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74"/>
  </p:notesMasterIdLst>
  <p:sldIdLst>
    <p:sldId id="256" r:id="rId2"/>
    <p:sldId id="263" r:id="rId3"/>
    <p:sldId id="341" r:id="rId4"/>
    <p:sldId id="266" r:id="rId5"/>
    <p:sldId id="260" r:id="rId6"/>
    <p:sldId id="302" r:id="rId7"/>
    <p:sldId id="301"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289" r:id="rId29"/>
    <p:sldId id="292" r:id="rId30"/>
    <p:sldId id="293" r:id="rId31"/>
    <p:sldId id="291" r:id="rId32"/>
    <p:sldId id="294" r:id="rId33"/>
    <p:sldId id="295" r:id="rId34"/>
    <p:sldId id="323" r:id="rId35"/>
    <p:sldId id="324" r:id="rId36"/>
    <p:sldId id="326" r:id="rId37"/>
    <p:sldId id="327" r:id="rId38"/>
    <p:sldId id="328" r:id="rId39"/>
    <p:sldId id="340" r:id="rId40"/>
    <p:sldId id="330" r:id="rId41"/>
    <p:sldId id="329" r:id="rId42"/>
    <p:sldId id="331" r:id="rId43"/>
    <p:sldId id="332" r:id="rId44"/>
    <p:sldId id="325" r:id="rId45"/>
    <p:sldId id="333" r:id="rId46"/>
    <p:sldId id="334" r:id="rId47"/>
    <p:sldId id="335" r:id="rId48"/>
    <p:sldId id="336" r:id="rId49"/>
    <p:sldId id="337" r:id="rId50"/>
    <p:sldId id="338" r:id="rId51"/>
    <p:sldId id="339" r:id="rId52"/>
    <p:sldId id="347" r:id="rId53"/>
    <p:sldId id="349" r:id="rId54"/>
    <p:sldId id="351" r:id="rId55"/>
    <p:sldId id="348" r:id="rId56"/>
    <p:sldId id="342" r:id="rId57"/>
    <p:sldId id="346" r:id="rId58"/>
    <p:sldId id="345" r:id="rId59"/>
    <p:sldId id="343" r:id="rId60"/>
    <p:sldId id="352" r:id="rId61"/>
    <p:sldId id="353" r:id="rId62"/>
    <p:sldId id="354" r:id="rId63"/>
    <p:sldId id="355" r:id="rId64"/>
    <p:sldId id="356" r:id="rId65"/>
    <p:sldId id="357" r:id="rId66"/>
    <p:sldId id="358" r:id="rId67"/>
    <p:sldId id="359" r:id="rId68"/>
    <p:sldId id="360" r:id="rId69"/>
    <p:sldId id="361" r:id="rId70"/>
    <p:sldId id="362" r:id="rId71"/>
    <p:sldId id="296" r:id="rId72"/>
    <p:sldId id="297" r:id="rId7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u5CvOEtYhiOHg7Fqz4iRw==" hashData="ATVdDHKp/5e7hxDp8kqKRd7IWhJRtnB88iyhMYKwn6waDx4XX7BEaWouk+JnwEwkB/fEkYEII89j9hgZZGkZ5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D0A"/>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94660"/>
  </p:normalViewPr>
  <p:slideViewPr>
    <p:cSldViewPr snapToGrid="0">
      <p:cViewPr varScale="1">
        <p:scale>
          <a:sx n="104" d="100"/>
          <a:sy n="104" d="100"/>
        </p:scale>
        <p:origin x="10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E336B-D007-477C-8649-166D1CE155E4}" type="datetimeFigureOut">
              <a:rPr kumimoji="1" lang="ja-JP" altLang="en-US" smtClean="0"/>
              <a:t>2025/2/14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D7821B-806D-4026-8D42-D7D26B286F06}" type="slidenum">
              <a:rPr kumimoji="1" lang="ja-JP" altLang="en-US" smtClean="0"/>
              <a:t>‹#›</a:t>
            </a:fld>
            <a:endParaRPr kumimoji="1" lang="ja-JP" altLang="en-US"/>
          </a:p>
        </p:txBody>
      </p:sp>
    </p:spTree>
    <p:extLst>
      <p:ext uri="{BB962C8B-B14F-4D97-AF65-F5344CB8AC3E}">
        <p14:creationId xmlns:p14="http://schemas.microsoft.com/office/powerpoint/2010/main" val="30816790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7D7821B-806D-4026-8D42-D7D26B286F06}" type="slidenum">
              <a:rPr kumimoji="1" lang="ja-JP" altLang="en-US" smtClean="0"/>
              <a:t>1</a:t>
            </a:fld>
            <a:endParaRPr kumimoji="1" lang="ja-JP" altLang="en-US"/>
          </a:p>
        </p:txBody>
      </p:sp>
    </p:spTree>
    <p:extLst>
      <p:ext uri="{BB962C8B-B14F-4D97-AF65-F5344CB8AC3E}">
        <p14:creationId xmlns:p14="http://schemas.microsoft.com/office/powerpoint/2010/main" val="1901205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2/14/2025</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892805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2/14/2025</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909529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2/14/2025</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810891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2/14/2025</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16429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2/14/2025</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582209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2/14/2025</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979304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2/14/2025</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024794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2/14/2025</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880656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2/14/2025</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151572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2/14/2025</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696232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2/14/2025</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962759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lIns="109728" tIns="109728" rIns="109728" bIns="91440" anchor="ct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lIns="109728" tIns="109728" rIns="109728" b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lIns="109728" tIns="109728" rIns="109728" bIns="91440" anchor="ctr"/>
          <a:lstStyle>
            <a:lvl1pPr algn="r">
              <a:defRPr sz="1100" spc="60">
                <a:solidFill>
                  <a:schemeClr val="tx2"/>
                </a:solidFill>
                <a:latin typeface="+mn-lt"/>
              </a:defRPr>
            </a:lvl1pPr>
          </a:lstStyle>
          <a:p>
            <a:fld id="{11EAACC7-3B3F-47D1-959A-EF58926E955E}" type="datetimeFigureOut">
              <a:rPr lang="en-US" smtClean="0"/>
              <a:t>2/14/2025</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lIns="109728" tIns="109728" rIns="109728" bIns="91440" anchor="ctr"/>
          <a:lstStyle>
            <a:lvl1pPr algn="l">
              <a:defRPr sz="1200" b="1" spc="6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lIns="109728" tIns="109728" rIns="109728" bIns="91440" anchor="ct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339397683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55" r:id="rId6"/>
    <p:sldLayoutId id="2147483751" r:id="rId7"/>
    <p:sldLayoutId id="2147483752" r:id="rId8"/>
    <p:sldLayoutId id="2147483753" r:id="rId9"/>
    <p:sldLayoutId id="2147483754" r:id="rId10"/>
    <p:sldLayoutId id="2147483756" r:id="rId11"/>
  </p:sldLayoutIdLst>
  <p:txStyles>
    <p:titleStyle>
      <a:lvl1pPr algn="l" defTabSz="914400" rtl="0" eaLnBrk="1" latinLnBrk="0" hangingPunct="1">
        <a:lnSpc>
          <a:spcPct val="105000"/>
        </a:lnSpc>
        <a:spcBef>
          <a:spcPct val="0"/>
        </a:spcBef>
        <a:buNone/>
        <a:defRPr sz="4800" b="1" i="0" kern="1200" cap="none" spc="14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SzPct val="80000"/>
        <a:buFont typeface="Arial" panose="020B0604020202020204" pitchFamily="34" charset="0"/>
        <a:buChar char="•"/>
        <a:defRPr sz="2400" kern="1200" spc="100">
          <a:solidFill>
            <a:schemeClr val="tx2"/>
          </a:solidFill>
          <a:latin typeface="+mn-lt"/>
          <a:ea typeface="+mn-ea"/>
          <a:cs typeface="+mn-cs"/>
        </a:defRPr>
      </a:lvl1pPr>
      <a:lvl2pPr marL="685800" indent="-228600" algn="l" defTabSz="914400" rtl="0" eaLnBrk="1" latinLnBrk="0" hangingPunct="1">
        <a:lnSpc>
          <a:spcPct val="110000"/>
        </a:lnSpc>
        <a:spcBef>
          <a:spcPts val="500"/>
        </a:spcBef>
        <a:buSzPct val="80000"/>
        <a:buFont typeface="Arial" panose="020B0604020202020204" pitchFamily="34" charset="0"/>
        <a:buChar char="•"/>
        <a:defRPr sz="2000" kern="1200" spc="100">
          <a:solidFill>
            <a:schemeClr val="tx2"/>
          </a:solidFill>
          <a:latin typeface="+mn-lt"/>
          <a:ea typeface="+mn-ea"/>
          <a:cs typeface="+mn-cs"/>
        </a:defRPr>
      </a:lvl2pPr>
      <a:lvl3pPr marL="1143000" indent="-228600" algn="l" defTabSz="914400" rtl="0" eaLnBrk="1" latinLnBrk="0" hangingPunct="1">
        <a:lnSpc>
          <a:spcPct val="110000"/>
        </a:lnSpc>
        <a:spcBef>
          <a:spcPts val="500"/>
        </a:spcBef>
        <a:buSzPct val="80000"/>
        <a:buFont typeface="Arial" panose="020B0604020202020204" pitchFamily="34" charset="0"/>
        <a:buChar char="•"/>
        <a:defRPr sz="1800" kern="1200" spc="100">
          <a:solidFill>
            <a:schemeClr val="tx2"/>
          </a:solidFill>
          <a:latin typeface="+mn-lt"/>
          <a:ea typeface="+mn-ea"/>
          <a:cs typeface="+mn-cs"/>
        </a:defRPr>
      </a:lvl3pPr>
      <a:lvl4pPr marL="1600200" indent="-228600" algn="l" defTabSz="914400" rtl="0" eaLnBrk="1" latinLnBrk="0" hangingPunct="1">
        <a:lnSpc>
          <a:spcPct val="110000"/>
        </a:lnSpc>
        <a:spcBef>
          <a:spcPts val="500"/>
        </a:spcBef>
        <a:buSzPct val="80000"/>
        <a:buFont typeface="Arial" panose="020B0604020202020204" pitchFamily="34" charset="0"/>
        <a:buChar char="•"/>
        <a:defRPr sz="1600" kern="1200" spc="100">
          <a:solidFill>
            <a:schemeClr val="tx2"/>
          </a:solidFill>
          <a:latin typeface="+mn-lt"/>
          <a:ea typeface="+mn-ea"/>
          <a:cs typeface="+mn-cs"/>
        </a:defRPr>
      </a:lvl4pPr>
      <a:lvl5pPr marL="2057400" indent="-228600" algn="l" defTabSz="914400" rtl="0" eaLnBrk="1" latinLnBrk="0" hangingPunct="1">
        <a:lnSpc>
          <a:spcPct val="110000"/>
        </a:lnSpc>
        <a:spcBef>
          <a:spcPts val="500"/>
        </a:spcBef>
        <a:buSzPct val="80000"/>
        <a:buFont typeface="Arial" panose="020B0604020202020204" pitchFamily="34" charset="0"/>
        <a:buChar char="•"/>
        <a:defRPr sz="1600" kern="1200" spc="1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7.wmf"/><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7.wmf"/><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7.wmf"/><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EA3B6404-C37D-4FE3-8124-9FC5ECE56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テキスト ボックス 5">
            <a:extLst>
              <a:ext uri="{FF2B5EF4-FFF2-40B4-BE49-F238E27FC236}">
                <a16:creationId xmlns:a16="http://schemas.microsoft.com/office/drawing/2014/main" id="{0AD17D49-CD87-5D9F-6E35-05AAF6388471}"/>
              </a:ext>
            </a:extLst>
          </p:cNvPr>
          <p:cNvSpPr txBox="1"/>
          <p:nvPr/>
        </p:nvSpPr>
        <p:spPr>
          <a:xfrm>
            <a:off x="707572" y="533400"/>
            <a:ext cx="4801802" cy="3614271"/>
          </a:xfrm>
          <a:prstGeom prst="rect">
            <a:avLst/>
          </a:prstGeom>
        </p:spPr>
        <p:txBody>
          <a:bodyPr vert="horz" lIns="91440" tIns="45720" rIns="91440" bIns="45720" rtlCol="0" anchor="b">
            <a:normAutofit/>
          </a:bodyPr>
          <a:lstStyle/>
          <a:p>
            <a:pPr>
              <a:lnSpc>
                <a:spcPct val="90000"/>
              </a:lnSpc>
              <a:spcBef>
                <a:spcPct val="0"/>
              </a:spcBef>
              <a:spcAft>
                <a:spcPts val="600"/>
              </a:spcAft>
            </a:pPr>
            <a:r>
              <a:rPr kumimoji="1" lang="ja-JP" altLang="en-US" sz="4000" cap="all" dirty="0">
                <a:solidFill>
                  <a:schemeClr val="tx2"/>
                </a:solidFill>
                <a:latin typeface="+mj-lt"/>
                <a:ea typeface="+mj-ea"/>
                <a:cs typeface="+mj-cs"/>
              </a:rPr>
              <a:t>グローバル審査戦略</a:t>
            </a:r>
            <a:endParaRPr kumimoji="1" lang="en-US" altLang="ja-JP" sz="4000" cap="all" dirty="0">
              <a:solidFill>
                <a:schemeClr val="tx2"/>
              </a:solidFill>
              <a:latin typeface="+mj-lt"/>
              <a:ea typeface="+mj-ea"/>
              <a:cs typeface="+mj-cs"/>
            </a:endParaRPr>
          </a:p>
          <a:p>
            <a:pPr>
              <a:lnSpc>
                <a:spcPct val="90000"/>
              </a:lnSpc>
              <a:spcBef>
                <a:spcPct val="0"/>
              </a:spcBef>
              <a:spcAft>
                <a:spcPts val="600"/>
              </a:spcAft>
            </a:pPr>
            <a:r>
              <a:rPr kumimoji="1" lang="ja-JP" altLang="en-US" sz="2400" cap="all" dirty="0">
                <a:solidFill>
                  <a:schemeClr val="tx2"/>
                </a:solidFill>
                <a:latin typeface="+mj-lt"/>
                <a:ea typeface="+mj-ea"/>
                <a:cs typeface="+mj-cs"/>
              </a:rPr>
              <a:t>－各国の理想的権利範囲の実現－</a:t>
            </a:r>
          </a:p>
        </p:txBody>
      </p:sp>
      <p:cxnSp>
        <p:nvCxnSpPr>
          <p:cNvPr id="36" name="Straight Connector 35">
            <a:extLst>
              <a:ext uri="{FF2B5EF4-FFF2-40B4-BE49-F238E27FC236}">
                <a16:creationId xmlns:a16="http://schemas.microsoft.com/office/drawing/2014/main" id="{B42E889C-BF1F-40B2-86C2-92153DB7E6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8034" y="0"/>
            <a:ext cx="6553966" cy="3542616"/>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557940A-71CE-48E1-BD71-2BEF15613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851108" y="4783369"/>
            <a:ext cx="5340893" cy="207463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777C915-01E5-4C85-B3BF-7BF7CC3FE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0021640" y="0"/>
            <a:ext cx="1268175"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11380900-B16A-1443-A604-EDF7D4C36EC6}"/>
              </a:ext>
            </a:extLst>
          </p:cNvPr>
          <p:cNvPicPr>
            <a:picLocks noChangeAspect="1"/>
          </p:cNvPicPr>
          <p:nvPr/>
        </p:nvPicPr>
        <p:blipFill>
          <a:blip r:embed="rId3"/>
          <a:srcRect l="1697" t="2975" r="892" b="2975"/>
          <a:stretch/>
        </p:blipFill>
        <p:spPr>
          <a:xfrm>
            <a:off x="5856516" y="2420659"/>
            <a:ext cx="5802084" cy="2016681"/>
          </a:xfrm>
          <a:prstGeom prst="rect">
            <a:avLst/>
          </a:prstGeom>
        </p:spPr>
      </p:pic>
      <p:sp>
        <p:nvSpPr>
          <p:cNvPr id="8" name="フッター プレースホルダー 2">
            <a:extLst>
              <a:ext uri="{FF2B5EF4-FFF2-40B4-BE49-F238E27FC236}">
                <a16:creationId xmlns:a16="http://schemas.microsoft.com/office/drawing/2014/main" id="{8F79769F-7895-F640-B3D3-BC0D36B108CB}"/>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Tree>
    <p:extLst>
      <p:ext uri="{BB962C8B-B14F-4D97-AF65-F5344CB8AC3E}">
        <p14:creationId xmlns:p14="http://schemas.microsoft.com/office/powerpoint/2010/main" val="2236052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92AFB-35F3-587A-7AC2-0226A3325E8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B2F6ACA-FE45-1C98-7794-169FBAAC1840}"/>
              </a:ext>
            </a:extLst>
          </p:cNvPr>
          <p:cNvSpPr>
            <a:spLocks noGrp="1"/>
          </p:cNvSpPr>
          <p:nvPr>
            <p:ph type="title"/>
          </p:nvPr>
        </p:nvSpPr>
        <p:spPr/>
        <p:txBody>
          <a:bodyPr anchor="ctr"/>
          <a:lstStyle/>
          <a:p>
            <a:pPr algn="ctr"/>
            <a:r>
              <a:rPr kumimoji="1" lang="en-US" altLang="ja-JP" sz="4800" dirty="0"/>
              <a:t>2. </a:t>
            </a:r>
            <a:r>
              <a:rPr kumimoji="1" lang="ja-JP" altLang="en-US" sz="4800" dirty="0"/>
              <a:t>グローバル明細書</a:t>
            </a:r>
          </a:p>
        </p:txBody>
      </p:sp>
      <p:sp>
        <p:nvSpPr>
          <p:cNvPr id="4" name="フッター プレースホルダー 2">
            <a:extLst>
              <a:ext uri="{FF2B5EF4-FFF2-40B4-BE49-F238E27FC236}">
                <a16:creationId xmlns:a16="http://schemas.microsoft.com/office/drawing/2014/main" id="{183D16BD-C3DE-120F-506F-5099F02F1EB4}"/>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5" name="テキスト ボックス 4">
            <a:extLst>
              <a:ext uri="{FF2B5EF4-FFF2-40B4-BE49-F238E27FC236}">
                <a16:creationId xmlns:a16="http://schemas.microsoft.com/office/drawing/2014/main" id="{2FC6C5B2-6E2E-A156-0D4B-3B6634F0257A}"/>
              </a:ext>
            </a:extLst>
          </p:cNvPr>
          <p:cNvSpPr txBox="1"/>
          <p:nvPr/>
        </p:nvSpPr>
        <p:spPr>
          <a:xfrm>
            <a:off x="3556645" y="3592651"/>
            <a:ext cx="6873714" cy="1200329"/>
          </a:xfrm>
          <a:prstGeom prst="rect">
            <a:avLst/>
          </a:prstGeom>
          <a:noFill/>
        </p:spPr>
        <p:txBody>
          <a:bodyPr wrap="square" rtlCol="0">
            <a:spAutoFit/>
          </a:bodyPr>
          <a:lstStyle/>
          <a:p>
            <a:r>
              <a:rPr kumimoji="1" lang="en-US" altLang="ja-JP" sz="2400" b="1" dirty="0"/>
              <a:t>2.1 </a:t>
            </a:r>
            <a:r>
              <a:rPr lang="ja-JP" altLang="en-US" sz="2400" b="1" dirty="0"/>
              <a:t>主要国実務の比較</a:t>
            </a:r>
            <a:endParaRPr kumimoji="1" lang="en-US" altLang="ja-JP" sz="2400" b="1" dirty="0"/>
          </a:p>
          <a:p>
            <a:r>
              <a:rPr lang="en-US" altLang="ja-JP" sz="2400" b="1" dirty="0"/>
              <a:t>2.2 </a:t>
            </a:r>
            <a:r>
              <a:rPr lang="ja-JP" altLang="en-US" sz="2400" b="1" dirty="0"/>
              <a:t>各国で直面しやすい課題</a:t>
            </a:r>
            <a:endParaRPr lang="en-US" altLang="ja-JP" sz="2400" b="1" dirty="0"/>
          </a:p>
          <a:p>
            <a:r>
              <a:rPr kumimoji="1" lang="en-US" altLang="ja-JP" sz="2400" b="1" dirty="0"/>
              <a:t>2.3 </a:t>
            </a:r>
            <a:r>
              <a:rPr kumimoji="1" lang="ja-JP" altLang="en-US" sz="2400" b="1" dirty="0"/>
              <a:t>グローバル明細書</a:t>
            </a:r>
            <a:r>
              <a:rPr lang="ja-JP" altLang="en-US" sz="2400" b="1" dirty="0"/>
              <a:t>の強み</a:t>
            </a:r>
            <a:endParaRPr kumimoji="1" lang="ja-JP" altLang="en-US" sz="2400" b="1" dirty="0"/>
          </a:p>
        </p:txBody>
      </p:sp>
    </p:spTree>
    <p:extLst>
      <p:ext uri="{BB962C8B-B14F-4D97-AF65-F5344CB8AC3E}">
        <p14:creationId xmlns:p14="http://schemas.microsoft.com/office/powerpoint/2010/main" val="661014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33776-5743-FCA2-EDBC-1F51B29F779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C1B7993-C35D-A1A1-BFFE-B4C80EA52506}"/>
              </a:ext>
            </a:extLst>
          </p:cNvPr>
          <p:cNvSpPr>
            <a:spLocks noGrp="1"/>
          </p:cNvSpPr>
          <p:nvPr>
            <p:ph type="title"/>
          </p:nvPr>
        </p:nvSpPr>
        <p:spPr/>
        <p:txBody>
          <a:bodyPr/>
          <a:lstStyle/>
          <a:p>
            <a:r>
              <a:rPr kumimoji="1" lang="en-US" altLang="ja-JP" dirty="0"/>
              <a:t>2.1 </a:t>
            </a:r>
            <a:r>
              <a:rPr kumimoji="1" lang="ja-JP" altLang="en-US" dirty="0"/>
              <a:t>主要国実務の比較</a:t>
            </a:r>
          </a:p>
        </p:txBody>
      </p:sp>
      <p:graphicFrame>
        <p:nvGraphicFramePr>
          <p:cNvPr id="3" name="表 2">
            <a:extLst>
              <a:ext uri="{FF2B5EF4-FFF2-40B4-BE49-F238E27FC236}">
                <a16:creationId xmlns:a16="http://schemas.microsoft.com/office/drawing/2014/main" id="{52BEAFB7-73B6-F895-BC02-ECBA5B77FE58}"/>
              </a:ext>
            </a:extLst>
          </p:cNvPr>
          <p:cNvGraphicFramePr>
            <a:graphicFrameLocks noGrp="1"/>
          </p:cNvGraphicFramePr>
          <p:nvPr>
            <p:extLst>
              <p:ext uri="{D42A27DB-BD31-4B8C-83A1-F6EECF244321}">
                <p14:modId xmlns:p14="http://schemas.microsoft.com/office/powerpoint/2010/main" val="2187890491"/>
              </p:ext>
            </p:extLst>
          </p:nvPr>
        </p:nvGraphicFramePr>
        <p:xfrm>
          <a:off x="1784535" y="2763238"/>
          <a:ext cx="7359051" cy="3427176"/>
        </p:xfrm>
        <a:graphic>
          <a:graphicData uri="http://schemas.openxmlformats.org/drawingml/2006/table">
            <a:tbl>
              <a:tblPr firstRow="1" bandRow="1">
                <a:tableStyleId>{5C22544A-7EE6-4342-B048-85BDC9FD1C3A}</a:tableStyleId>
              </a:tblPr>
              <a:tblGrid>
                <a:gridCol w="1471810">
                  <a:extLst>
                    <a:ext uri="{9D8B030D-6E8A-4147-A177-3AD203B41FA5}">
                      <a16:colId xmlns:a16="http://schemas.microsoft.com/office/drawing/2014/main" val="20000"/>
                    </a:ext>
                  </a:extLst>
                </a:gridCol>
                <a:gridCol w="1535111">
                  <a:extLst>
                    <a:ext uri="{9D8B030D-6E8A-4147-A177-3AD203B41FA5}">
                      <a16:colId xmlns:a16="http://schemas.microsoft.com/office/drawing/2014/main" val="20001"/>
                    </a:ext>
                  </a:extLst>
                </a:gridCol>
                <a:gridCol w="1408510">
                  <a:extLst>
                    <a:ext uri="{9D8B030D-6E8A-4147-A177-3AD203B41FA5}">
                      <a16:colId xmlns:a16="http://schemas.microsoft.com/office/drawing/2014/main" val="20002"/>
                    </a:ext>
                  </a:extLst>
                </a:gridCol>
                <a:gridCol w="1471810">
                  <a:extLst>
                    <a:ext uri="{9D8B030D-6E8A-4147-A177-3AD203B41FA5}">
                      <a16:colId xmlns:a16="http://schemas.microsoft.com/office/drawing/2014/main" val="20003"/>
                    </a:ext>
                  </a:extLst>
                </a:gridCol>
                <a:gridCol w="1471810">
                  <a:extLst>
                    <a:ext uri="{9D8B030D-6E8A-4147-A177-3AD203B41FA5}">
                      <a16:colId xmlns:a16="http://schemas.microsoft.com/office/drawing/2014/main" val="20004"/>
                    </a:ext>
                  </a:extLst>
                </a:gridCol>
              </a:tblGrid>
              <a:tr h="591840">
                <a:tc>
                  <a:txBody>
                    <a:bodyPr/>
                    <a:lstStyle/>
                    <a:p>
                      <a:endParaRPr kumimoji="1" lang="ja-JP" altLang="en-US" dirty="0"/>
                    </a:p>
                  </a:txBody>
                  <a:tcPr>
                    <a:solidFill>
                      <a:schemeClr val="bg1">
                        <a:lumMod val="65000"/>
                      </a:schemeClr>
                    </a:solidFill>
                  </a:tcPr>
                </a:tc>
                <a:tc>
                  <a:txBody>
                    <a:bodyPr/>
                    <a:lstStyle/>
                    <a:p>
                      <a:endParaRPr kumimoji="1" lang="ja-JP" altLang="en-US" dirty="0"/>
                    </a:p>
                  </a:txBody>
                  <a:tcPr>
                    <a:solidFill>
                      <a:schemeClr val="bg1">
                        <a:lumMod val="65000"/>
                      </a:schemeClr>
                    </a:solidFill>
                  </a:tcPr>
                </a:tc>
                <a:tc>
                  <a:txBody>
                    <a:bodyPr/>
                    <a:lstStyle/>
                    <a:p>
                      <a:endParaRPr kumimoji="1" lang="ja-JP" altLang="en-US" dirty="0"/>
                    </a:p>
                  </a:txBody>
                  <a:tcPr>
                    <a:solidFill>
                      <a:schemeClr val="bg1">
                        <a:lumMod val="65000"/>
                      </a:schemeClr>
                    </a:solidFill>
                  </a:tcPr>
                </a:tc>
                <a:tc>
                  <a:txBody>
                    <a:bodyPr/>
                    <a:lstStyle/>
                    <a:p>
                      <a:endParaRPr kumimoji="1" lang="ja-JP" altLang="en-US" dirty="0"/>
                    </a:p>
                  </a:txBody>
                  <a:tcPr>
                    <a:solidFill>
                      <a:schemeClr val="bg1">
                        <a:lumMod val="65000"/>
                      </a:schemeClr>
                    </a:solidFill>
                  </a:tcPr>
                </a:tc>
                <a:tc>
                  <a:txBody>
                    <a:bodyPr/>
                    <a:lstStyle/>
                    <a:p>
                      <a:endParaRPr kumimoji="1" lang="ja-JP" altLang="en-US" dirty="0"/>
                    </a:p>
                  </a:txBody>
                  <a:tcPr>
                    <a:solidFill>
                      <a:schemeClr val="bg1">
                        <a:lumMod val="65000"/>
                      </a:schemeClr>
                    </a:solidFill>
                  </a:tcPr>
                </a:tc>
                <a:extLst>
                  <a:ext uri="{0D108BD9-81ED-4DB2-BD59-A6C34878D82A}">
                    <a16:rowId xmlns:a16="http://schemas.microsoft.com/office/drawing/2014/main" val="10000"/>
                  </a:ext>
                </a:extLst>
              </a:tr>
              <a:tr h="708834">
                <a:tc>
                  <a:txBody>
                    <a:bodyPr/>
                    <a:lstStyle/>
                    <a:p>
                      <a:pPr algn="ct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補正制限</a:t>
                      </a:r>
                    </a:p>
                  </a:txBody>
                  <a:tcPr anchor="ctr"/>
                </a:tc>
                <a:tc>
                  <a:txBody>
                    <a:bodyPr/>
                    <a:lstStyle/>
                    <a:p>
                      <a:pPr algn="ct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普通</a:t>
                      </a:r>
                    </a:p>
                  </a:txBody>
                  <a:tcPr anchor="ctr"/>
                </a:tc>
                <a:tc>
                  <a:txBody>
                    <a:bodyPr/>
                    <a:lstStyle/>
                    <a:p>
                      <a:pPr algn="ct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緩い</a:t>
                      </a:r>
                    </a:p>
                  </a:txBody>
                  <a:tcPr anchor="ctr"/>
                </a:tc>
                <a:tc>
                  <a:txBody>
                    <a:bodyPr/>
                    <a:lstStyle/>
                    <a:p>
                      <a:pPr algn="ctr"/>
                      <a:r>
                        <a:rPr kumimoji="1" lang="ja-JP" altLang="en-US" b="1" u="sng" dirty="0">
                          <a:solidFill>
                            <a:srgbClr val="D4161B"/>
                          </a:solidFill>
                          <a:latin typeface="メイリオ" panose="020B0604030504040204" pitchFamily="50" charset="-128"/>
                          <a:ea typeface="メイリオ" panose="020B0604030504040204" pitchFamily="50" charset="-128"/>
                          <a:cs typeface="メイリオ" panose="020B0604030504040204" pitchFamily="50" charset="-128"/>
                        </a:rPr>
                        <a:t>厳しい</a:t>
                      </a:r>
                    </a:p>
                  </a:txBody>
                  <a:tcPr anchor="ctr"/>
                </a:tc>
                <a:tc>
                  <a:txBody>
                    <a:bodyPr/>
                    <a:lstStyle/>
                    <a:p>
                      <a:pPr algn="ctr"/>
                      <a:r>
                        <a:rPr kumimoji="1" lang="ja-JP" altLang="en-US" b="1" u="sng" dirty="0">
                          <a:solidFill>
                            <a:srgbClr val="D4161B"/>
                          </a:solidFill>
                          <a:latin typeface="メイリオ" panose="020B0604030504040204" pitchFamily="50" charset="-128"/>
                          <a:ea typeface="メイリオ" panose="020B0604030504040204" pitchFamily="50" charset="-128"/>
                          <a:cs typeface="メイリオ" panose="020B0604030504040204" pitchFamily="50" charset="-128"/>
                        </a:rPr>
                        <a:t>厳しい</a:t>
                      </a:r>
                      <a:endParaRPr kumimoji="1" lang="en-US" altLang="ja-JP" b="1" u="sng" dirty="0">
                        <a:solidFill>
                          <a:srgbClr val="D4161B"/>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b="1" u="sng" dirty="0">
                          <a:solidFill>
                            <a:srgbClr val="D4161B"/>
                          </a:solidFill>
                          <a:latin typeface="メイリオ" panose="020B0604030504040204" pitchFamily="50" charset="-128"/>
                          <a:ea typeface="メイリオ" panose="020B0604030504040204" pitchFamily="50" charset="-128"/>
                          <a:cs typeface="メイリオ" panose="020B0604030504040204" pitchFamily="50" charset="-128"/>
                        </a:rPr>
                        <a:t>(EP</a:t>
                      </a:r>
                      <a:r>
                        <a:rPr kumimoji="1" lang="ja-JP" altLang="en-US" b="1" u="sng" dirty="0">
                          <a:solidFill>
                            <a:srgbClr val="D4161B"/>
                          </a:solidFill>
                          <a:latin typeface="メイリオ" panose="020B0604030504040204" pitchFamily="50" charset="-128"/>
                          <a:ea typeface="メイリオ" panose="020B0604030504040204" pitchFamily="50" charset="-128"/>
                          <a:cs typeface="メイリオ" panose="020B0604030504040204" pitchFamily="50" charset="-128"/>
                        </a:rPr>
                        <a:t>に類似</a:t>
                      </a:r>
                      <a:r>
                        <a:rPr kumimoji="1" lang="en-US" altLang="ja-JP" b="1" u="sng" dirty="0">
                          <a:solidFill>
                            <a:srgbClr val="D4161B"/>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b="1" u="sng" dirty="0">
                        <a:solidFill>
                          <a:srgbClr val="D4161B"/>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1"/>
                  </a:ext>
                </a:extLst>
              </a:tr>
              <a:tr h="708834">
                <a:tc>
                  <a:txBody>
                    <a:bodyPr/>
                    <a:lstStyle/>
                    <a:p>
                      <a:pPr algn="ct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クレーム解釈</a:t>
                      </a:r>
                    </a:p>
                  </a:txBody>
                  <a:tcPr anchor="ctr"/>
                </a:tc>
                <a:tc>
                  <a:txBody>
                    <a:bodyPr/>
                    <a:lstStyle/>
                    <a:p>
                      <a:pPr algn="ct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普通</a:t>
                      </a:r>
                    </a:p>
                  </a:txBody>
                  <a:tcPr anchor="ctr"/>
                </a:tc>
                <a:tc>
                  <a:txBody>
                    <a:bodyPr/>
                    <a:lstStyle/>
                    <a:p>
                      <a:pPr algn="ctr"/>
                      <a:r>
                        <a:rPr kumimoji="1" lang="ja-JP" altLang="en-US" b="1" u="sng" dirty="0">
                          <a:solidFill>
                            <a:srgbClr val="D4161B"/>
                          </a:solidFill>
                          <a:latin typeface="メイリオ" panose="020B0604030504040204" pitchFamily="50" charset="-128"/>
                          <a:ea typeface="メイリオ" panose="020B0604030504040204" pitchFamily="50" charset="-128"/>
                          <a:cs typeface="メイリオ" panose="020B0604030504040204" pitchFamily="50" charset="-128"/>
                        </a:rPr>
                        <a:t>厳しい</a:t>
                      </a:r>
                    </a:p>
                  </a:txBody>
                  <a:tcPr anchor="ctr"/>
                </a:tc>
                <a:tc>
                  <a:txBody>
                    <a:bodyPr/>
                    <a:lstStyle/>
                    <a:p>
                      <a:pPr algn="ctr"/>
                      <a:r>
                        <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普通～</a:t>
                      </a:r>
                      <a:endPar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厳しい</a:t>
                      </a:r>
                    </a:p>
                  </a:txBody>
                  <a:tcPr anchor="ctr"/>
                </a:tc>
                <a:extLst>
                  <a:ext uri="{0D108BD9-81ED-4DB2-BD59-A6C34878D82A}">
                    <a16:rowId xmlns:a16="http://schemas.microsoft.com/office/drawing/2014/main" val="10002"/>
                  </a:ext>
                </a:extLst>
              </a:tr>
              <a:tr h="708834">
                <a:tc>
                  <a:txBody>
                    <a:bodyPr/>
                    <a:lstStyle/>
                    <a:p>
                      <a:pPr algn="ct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進歩性</a:t>
                      </a:r>
                    </a:p>
                  </a:txBody>
                  <a:tcPr anchor="ctr"/>
                </a:tc>
                <a:tc>
                  <a:txBody>
                    <a:bodyPr/>
                    <a:lstStyle/>
                    <a:p>
                      <a:pPr algn="ct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論理付け</a:t>
                      </a:r>
                    </a:p>
                  </a:txBody>
                  <a:tcPr anchor="ctr"/>
                </a:tc>
                <a:tc>
                  <a:txBody>
                    <a:bodyPr/>
                    <a:lstStyle/>
                    <a:p>
                      <a:pPr algn="ctr"/>
                      <a:r>
                        <a:rPr kumimoji="1" lang="en-US"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Graham</a:t>
                      </a:r>
                      <a:br>
                        <a:rPr kumimoji="1" lang="en-US"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KSR</a:t>
                      </a:r>
                      <a:endParaRPr kumimoji="1"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課題解決</a:t>
                      </a:r>
                      <a:endPar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アプローチ</a:t>
                      </a:r>
                    </a:p>
                  </a:txBody>
                  <a:tcPr anchor="ctr"/>
                </a:tc>
                <a:tc>
                  <a:txBody>
                    <a:bodyPr/>
                    <a:lstStyle/>
                    <a:p>
                      <a:pPr algn="ct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課題解決</a:t>
                      </a:r>
                      <a:endPar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アプローチ</a:t>
                      </a:r>
                    </a:p>
                  </a:txBody>
                  <a:tcPr anchor="ctr"/>
                </a:tc>
                <a:extLst>
                  <a:ext uri="{0D108BD9-81ED-4DB2-BD59-A6C34878D82A}">
                    <a16:rowId xmlns:a16="http://schemas.microsoft.com/office/drawing/2014/main" val="10003"/>
                  </a:ext>
                </a:extLst>
              </a:tr>
              <a:tr h="708834">
                <a:tc>
                  <a:txBody>
                    <a:bodyPr/>
                    <a:lstStyle/>
                    <a:p>
                      <a:pPr algn="ct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作用効果の</a:t>
                      </a:r>
                      <a:endPar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位置づけ</a:t>
                      </a:r>
                    </a:p>
                  </a:txBody>
                  <a:tcPr anchor="ctr"/>
                </a:tc>
                <a:tc>
                  <a:txBody>
                    <a:bodyPr/>
                    <a:lstStyle/>
                    <a:p>
                      <a:pPr algn="ct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考慮</a:t>
                      </a:r>
                    </a:p>
                  </a:txBody>
                  <a:tcPr anchor="ctr"/>
                </a:tc>
                <a:tc>
                  <a:txBody>
                    <a:bodyPr/>
                    <a:lstStyle/>
                    <a:p>
                      <a:pPr algn="ct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あまり考慮</a:t>
                      </a:r>
                      <a:endPar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されない</a:t>
                      </a:r>
                    </a:p>
                  </a:txBody>
                  <a:tcPr anchor="ctr"/>
                </a:tc>
                <a:tc>
                  <a:txBody>
                    <a:bodyPr/>
                    <a:lstStyle/>
                    <a:p>
                      <a:pPr algn="ctr"/>
                      <a:r>
                        <a:rPr kumimoji="1" lang="ja-JP" altLang="en-US" b="1" u="sng" dirty="0">
                          <a:solidFill>
                            <a:srgbClr val="D4161B"/>
                          </a:solidFill>
                          <a:latin typeface="メイリオ" panose="020B0604030504040204" pitchFamily="50" charset="-128"/>
                          <a:ea typeface="メイリオ" panose="020B0604030504040204" pitchFamily="50" charset="-128"/>
                          <a:cs typeface="メイリオ" panose="020B0604030504040204" pitchFamily="50" charset="-128"/>
                        </a:rPr>
                        <a:t>重視</a:t>
                      </a:r>
                    </a:p>
                  </a:txBody>
                  <a:tcPr anchor="ctr"/>
                </a:tc>
                <a:tc>
                  <a:txBody>
                    <a:bodyPr/>
                    <a:lstStyle/>
                    <a:p>
                      <a:pPr algn="ctr"/>
                      <a:r>
                        <a:rPr kumimoji="1" lang="ja-JP" altLang="en-US" b="1" u="sng" dirty="0">
                          <a:solidFill>
                            <a:srgbClr val="D4161B"/>
                          </a:solidFill>
                          <a:latin typeface="メイリオ" panose="020B0604030504040204" pitchFamily="50" charset="-128"/>
                          <a:ea typeface="メイリオ" panose="020B0604030504040204" pitchFamily="50" charset="-128"/>
                          <a:cs typeface="メイリオ" panose="020B0604030504040204" pitchFamily="50" charset="-128"/>
                        </a:rPr>
                        <a:t>重視</a:t>
                      </a:r>
                    </a:p>
                  </a:txBody>
                  <a:tcPr anchor="ctr"/>
                </a:tc>
                <a:extLst>
                  <a:ext uri="{0D108BD9-81ED-4DB2-BD59-A6C34878D82A}">
                    <a16:rowId xmlns:a16="http://schemas.microsoft.com/office/drawing/2014/main" val="10004"/>
                  </a:ext>
                </a:extLst>
              </a:tr>
            </a:tbl>
          </a:graphicData>
        </a:graphic>
      </p:graphicFrame>
      <p:pic>
        <p:nvPicPr>
          <p:cNvPr id="4" name="Picture 4" descr="C:\Documents and Settings\ISHIBASHI\Local Settings\Temporary Internet Files\Content.IE5\D45L3H7F\MP900362710[1].jpg">
            <a:extLst>
              <a:ext uri="{FF2B5EF4-FFF2-40B4-BE49-F238E27FC236}">
                <a16:creationId xmlns:a16="http://schemas.microsoft.com/office/drawing/2014/main" id="{8FA4013D-AB2E-F925-9641-F995059067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5739" y="2860955"/>
            <a:ext cx="618684" cy="4320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5" descr="C:\Documents and Settings\ISHIBASHI\Local Settings\Temporary Internet Files\Content.IE5\D45L3H7F\MC900309844[1].wmf">
            <a:extLst>
              <a:ext uri="{FF2B5EF4-FFF2-40B4-BE49-F238E27FC236}">
                <a16:creationId xmlns:a16="http://schemas.microsoft.com/office/drawing/2014/main" id="{6A7BC6CC-7706-FC1D-7846-59FFEFC219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7747" y="2860955"/>
            <a:ext cx="586224" cy="4035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6" descr="http://www.patinformatics.com/wp-content/uploads/2012/12/EPOlogo.png">
            <a:extLst>
              <a:ext uri="{FF2B5EF4-FFF2-40B4-BE49-F238E27FC236}">
                <a16:creationId xmlns:a16="http://schemas.microsoft.com/office/drawing/2014/main" id="{1299C456-BC9F-5BA4-3595-4DED4C5664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3185" y="2821003"/>
            <a:ext cx="912954" cy="4564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Users\seishinip\AppData\Local\Microsoft\Windows\Temporary Internet Files\Content.IE5\CVCXV2DH\MC900024347[1].wmf">
            <a:extLst>
              <a:ext uri="{FF2B5EF4-FFF2-40B4-BE49-F238E27FC236}">
                <a16:creationId xmlns:a16="http://schemas.microsoft.com/office/drawing/2014/main" id="{124D6000-6BF8-4FBA-DF41-F1D36780D08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8227" y="2850764"/>
            <a:ext cx="614123" cy="41371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872D752A-0024-C779-7AF0-EA3310C9B6F6}"/>
              </a:ext>
            </a:extLst>
          </p:cNvPr>
          <p:cNvSpPr txBox="1"/>
          <p:nvPr/>
        </p:nvSpPr>
        <p:spPr>
          <a:xfrm>
            <a:off x="1784535" y="1909950"/>
            <a:ext cx="7330204" cy="646331"/>
          </a:xfrm>
          <a:prstGeom prst="rect">
            <a:avLst/>
          </a:prstGeom>
          <a:noFill/>
        </p:spPr>
        <p:txBody>
          <a:bodyPr wrap="square" rtlCol="0">
            <a:spAutoFit/>
          </a:bodyPr>
          <a:lstStyle/>
          <a:p>
            <a:r>
              <a:rPr kumimoji="1" lang="ja-JP" altLang="en-US" b="1" dirty="0"/>
              <a:t>主要国実務にはそれぞれ特徴がある。</a:t>
            </a:r>
            <a:endParaRPr kumimoji="1" lang="en-US" altLang="ja-JP" b="1" dirty="0"/>
          </a:p>
          <a:p>
            <a:r>
              <a:rPr kumimoji="1" lang="ja-JP" altLang="en-US" b="1" dirty="0"/>
              <a:t>日本実務だけを考慮した日本語明細書は赤字の項目への対応不十分。</a:t>
            </a:r>
            <a:endParaRPr lang="en-US" altLang="ja-JP" b="1" dirty="0"/>
          </a:p>
        </p:txBody>
      </p:sp>
      <p:sp>
        <p:nvSpPr>
          <p:cNvPr id="8" name="フッター プレースホルダー 2">
            <a:extLst>
              <a:ext uri="{FF2B5EF4-FFF2-40B4-BE49-F238E27FC236}">
                <a16:creationId xmlns:a16="http://schemas.microsoft.com/office/drawing/2014/main" id="{E589FC5F-DDCD-6446-58DE-3DDAAB63308B}"/>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Tree>
    <p:extLst>
      <p:ext uri="{BB962C8B-B14F-4D97-AF65-F5344CB8AC3E}">
        <p14:creationId xmlns:p14="http://schemas.microsoft.com/office/powerpoint/2010/main" val="49317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433E8-1DFE-66F3-B1B2-08259AF93A68}"/>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7D81721B-39C2-4425-1CB8-5BC07490D4EE}"/>
              </a:ext>
            </a:extLst>
          </p:cNvPr>
          <p:cNvPicPr>
            <a:picLocks noChangeAspect="1"/>
          </p:cNvPicPr>
          <p:nvPr/>
        </p:nvPicPr>
        <p:blipFill>
          <a:blip r:embed="rId2"/>
          <a:stretch>
            <a:fillRect/>
          </a:stretch>
        </p:blipFill>
        <p:spPr>
          <a:xfrm>
            <a:off x="2598608" y="1602360"/>
            <a:ext cx="5916587" cy="2802338"/>
          </a:xfrm>
          <a:prstGeom prst="rect">
            <a:avLst/>
          </a:prstGeom>
        </p:spPr>
      </p:pic>
      <p:sp>
        <p:nvSpPr>
          <p:cNvPr id="12" name="四角形: 角を丸くする 11">
            <a:extLst>
              <a:ext uri="{FF2B5EF4-FFF2-40B4-BE49-F238E27FC236}">
                <a16:creationId xmlns:a16="http://schemas.microsoft.com/office/drawing/2014/main" id="{D40723EB-2CA5-BD1A-362B-08210CAA4B25}"/>
              </a:ext>
            </a:extLst>
          </p:cNvPr>
          <p:cNvSpPr/>
          <p:nvPr/>
        </p:nvSpPr>
        <p:spPr>
          <a:xfrm>
            <a:off x="1948634" y="4942444"/>
            <a:ext cx="7749308" cy="142082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3C9C7C65-75C7-0DDF-7310-77E09C152CB6}"/>
              </a:ext>
            </a:extLst>
          </p:cNvPr>
          <p:cNvSpPr>
            <a:spLocks noGrp="1"/>
          </p:cNvSpPr>
          <p:nvPr>
            <p:ph type="title"/>
          </p:nvPr>
        </p:nvSpPr>
        <p:spPr/>
        <p:txBody>
          <a:bodyPr/>
          <a:lstStyle/>
          <a:p>
            <a:r>
              <a:rPr kumimoji="1" lang="en-US" altLang="ja-JP" dirty="0"/>
              <a:t>2.2 </a:t>
            </a:r>
            <a:r>
              <a:rPr kumimoji="1" lang="ja-JP" altLang="en-US" dirty="0"/>
              <a:t>各国で直面しやすい課題</a:t>
            </a:r>
          </a:p>
        </p:txBody>
      </p:sp>
      <p:sp>
        <p:nvSpPr>
          <p:cNvPr id="8" name="フッター プレースホルダー 2">
            <a:extLst>
              <a:ext uri="{FF2B5EF4-FFF2-40B4-BE49-F238E27FC236}">
                <a16:creationId xmlns:a16="http://schemas.microsoft.com/office/drawing/2014/main" id="{D7C7E749-965F-9D6E-91BB-C643B461FED6}"/>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11" name="テキスト ボックス 10">
            <a:extLst>
              <a:ext uri="{FF2B5EF4-FFF2-40B4-BE49-F238E27FC236}">
                <a16:creationId xmlns:a16="http://schemas.microsoft.com/office/drawing/2014/main" id="{C2F19E80-C8BE-1373-CC11-0D05DC51FA3E}"/>
              </a:ext>
            </a:extLst>
          </p:cNvPr>
          <p:cNvSpPr txBox="1"/>
          <p:nvPr/>
        </p:nvSpPr>
        <p:spPr>
          <a:xfrm>
            <a:off x="2143762" y="4942443"/>
            <a:ext cx="7554179" cy="1338828"/>
          </a:xfrm>
          <a:prstGeom prst="rect">
            <a:avLst/>
          </a:prstGeom>
          <a:noFill/>
        </p:spPr>
        <p:txBody>
          <a:bodyPr wrap="square" rtlCol="0">
            <a:spAutoFit/>
          </a:bodyPr>
          <a:lstStyle/>
          <a:p>
            <a:r>
              <a:rPr kumimoji="1" lang="ja-JP" altLang="en-US" b="1" u="sng" dirty="0"/>
              <a:t>一般的な日本語明細書の場合に各国で直面する課題</a:t>
            </a:r>
            <a:endParaRPr kumimoji="1" lang="en-US" altLang="ja-JP" b="1" u="sng" dirty="0"/>
          </a:p>
          <a:p>
            <a:endParaRPr kumimoji="1" lang="en-US" altLang="ja-JP" sz="900" b="1" dirty="0"/>
          </a:p>
          <a:p>
            <a:r>
              <a:rPr lang="ja-JP" altLang="en-US" b="1" dirty="0"/>
              <a:t>課題➀ </a:t>
            </a:r>
            <a:r>
              <a:rPr lang="en-US" altLang="ja-JP" b="1" dirty="0"/>
              <a:t>JP/US</a:t>
            </a:r>
            <a:r>
              <a:rPr lang="ja-JP" altLang="en-US" b="1" dirty="0"/>
              <a:t>と同じ補正なのに</a:t>
            </a:r>
            <a:r>
              <a:rPr lang="en-US" altLang="ja-JP" b="1" dirty="0"/>
              <a:t>EP/CN</a:t>
            </a:r>
            <a:r>
              <a:rPr lang="ja-JP" altLang="en-US" b="1" dirty="0"/>
              <a:t>では受け入れてもらえない。</a:t>
            </a:r>
            <a:endParaRPr lang="en-US" altLang="ja-JP" b="1" dirty="0"/>
          </a:p>
          <a:p>
            <a:r>
              <a:rPr lang="ja-JP" altLang="en-US" b="1" dirty="0"/>
              <a:t>課題② </a:t>
            </a:r>
            <a:r>
              <a:rPr lang="en-US" altLang="ja-JP" b="1" dirty="0"/>
              <a:t>US</a:t>
            </a:r>
            <a:r>
              <a:rPr lang="ja-JP" altLang="en-US" b="1" dirty="0"/>
              <a:t>のクレーム限定解釈に不安がある。</a:t>
            </a:r>
            <a:endParaRPr lang="en-US" altLang="ja-JP" b="1" dirty="0"/>
          </a:p>
          <a:p>
            <a:r>
              <a:rPr lang="ja-JP" altLang="en-US" b="1" dirty="0"/>
              <a:t>課題③ 日本で登録になったが、</a:t>
            </a:r>
            <a:r>
              <a:rPr lang="en-US" altLang="ja-JP" b="1" dirty="0"/>
              <a:t>US/EP/CN</a:t>
            </a:r>
            <a:r>
              <a:rPr lang="ja-JP" altLang="en-US" b="1" dirty="0"/>
              <a:t>でなかなか登録にならない。</a:t>
            </a:r>
            <a:endParaRPr lang="en-US" altLang="ja-JP" b="1" dirty="0"/>
          </a:p>
        </p:txBody>
      </p:sp>
      <p:sp>
        <p:nvSpPr>
          <p:cNvPr id="14" name="正方形/長方形 13">
            <a:extLst>
              <a:ext uri="{FF2B5EF4-FFF2-40B4-BE49-F238E27FC236}">
                <a16:creationId xmlns:a16="http://schemas.microsoft.com/office/drawing/2014/main" id="{573BDCB1-AC96-2468-9C7B-86E33C06F257}"/>
              </a:ext>
            </a:extLst>
          </p:cNvPr>
          <p:cNvSpPr/>
          <p:nvPr/>
        </p:nvSpPr>
        <p:spPr>
          <a:xfrm>
            <a:off x="6096000" y="2111829"/>
            <a:ext cx="2405744" cy="533400"/>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C41FC222-5CA5-80A6-BCC4-7AD2E0D57F2F}"/>
              </a:ext>
            </a:extLst>
          </p:cNvPr>
          <p:cNvSpPr txBox="1"/>
          <p:nvPr/>
        </p:nvSpPr>
        <p:spPr>
          <a:xfrm>
            <a:off x="8522594" y="1867127"/>
            <a:ext cx="1112805" cy="461665"/>
          </a:xfrm>
          <a:prstGeom prst="rect">
            <a:avLst/>
          </a:prstGeom>
          <a:noFill/>
        </p:spPr>
        <p:txBody>
          <a:bodyPr wrap="none" rtlCol="0">
            <a:spAutoFit/>
          </a:bodyPr>
          <a:lstStyle/>
          <a:p>
            <a:r>
              <a:rPr lang="ja-JP" altLang="en-US" sz="2400" b="1" dirty="0">
                <a:solidFill>
                  <a:srgbClr val="0070C0"/>
                </a:solidFill>
                <a:latin typeface="ＭＳ Ｐゴシック" panose="020B0600070205080204" pitchFamily="50" charset="-128"/>
                <a:ea typeface="ＭＳ Ｐゴシック" panose="020B0600070205080204" pitchFamily="50" charset="-128"/>
              </a:rPr>
              <a:t>課題</a:t>
            </a:r>
            <a:r>
              <a:rPr kumimoji="1" lang="ja-JP" altLang="en-US" sz="2400" b="1" dirty="0">
                <a:solidFill>
                  <a:srgbClr val="0070C0"/>
                </a:solidFill>
                <a:latin typeface="ＭＳ Ｐゴシック" panose="020B0600070205080204" pitchFamily="50" charset="-128"/>
                <a:ea typeface="ＭＳ Ｐゴシック" panose="020B0600070205080204" pitchFamily="50" charset="-128"/>
              </a:rPr>
              <a:t>➀</a:t>
            </a:r>
          </a:p>
        </p:txBody>
      </p:sp>
      <p:sp>
        <p:nvSpPr>
          <p:cNvPr id="16" name="正方形/長方形 15">
            <a:extLst>
              <a:ext uri="{FF2B5EF4-FFF2-40B4-BE49-F238E27FC236}">
                <a16:creationId xmlns:a16="http://schemas.microsoft.com/office/drawing/2014/main" id="{FA069D69-0360-3DAB-473F-E3628D9FA046}"/>
              </a:ext>
            </a:extLst>
          </p:cNvPr>
          <p:cNvSpPr/>
          <p:nvPr/>
        </p:nvSpPr>
        <p:spPr>
          <a:xfrm>
            <a:off x="5007429" y="2678728"/>
            <a:ext cx="1088571" cy="533400"/>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F66EC9CB-7D82-5A10-03E7-3D1CA45E9F9D}"/>
              </a:ext>
            </a:extLst>
          </p:cNvPr>
          <p:cNvSpPr txBox="1"/>
          <p:nvPr/>
        </p:nvSpPr>
        <p:spPr>
          <a:xfrm>
            <a:off x="6075150" y="2596729"/>
            <a:ext cx="1112805" cy="461665"/>
          </a:xfrm>
          <a:prstGeom prst="rect">
            <a:avLst/>
          </a:prstGeom>
          <a:noFill/>
        </p:spPr>
        <p:txBody>
          <a:bodyPr wrap="none" rtlCol="0">
            <a:spAutoFit/>
          </a:bodyPr>
          <a:lstStyle/>
          <a:p>
            <a:r>
              <a:rPr lang="ja-JP" altLang="en-US" sz="2400" b="1" dirty="0">
                <a:solidFill>
                  <a:srgbClr val="0070C0"/>
                </a:solidFill>
                <a:latin typeface="ＭＳ Ｐゴシック" panose="020B0600070205080204" pitchFamily="50" charset="-128"/>
                <a:ea typeface="ＭＳ Ｐゴシック" panose="020B0600070205080204" pitchFamily="50" charset="-128"/>
              </a:rPr>
              <a:t>課題②</a:t>
            </a:r>
            <a:endParaRPr kumimoji="1" lang="ja-JP" altLang="en-US" sz="2400" b="1" dirty="0">
              <a:solidFill>
                <a:srgbClr val="0070C0"/>
              </a:solidFill>
              <a:latin typeface="ＭＳ Ｐゴシック" panose="020B0600070205080204" pitchFamily="50" charset="-128"/>
              <a:ea typeface="ＭＳ Ｐゴシック" panose="020B0600070205080204" pitchFamily="50" charset="-128"/>
            </a:endParaRPr>
          </a:p>
        </p:txBody>
      </p:sp>
      <p:sp>
        <p:nvSpPr>
          <p:cNvPr id="20" name="正方形/長方形 19">
            <a:extLst>
              <a:ext uri="{FF2B5EF4-FFF2-40B4-BE49-F238E27FC236}">
                <a16:creationId xmlns:a16="http://schemas.microsoft.com/office/drawing/2014/main" id="{7EBD790D-5FDA-3700-DEE5-E04E22CBE6B3}"/>
              </a:ext>
            </a:extLst>
          </p:cNvPr>
          <p:cNvSpPr/>
          <p:nvPr/>
        </p:nvSpPr>
        <p:spPr>
          <a:xfrm>
            <a:off x="5007428" y="3275701"/>
            <a:ext cx="3494315" cy="1024845"/>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EE1D0B7C-BC1A-5D23-FF71-166BA44CA90B}"/>
              </a:ext>
            </a:extLst>
          </p:cNvPr>
          <p:cNvSpPr txBox="1"/>
          <p:nvPr/>
        </p:nvSpPr>
        <p:spPr>
          <a:xfrm>
            <a:off x="8483320" y="3044868"/>
            <a:ext cx="1112805" cy="461665"/>
          </a:xfrm>
          <a:prstGeom prst="rect">
            <a:avLst/>
          </a:prstGeom>
          <a:noFill/>
        </p:spPr>
        <p:txBody>
          <a:bodyPr wrap="none" rtlCol="0">
            <a:spAutoFit/>
          </a:bodyPr>
          <a:lstStyle/>
          <a:p>
            <a:r>
              <a:rPr lang="ja-JP" altLang="en-US" sz="2400" b="1" dirty="0">
                <a:solidFill>
                  <a:srgbClr val="0070C0"/>
                </a:solidFill>
                <a:latin typeface="ＭＳ Ｐゴシック" panose="020B0600070205080204" pitchFamily="50" charset="-128"/>
                <a:ea typeface="ＭＳ Ｐゴシック" panose="020B0600070205080204" pitchFamily="50" charset="-128"/>
              </a:rPr>
              <a:t>課題③</a:t>
            </a:r>
            <a:endParaRPr kumimoji="1" lang="ja-JP" altLang="en-US" sz="2400" b="1" dirty="0">
              <a:solidFill>
                <a:srgbClr val="0070C0"/>
              </a:solidFill>
              <a:latin typeface="ＭＳ Ｐゴシック" panose="020B0600070205080204" pitchFamily="50" charset="-128"/>
              <a:ea typeface="ＭＳ Ｐゴシック" panose="020B0600070205080204" pitchFamily="50" charset="-128"/>
            </a:endParaRPr>
          </a:p>
        </p:txBody>
      </p:sp>
      <p:sp>
        <p:nvSpPr>
          <p:cNvPr id="22" name="ストライプ矢印 61">
            <a:extLst>
              <a:ext uri="{FF2B5EF4-FFF2-40B4-BE49-F238E27FC236}">
                <a16:creationId xmlns:a16="http://schemas.microsoft.com/office/drawing/2014/main" id="{FA77EFB7-3714-2E68-3293-8F704EAB54FB}"/>
              </a:ext>
            </a:extLst>
          </p:cNvPr>
          <p:cNvSpPr/>
          <p:nvPr/>
        </p:nvSpPr>
        <p:spPr>
          <a:xfrm rot="5400000">
            <a:off x="5321162" y="4447010"/>
            <a:ext cx="432048" cy="402842"/>
          </a:xfrm>
          <a:prstGeom prst="striped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458166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0B65F-37C7-913A-9F38-0F102250B514}"/>
            </a:ext>
          </a:extLst>
        </p:cNvPr>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3BFDB956-B4C6-7699-523D-B32CA09996E2}"/>
              </a:ext>
            </a:extLst>
          </p:cNvPr>
          <p:cNvSpPr/>
          <p:nvPr/>
        </p:nvSpPr>
        <p:spPr>
          <a:xfrm>
            <a:off x="1810730" y="3417694"/>
            <a:ext cx="7749308" cy="252413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E00D84D4-7150-AD79-CFCE-44AB05EEC7FA}"/>
              </a:ext>
            </a:extLst>
          </p:cNvPr>
          <p:cNvSpPr>
            <a:spLocks noGrp="1"/>
          </p:cNvSpPr>
          <p:nvPr>
            <p:ph type="title"/>
          </p:nvPr>
        </p:nvSpPr>
        <p:spPr/>
        <p:txBody>
          <a:bodyPr/>
          <a:lstStyle/>
          <a:p>
            <a:r>
              <a:rPr kumimoji="1" lang="en-US" altLang="ja-JP" dirty="0"/>
              <a:t>2.3 </a:t>
            </a:r>
            <a:r>
              <a:rPr kumimoji="1" lang="ja-JP" altLang="en-US" dirty="0"/>
              <a:t>グローバル明細書の強み</a:t>
            </a:r>
          </a:p>
        </p:txBody>
      </p:sp>
      <p:sp>
        <p:nvSpPr>
          <p:cNvPr id="3" name="テキスト ボックス 2">
            <a:extLst>
              <a:ext uri="{FF2B5EF4-FFF2-40B4-BE49-F238E27FC236}">
                <a16:creationId xmlns:a16="http://schemas.microsoft.com/office/drawing/2014/main" id="{FA73874A-8889-7EB5-F5B5-D88D941D6652}"/>
              </a:ext>
            </a:extLst>
          </p:cNvPr>
          <p:cNvSpPr txBox="1"/>
          <p:nvPr/>
        </p:nvSpPr>
        <p:spPr>
          <a:xfrm>
            <a:off x="2073391" y="4044626"/>
            <a:ext cx="7061774" cy="646331"/>
          </a:xfrm>
          <a:prstGeom prst="rect">
            <a:avLst/>
          </a:prstGeom>
          <a:noFill/>
        </p:spPr>
        <p:txBody>
          <a:bodyPr wrap="square">
            <a:spAutoFit/>
          </a:bodyPr>
          <a:lstStyle/>
          <a:p>
            <a:r>
              <a:rPr lang="ja-JP" altLang="en-US" b="1" dirty="0"/>
              <a:t>〇 審査を効率的に受けるための戦略的なクレームセット（上位、　　</a:t>
            </a:r>
            <a:endParaRPr lang="en-US" altLang="ja-JP" b="1" dirty="0"/>
          </a:p>
          <a:p>
            <a:r>
              <a:rPr lang="ja-JP" altLang="en-US" b="1" dirty="0"/>
              <a:t>　 中位、下位概念のクレームや、内的付加のクレーム）</a:t>
            </a:r>
            <a:endParaRPr kumimoji="1" lang="ja-JP" altLang="en-US" b="1" dirty="0"/>
          </a:p>
        </p:txBody>
      </p:sp>
      <p:sp>
        <p:nvSpPr>
          <p:cNvPr id="4" name="テキスト ボックス 3">
            <a:extLst>
              <a:ext uri="{FF2B5EF4-FFF2-40B4-BE49-F238E27FC236}">
                <a16:creationId xmlns:a16="http://schemas.microsoft.com/office/drawing/2014/main" id="{FEFB73A7-A016-2B3D-E027-D12B316F1394}"/>
              </a:ext>
            </a:extLst>
          </p:cNvPr>
          <p:cNvSpPr txBox="1"/>
          <p:nvPr/>
        </p:nvSpPr>
        <p:spPr>
          <a:xfrm>
            <a:off x="2073390" y="4743234"/>
            <a:ext cx="7061773" cy="923330"/>
          </a:xfrm>
          <a:prstGeom prst="rect">
            <a:avLst/>
          </a:prstGeom>
          <a:noFill/>
        </p:spPr>
        <p:txBody>
          <a:bodyPr wrap="square">
            <a:spAutoFit/>
          </a:bodyPr>
          <a:lstStyle/>
          <a:p>
            <a:r>
              <a:rPr lang="ja-JP" altLang="en-US" b="1" dirty="0"/>
              <a:t>〇 米国のクレーム限定解釈に対する備えとして、「本発明」に直</a:t>
            </a:r>
            <a:endParaRPr lang="en-US" altLang="ja-JP" b="1" dirty="0"/>
          </a:p>
          <a:p>
            <a:r>
              <a:rPr lang="ja-JP" altLang="en-US" b="1" dirty="0"/>
              <a:t>　 接言及しない。</a:t>
            </a:r>
            <a:endParaRPr lang="en-US" altLang="ja-JP" b="1" dirty="0"/>
          </a:p>
          <a:p>
            <a:endParaRPr kumimoji="1" lang="ja-JP" altLang="en-US" b="1" dirty="0"/>
          </a:p>
        </p:txBody>
      </p:sp>
      <p:sp>
        <p:nvSpPr>
          <p:cNvPr id="5" name="テキスト ボックス 4">
            <a:extLst>
              <a:ext uri="{FF2B5EF4-FFF2-40B4-BE49-F238E27FC236}">
                <a16:creationId xmlns:a16="http://schemas.microsoft.com/office/drawing/2014/main" id="{6CF407B4-8948-C052-F973-9470BD6DA7CF}"/>
              </a:ext>
            </a:extLst>
          </p:cNvPr>
          <p:cNvSpPr txBox="1"/>
          <p:nvPr/>
        </p:nvSpPr>
        <p:spPr>
          <a:xfrm>
            <a:off x="2036706" y="5478446"/>
            <a:ext cx="7491267" cy="369332"/>
          </a:xfrm>
          <a:prstGeom prst="rect">
            <a:avLst/>
          </a:prstGeom>
          <a:noFill/>
        </p:spPr>
        <p:txBody>
          <a:bodyPr wrap="square">
            <a:spAutoFit/>
          </a:bodyPr>
          <a:lstStyle/>
          <a:p>
            <a:r>
              <a:rPr lang="ja-JP" altLang="en-US" b="1" dirty="0"/>
              <a:t>〇 欧州／中国の厳しい補正要件に対応可能な実施形態・図面。</a:t>
            </a:r>
            <a:endParaRPr kumimoji="1" lang="ja-JP" altLang="en-US" b="1" dirty="0"/>
          </a:p>
        </p:txBody>
      </p:sp>
      <p:sp>
        <p:nvSpPr>
          <p:cNvPr id="7" name="テキスト ボックス 6">
            <a:extLst>
              <a:ext uri="{FF2B5EF4-FFF2-40B4-BE49-F238E27FC236}">
                <a16:creationId xmlns:a16="http://schemas.microsoft.com/office/drawing/2014/main" id="{C20A54CF-C14D-B617-252C-27F33C7FB018}"/>
              </a:ext>
            </a:extLst>
          </p:cNvPr>
          <p:cNvSpPr txBox="1"/>
          <p:nvPr/>
        </p:nvSpPr>
        <p:spPr>
          <a:xfrm>
            <a:off x="2090076" y="3538376"/>
            <a:ext cx="7330204" cy="369332"/>
          </a:xfrm>
          <a:prstGeom prst="rect">
            <a:avLst/>
          </a:prstGeom>
          <a:noFill/>
        </p:spPr>
        <p:txBody>
          <a:bodyPr wrap="square" rtlCol="0">
            <a:spAutoFit/>
          </a:bodyPr>
          <a:lstStyle/>
          <a:p>
            <a:r>
              <a:rPr kumimoji="1" lang="ja-JP" altLang="en-US" b="1" u="sng" dirty="0"/>
              <a:t>グローバル明細書の</a:t>
            </a:r>
            <a:r>
              <a:rPr lang="ja-JP" altLang="en-US" b="1" u="sng" dirty="0"/>
              <a:t>主な強み</a:t>
            </a:r>
            <a:endParaRPr kumimoji="1" lang="ja-JP" altLang="en-US" b="1" u="sng" dirty="0"/>
          </a:p>
        </p:txBody>
      </p:sp>
      <p:sp>
        <p:nvSpPr>
          <p:cNvPr id="10" name="フッター プレースホルダー 2">
            <a:extLst>
              <a:ext uri="{FF2B5EF4-FFF2-40B4-BE49-F238E27FC236}">
                <a16:creationId xmlns:a16="http://schemas.microsoft.com/office/drawing/2014/main" id="{245140D5-0D42-59FC-BEE2-5F34A17AA772}"/>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graphicFrame>
        <p:nvGraphicFramePr>
          <p:cNvPr id="15" name="表 14">
            <a:extLst>
              <a:ext uri="{FF2B5EF4-FFF2-40B4-BE49-F238E27FC236}">
                <a16:creationId xmlns:a16="http://schemas.microsoft.com/office/drawing/2014/main" id="{6629436D-613A-96C8-3B3B-B51BF5D37AA1}"/>
              </a:ext>
            </a:extLst>
          </p:cNvPr>
          <p:cNvGraphicFramePr>
            <a:graphicFrameLocks noGrp="1"/>
          </p:cNvGraphicFramePr>
          <p:nvPr/>
        </p:nvGraphicFramePr>
        <p:xfrm>
          <a:off x="1761882" y="1959246"/>
          <a:ext cx="8128000" cy="1285240"/>
        </p:xfrm>
        <a:graphic>
          <a:graphicData uri="http://schemas.openxmlformats.org/drawingml/2006/table">
            <a:tbl>
              <a:tblPr firstRow="1" bandRow="1">
                <a:tableStyleId>{5940675A-B579-460E-94D1-54222C63F5DA}</a:tableStyleId>
              </a:tblPr>
              <a:tblGrid>
                <a:gridCol w="2733918">
                  <a:extLst>
                    <a:ext uri="{9D8B030D-6E8A-4147-A177-3AD203B41FA5}">
                      <a16:colId xmlns:a16="http://schemas.microsoft.com/office/drawing/2014/main" val="244382104"/>
                    </a:ext>
                  </a:extLst>
                </a:gridCol>
                <a:gridCol w="5394082">
                  <a:extLst>
                    <a:ext uri="{9D8B030D-6E8A-4147-A177-3AD203B41FA5}">
                      <a16:colId xmlns:a16="http://schemas.microsoft.com/office/drawing/2014/main" val="1153506821"/>
                    </a:ext>
                  </a:extLst>
                </a:gridCol>
              </a:tblGrid>
              <a:tr h="370840">
                <a:tc>
                  <a:txBody>
                    <a:bodyPr/>
                    <a:lstStyle/>
                    <a:p>
                      <a:r>
                        <a:rPr kumimoji="1" lang="ja-JP" altLang="en-US" b="1" dirty="0"/>
                        <a:t>一般的な日本語明細書</a:t>
                      </a:r>
                      <a:endParaRPr kumimoji="1" lang="ja-JP" altLang="en-US" dirty="0"/>
                    </a:p>
                  </a:txBody>
                  <a:tcPr/>
                </a:tc>
                <a:tc>
                  <a:txBody>
                    <a:bodyPr/>
                    <a:lstStyle/>
                    <a:p>
                      <a:pPr marL="0" indent="0">
                        <a:buFontTx/>
                        <a:buNone/>
                      </a:pPr>
                      <a:r>
                        <a:rPr kumimoji="1" lang="en-US" altLang="ja-JP" b="1" dirty="0"/>
                        <a:t>- </a:t>
                      </a:r>
                      <a:r>
                        <a:rPr kumimoji="1" lang="ja-JP" altLang="en-US" b="1" dirty="0">
                          <a:solidFill>
                            <a:srgbClr val="0070C0"/>
                          </a:solidFill>
                        </a:rPr>
                        <a:t>日本実務</a:t>
                      </a:r>
                      <a:r>
                        <a:rPr kumimoji="1" lang="ja-JP" altLang="en-US" b="1" dirty="0"/>
                        <a:t>に合わせて最適化された日本語明細書。</a:t>
                      </a:r>
                      <a:endParaRPr kumimoji="1" lang="en-US" altLang="ja-JP" b="1" dirty="0"/>
                    </a:p>
                  </a:txBody>
                  <a:tcPr/>
                </a:tc>
                <a:extLst>
                  <a:ext uri="{0D108BD9-81ED-4DB2-BD59-A6C34878D82A}">
                    <a16:rowId xmlns:a16="http://schemas.microsoft.com/office/drawing/2014/main" val="1586934668"/>
                  </a:ext>
                </a:extLst>
              </a:tr>
              <a:tr h="370840">
                <a:tc>
                  <a:txBody>
                    <a:bodyPr/>
                    <a:lstStyle/>
                    <a:p>
                      <a:r>
                        <a:rPr kumimoji="1" lang="ja-JP" altLang="en-US" b="1" dirty="0"/>
                        <a:t>グローバル明細書</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a:t>- </a:t>
                      </a:r>
                      <a:r>
                        <a:rPr kumimoji="1" lang="ja-JP" altLang="en-US" b="1" dirty="0">
                          <a:solidFill>
                            <a:srgbClr val="C00000"/>
                          </a:solidFill>
                        </a:rPr>
                        <a:t>各国実務</a:t>
                      </a:r>
                      <a:r>
                        <a:rPr kumimoji="1" lang="ja-JP" altLang="en-US" b="1" dirty="0"/>
                        <a:t>に合わせて最適化された日本語明細書。</a:t>
                      </a:r>
                      <a:endParaRPr kumimoji="1" lang="en-US" altLang="ja-JP"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a:t>- </a:t>
                      </a:r>
                      <a:r>
                        <a:rPr kumimoji="1" lang="ja-JP" altLang="en-US" b="1" dirty="0"/>
                        <a:t>将来の外国出願に備えて、各国実務の違いを考慮した「外国出願のベース」としての明細書。</a:t>
                      </a:r>
                      <a:endParaRPr kumimoji="1" lang="en-US" altLang="ja-JP" b="1" dirty="0"/>
                    </a:p>
                  </a:txBody>
                  <a:tcPr/>
                </a:tc>
                <a:extLst>
                  <a:ext uri="{0D108BD9-81ED-4DB2-BD59-A6C34878D82A}">
                    <a16:rowId xmlns:a16="http://schemas.microsoft.com/office/drawing/2014/main" val="2352298376"/>
                  </a:ext>
                </a:extLst>
              </a:tr>
            </a:tbl>
          </a:graphicData>
        </a:graphic>
      </p:graphicFrame>
      <p:sp>
        <p:nvSpPr>
          <p:cNvPr id="9" name="テキスト ボックス 8">
            <a:extLst>
              <a:ext uri="{FF2B5EF4-FFF2-40B4-BE49-F238E27FC236}">
                <a16:creationId xmlns:a16="http://schemas.microsoft.com/office/drawing/2014/main" id="{D9CE2D08-A657-4476-CF32-849832F1E46C}"/>
              </a:ext>
            </a:extLst>
          </p:cNvPr>
          <p:cNvSpPr txBox="1"/>
          <p:nvPr/>
        </p:nvSpPr>
        <p:spPr>
          <a:xfrm>
            <a:off x="1734381" y="6056785"/>
            <a:ext cx="8127999" cy="646331"/>
          </a:xfrm>
          <a:prstGeom prst="rect">
            <a:avLst/>
          </a:prstGeom>
          <a:noFill/>
        </p:spPr>
        <p:txBody>
          <a:bodyPr wrap="square">
            <a:spAutoFit/>
          </a:bodyPr>
          <a:lstStyle/>
          <a:p>
            <a:r>
              <a:rPr kumimoji="1"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本資料では、グローバル明細書の特徴のうち、</a:t>
            </a:r>
            <a:r>
              <a:rPr kumimoji="1" lang="ja-JP" altLang="en-US" sz="1800" b="1" u="sng" dirty="0">
                <a:latin typeface="メイリオ" panose="020B0604030504040204" pitchFamily="50" charset="-128"/>
                <a:ea typeface="メイリオ" panose="020B0604030504040204" pitchFamily="50" charset="-128"/>
                <a:cs typeface="メイリオ" panose="020B0604030504040204" pitchFamily="50" charset="-128"/>
              </a:rPr>
              <a:t>グローバル審査戦略との関連性が高い項目</a:t>
            </a:r>
            <a:r>
              <a:rPr kumimoji="1"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を抜粋して説明します</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（第３章、第４章）。</a:t>
            </a:r>
            <a:endParaRPr kumimoji="1" lang="en-US" altLang="ja-JP" sz="1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a:extLst>
              <a:ext uri="{FF2B5EF4-FFF2-40B4-BE49-F238E27FC236}">
                <a16:creationId xmlns:a16="http://schemas.microsoft.com/office/drawing/2014/main" id="{D560BAC8-1811-F400-376B-884235DF42F2}"/>
              </a:ext>
            </a:extLst>
          </p:cNvPr>
          <p:cNvSpPr/>
          <p:nvPr/>
        </p:nvSpPr>
        <p:spPr>
          <a:xfrm>
            <a:off x="1565231" y="6153401"/>
            <a:ext cx="144016"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D4162D"/>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67524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CE040-34F4-ACD6-5561-E713B06BFD7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7617A04-6FBC-648C-A991-ED69DD5E5003}"/>
              </a:ext>
            </a:extLst>
          </p:cNvPr>
          <p:cNvSpPr>
            <a:spLocks noGrp="1"/>
          </p:cNvSpPr>
          <p:nvPr>
            <p:ph type="title"/>
          </p:nvPr>
        </p:nvSpPr>
        <p:spPr/>
        <p:txBody>
          <a:bodyPr anchor="ctr"/>
          <a:lstStyle/>
          <a:p>
            <a:pPr algn="ctr"/>
            <a:r>
              <a:rPr kumimoji="1" lang="en-US" altLang="ja-JP" sz="4800" dirty="0"/>
              <a:t>3. </a:t>
            </a:r>
            <a:r>
              <a:rPr kumimoji="1" lang="ja-JP" altLang="en-US" sz="4800" dirty="0"/>
              <a:t>グローバル明細書の欧州向け対策</a:t>
            </a:r>
          </a:p>
        </p:txBody>
      </p:sp>
      <p:sp>
        <p:nvSpPr>
          <p:cNvPr id="3" name="フッター プレースホルダー 2">
            <a:extLst>
              <a:ext uri="{FF2B5EF4-FFF2-40B4-BE49-F238E27FC236}">
                <a16:creationId xmlns:a16="http://schemas.microsoft.com/office/drawing/2014/main" id="{F69ADA3F-4612-F512-F49E-59C904BDE38C}"/>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pic>
        <p:nvPicPr>
          <p:cNvPr id="7" name="Picture 6" descr="http://www.patinformatics.com/wp-content/uploads/2012/12/EPOlogo.png">
            <a:extLst>
              <a:ext uri="{FF2B5EF4-FFF2-40B4-BE49-F238E27FC236}">
                <a16:creationId xmlns:a16="http://schemas.microsoft.com/office/drawing/2014/main" id="{BFF32506-7F62-8565-6E2E-4C5143B25B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9144" y="1404980"/>
            <a:ext cx="2241012" cy="112050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0388ED2A-52A1-D31C-0C59-A7A438833EBB}"/>
              </a:ext>
            </a:extLst>
          </p:cNvPr>
          <p:cNvSpPr txBox="1"/>
          <p:nvPr/>
        </p:nvSpPr>
        <p:spPr>
          <a:xfrm>
            <a:off x="1302954" y="3591286"/>
            <a:ext cx="8941426" cy="2308324"/>
          </a:xfrm>
          <a:prstGeom prst="rect">
            <a:avLst/>
          </a:prstGeom>
          <a:noFill/>
        </p:spPr>
        <p:txBody>
          <a:bodyPr wrap="square" rtlCol="0">
            <a:spAutoFit/>
          </a:bodyPr>
          <a:lstStyle/>
          <a:p>
            <a:r>
              <a:rPr kumimoji="1" lang="en-US" altLang="ja-JP" sz="2400" b="1" dirty="0"/>
              <a:t>3.1 EP</a:t>
            </a:r>
            <a:r>
              <a:rPr lang="ja-JP" altLang="en-US" sz="2400" b="1" dirty="0"/>
              <a:t>出願人の明細書の優れた点</a:t>
            </a:r>
            <a:endParaRPr kumimoji="1" lang="en-US" altLang="ja-JP" sz="2400" b="1" dirty="0"/>
          </a:p>
          <a:p>
            <a:r>
              <a:rPr lang="en-US" altLang="ja-JP" sz="2400" b="1" dirty="0"/>
              <a:t>3.2 </a:t>
            </a:r>
            <a:r>
              <a:rPr lang="ja-JP" altLang="en-US" sz="2400" b="1" dirty="0"/>
              <a:t>欧州の補正要件</a:t>
            </a:r>
            <a:endParaRPr lang="en-US" altLang="ja-JP" sz="2400" b="1" dirty="0"/>
          </a:p>
          <a:p>
            <a:r>
              <a:rPr kumimoji="1" lang="en-US" altLang="ja-JP" sz="2400" b="1" dirty="0"/>
              <a:t>3.3 </a:t>
            </a:r>
            <a:r>
              <a:rPr kumimoji="1" lang="ja-JP" altLang="en-US" sz="2400" b="1" dirty="0"/>
              <a:t>請求範囲を拡大</a:t>
            </a:r>
            <a:r>
              <a:rPr kumimoji="1" lang="en-US" altLang="ja-JP" sz="2400" b="1" dirty="0"/>
              <a:t>/</a:t>
            </a:r>
            <a:r>
              <a:rPr kumimoji="1" lang="ja-JP" altLang="en-US" sz="2400" b="1" dirty="0"/>
              <a:t>変更する補正</a:t>
            </a:r>
            <a:endParaRPr kumimoji="1" lang="en-US" altLang="ja-JP" sz="2400" b="1" dirty="0"/>
          </a:p>
          <a:p>
            <a:r>
              <a:rPr lang="en-US" altLang="ja-JP" sz="2400" b="1" dirty="0"/>
              <a:t>3.4</a:t>
            </a:r>
            <a:r>
              <a:rPr lang="ja-JP" altLang="en-US" sz="2400" b="1" dirty="0"/>
              <a:t> 請求の範囲を減縮する補正</a:t>
            </a:r>
            <a:endParaRPr lang="en-US" altLang="ja-JP" sz="2400" b="1" dirty="0"/>
          </a:p>
          <a:p>
            <a:r>
              <a:rPr kumimoji="1" lang="en-US" altLang="ja-JP" sz="2400" b="1" dirty="0"/>
              <a:t>3.5</a:t>
            </a:r>
            <a:r>
              <a:rPr lang="ja-JP" altLang="en-US" sz="2400" b="1" dirty="0"/>
              <a:t> </a:t>
            </a:r>
            <a:r>
              <a:rPr kumimoji="1" lang="ja-JP" altLang="en-US" sz="2400" b="1" dirty="0"/>
              <a:t>削除差替えの補正・分割対策</a:t>
            </a:r>
            <a:endParaRPr kumimoji="1" lang="en-US" altLang="ja-JP" sz="2400" b="1" dirty="0"/>
          </a:p>
          <a:p>
            <a:r>
              <a:rPr lang="en-US" altLang="ja-JP" sz="2400" b="1" dirty="0"/>
              <a:t>3.6</a:t>
            </a:r>
            <a:r>
              <a:rPr lang="ja-JP" altLang="en-US" sz="2400" b="1" dirty="0"/>
              <a:t> 構成追加の補正対策</a:t>
            </a:r>
            <a:endParaRPr lang="en-US" altLang="ja-JP" sz="2400" b="1" dirty="0"/>
          </a:p>
        </p:txBody>
      </p:sp>
    </p:spTree>
    <p:extLst>
      <p:ext uri="{BB962C8B-B14F-4D97-AF65-F5344CB8AC3E}">
        <p14:creationId xmlns:p14="http://schemas.microsoft.com/office/powerpoint/2010/main" val="3008314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74D27-94B2-68EC-F576-DC5BF793462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ACE1271-2F61-DFF5-50AF-D62AD232775D}"/>
              </a:ext>
            </a:extLst>
          </p:cNvPr>
          <p:cNvSpPr txBox="1">
            <a:spLocks/>
          </p:cNvSpPr>
          <p:nvPr/>
        </p:nvSpPr>
        <p:spPr>
          <a:xfrm>
            <a:off x="1143000" y="533401"/>
            <a:ext cx="9906000" cy="1382156"/>
          </a:xfrm>
          <a:prstGeom prst="rect">
            <a:avLst/>
          </a:prstGeom>
        </p:spPr>
        <p:txBody>
          <a:bodyPr/>
          <a:lstStyle>
            <a:lvl1pPr algn="l" defTabSz="914400" rtl="0" eaLnBrk="1" latinLnBrk="0" hangingPunct="1">
              <a:lnSpc>
                <a:spcPct val="105000"/>
              </a:lnSpc>
              <a:spcBef>
                <a:spcPct val="0"/>
              </a:spcBef>
              <a:buNone/>
              <a:defRPr sz="4800" b="1" i="0" kern="1200" cap="none" spc="140" baseline="0">
                <a:solidFill>
                  <a:schemeClr val="tx2"/>
                </a:solidFill>
                <a:latin typeface="+mj-lt"/>
                <a:ea typeface="+mj-ea"/>
                <a:cs typeface="+mj-cs"/>
              </a:defRPr>
            </a:lvl1pPr>
          </a:lstStyle>
          <a:p>
            <a:r>
              <a:rPr lang="en-US" altLang="ja-JP" dirty="0"/>
              <a:t>3</a:t>
            </a:r>
            <a:r>
              <a:rPr kumimoji="1" lang="en-US" altLang="ja-JP" dirty="0"/>
              <a:t>.1 EP</a:t>
            </a:r>
            <a:r>
              <a:rPr kumimoji="1" lang="ja-JP" altLang="en-US" dirty="0"/>
              <a:t>出願人の明細書の優れた点</a:t>
            </a:r>
          </a:p>
        </p:txBody>
      </p:sp>
      <p:sp>
        <p:nvSpPr>
          <p:cNvPr id="32" name="フッター プレースホルダー 2">
            <a:extLst>
              <a:ext uri="{FF2B5EF4-FFF2-40B4-BE49-F238E27FC236}">
                <a16:creationId xmlns:a16="http://schemas.microsoft.com/office/drawing/2014/main" id="{1360C9A6-CB70-1E57-CC0F-BBA6FC00E40D}"/>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20" name="テキスト ボックス 19">
            <a:extLst>
              <a:ext uri="{FF2B5EF4-FFF2-40B4-BE49-F238E27FC236}">
                <a16:creationId xmlns:a16="http://schemas.microsoft.com/office/drawing/2014/main" id="{07BA4E2A-3ED4-B382-4AE3-8B78CFB3EA64}"/>
              </a:ext>
            </a:extLst>
          </p:cNvPr>
          <p:cNvSpPr txBox="1"/>
          <p:nvPr/>
        </p:nvSpPr>
        <p:spPr>
          <a:xfrm>
            <a:off x="1782133" y="1596124"/>
            <a:ext cx="8056151" cy="923330"/>
          </a:xfrm>
          <a:prstGeom prst="rect">
            <a:avLst/>
          </a:prstGeom>
          <a:noFill/>
        </p:spPr>
        <p:txBody>
          <a:bodyPr wrap="square" rtlCol="0">
            <a:spAutoFit/>
          </a:bodyPr>
          <a:lstStyle/>
          <a:p>
            <a:r>
              <a:rPr lang="ja-JP" altLang="en-US" b="1" dirty="0"/>
              <a:t>欧州出願人の明細書</a:t>
            </a:r>
            <a:br>
              <a:rPr lang="en-US" altLang="ja-JP" b="1" dirty="0"/>
            </a:br>
            <a:r>
              <a:rPr lang="ja-JP" altLang="en-US" b="1" dirty="0"/>
              <a:t>＝</a:t>
            </a:r>
            <a:r>
              <a:rPr lang="en-US" altLang="ja-JP" b="1" dirty="0"/>
              <a:t>EP</a:t>
            </a:r>
            <a:r>
              <a:rPr lang="ja-JP" altLang="en-US" b="1" dirty="0"/>
              <a:t>実務に合わせて最適化された明細書。</a:t>
            </a:r>
            <a:br>
              <a:rPr lang="en-US" altLang="ja-JP" b="1" dirty="0"/>
            </a:br>
            <a:r>
              <a:rPr lang="ja-JP" altLang="en-US" b="1" dirty="0"/>
              <a:t>　⇒グローバル明細書に取り入れるべき欧州向け工夫が見つかるはず。</a:t>
            </a:r>
            <a:endParaRPr lang="en-US" altLang="ja-JP" b="1" dirty="0"/>
          </a:p>
        </p:txBody>
      </p:sp>
      <p:sp>
        <p:nvSpPr>
          <p:cNvPr id="21" name="テキスト ボックス 20">
            <a:extLst>
              <a:ext uri="{FF2B5EF4-FFF2-40B4-BE49-F238E27FC236}">
                <a16:creationId xmlns:a16="http://schemas.microsoft.com/office/drawing/2014/main" id="{5661E64B-91CE-BCFB-A9C7-3B0CD8A802DA}"/>
              </a:ext>
            </a:extLst>
          </p:cNvPr>
          <p:cNvSpPr txBox="1"/>
          <p:nvPr/>
        </p:nvSpPr>
        <p:spPr>
          <a:xfrm>
            <a:off x="1499847" y="2771109"/>
            <a:ext cx="7330204" cy="461665"/>
          </a:xfrm>
          <a:prstGeom prst="rect">
            <a:avLst/>
          </a:prstGeom>
          <a:noFill/>
        </p:spPr>
        <p:txBody>
          <a:bodyPr wrap="square" rtlCol="0">
            <a:spAutoFit/>
          </a:bodyPr>
          <a:lstStyle/>
          <a:p>
            <a:r>
              <a:rPr lang="ja-JP" altLang="en-US" sz="2400" b="1" u="sng" dirty="0"/>
              <a:t>欧州</a:t>
            </a:r>
            <a:r>
              <a:rPr kumimoji="1" lang="ja-JP" altLang="en-US" sz="2400" b="1" u="sng" dirty="0"/>
              <a:t>出願人の明細書の優れた点</a:t>
            </a:r>
          </a:p>
        </p:txBody>
      </p:sp>
      <p:graphicFrame>
        <p:nvGraphicFramePr>
          <p:cNvPr id="22" name="表 21">
            <a:extLst>
              <a:ext uri="{FF2B5EF4-FFF2-40B4-BE49-F238E27FC236}">
                <a16:creationId xmlns:a16="http://schemas.microsoft.com/office/drawing/2014/main" id="{7286442D-A46F-F245-52C3-8F143BBCB7C9}"/>
              </a:ext>
            </a:extLst>
          </p:cNvPr>
          <p:cNvGraphicFramePr>
            <a:graphicFrameLocks noGrp="1"/>
          </p:cNvGraphicFramePr>
          <p:nvPr/>
        </p:nvGraphicFramePr>
        <p:xfrm>
          <a:off x="1782133" y="3375006"/>
          <a:ext cx="8856983" cy="2795791"/>
        </p:xfrm>
        <a:graphic>
          <a:graphicData uri="http://schemas.openxmlformats.org/drawingml/2006/table">
            <a:tbl>
              <a:tblPr firstRow="1" bandRow="1">
                <a:tableStyleId>{5C22544A-7EE6-4342-B048-85BDC9FD1C3A}</a:tableStyleId>
              </a:tblPr>
              <a:tblGrid>
                <a:gridCol w="2019846">
                  <a:extLst>
                    <a:ext uri="{9D8B030D-6E8A-4147-A177-3AD203B41FA5}">
                      <a16:colId xmlns:a16="http://schemas.microsoft.com/office/drawing/2014/main" val="20000"/>
                    </a:ext>
                  </a:extLst>
                </a:gridCol>
                <a:gridCol w="1711747">
                  <a:extLst>
                    <a:ext uri="{9D8B030D-6E8A-4147-A177-3AD203B41FA5}">
                      <a16:colId xmlns:a16="http://schemas.microsoft.com/office/drawing/2014/main" val="20001"/>
                    </a:ext>
                  </a:extLst>
                </a:gridCol>
                <a:gridCol w="5125390">
                  <a:extLst>
                    <a:ext uri="{9D8B030D-6E8A-4147-A177-3AD203B41FA5}">
                      <a16:colId xmlns:a16="http://schemas.microsoft.com/office/drawing/2014/main" val="20002"/>
                    </a:ext>
                  </a:extLst>
                </a:gridCol>
              </a:tblGrid>
              <a:tr h="502614">
                <a:tc>
                  <a:txBody>
                    <a:bodyPr/>
                    <a:lstStyle/>
                    <a:p>
                      <a:pPr algn="ctr"/>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項目</a:t>
                      </a:r>
                    </a:p>
                  </a:txBody>
                  <a:tcPr anchor="ctr">
                    <a:solidFill>
                      <a:schemeClr val="bg1">
                        <a:lumMod val="65000"/>
                      </a:schemeClr>
                    </a:solidFill>
                  </a:tcPr>
                </a:tc>
                <a:tc>
                  <a:txBody>
                    <a:bodyPr/>
                    <a:lstStyle/>
                    <a:p>
                      <a:pPr algn="ctr"/>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評価</a:t>
                      </a:r>
                    </a:p>
                  </a:txBody>
                  <a:tcPr anchor="ctr">
                    <a:solidFill>
                      <a:schemeClr val="bg1">
                        <a:lumMod val="65000"/>
                      </a:schemeClr>
                    </a:solidFill>
                  </a:tcPr>
                </a:tc>
                <a:tc>
                  <a:txBody>
                    <a:bodyPr/>
                    <a:lstStyle/>
                    <a:p>
                      <a:pPr algn="ctr"/>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備考</a:t>
                      </a:r>
                    </a:p>
                  </a:txBody>
                  <a:tcPr anchor="ctr">
                    <a:solidFill>
                      <a:schemeClr val="bg1">
                        <a:lumMod val="65000"/>
                      </a:schemeClr>
                    </a:solidFill>
                  </a:tcPr>
                </a:tc>
                <a:extLst>
                  <a:ext uri="{0D108BD9-81ED-4DB2-BD59-A6C34878D82A}">
                    <a16:rowId xmlns:a16="http://schemas.microsoft.com/office/drawing/2014/main" val="10000"/>
                  </a:ext>
                </a:extLst>
              </a:tr>
              <a:tr h="730050">
                <a:tc>
                  <a:txBody>
                    <a:bodyPr/>
                    <a:lstStyle/>
                    <a:p>
                      <a:pPr algn="l"/>
                      <a:r>
                        <a:rPr kumimoji="1"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発明の課題・効果の説明</a:t>
                      </a:r>
                    </a:p>
                  </a:txBody>
                  <a:tcPr anchor="ctr"/>
                </a:tc>
                <a:tc>
                  <a:txBody>
                    <a:bodyPr/>
                    <a:lstStyle/>
                    <a:p>
                      <a:pPr algn="l"/>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多い</a:t>
                      </a:r>
                    </a:p>
                  </a:txBody>
                  <a:tcPr anchor="ctr"/>
                </a:tc>
                <a:tc>
                  <a:txBody>
                    <a:bodyPr/>
                    <a:lstStyle/>
                    <a:p>
                      <a:pPr algn="l"/>
                      <a:r>
                        <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課題解決アプローチ</a:t>
                      </a:r>
                      <a:r>
                        <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に対応するため、課題・作用効果の説明が充実している傾向あり。</a:t>
                      </a:r>
                    </a:p>
                  </a:txBody>
                  <a:tcPr anchor="ctr"/>
                </a:tc>
                <a:extLst>
                  <a:ext uri="{0D108BD9-81ED-4DB2-BD59-A6C34878D82A}">
                    <a16:rowId xmlns:a16="http://schemas.microsoft.com/office/drawing/2014/main" val="10001"/>
                  </a:ext>
                </a:extLst>
              </a:tr>
              <a:tr h="730050">
                <a:tc>
                  <a:txBody>
                    <a:bodyPr/>
                    <a:lstStyle/>
                    <a:p>
                      <a:pPr algn="l"/>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中位概念の説明</a:t>
                      </a:r>
                    </a:p>
                  </a:txBody>
                  <a:tcPr anchor="ctr"/>
                </a:tc>
                <a:tc>
                  <a:txBody>
                    <a:bodyPr/>
                    <a:lstStyle/>
                    <a:p>
                      <a:pPr algn="l"/>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多い</a:t>
                      </a:r>
                    </a:p>
                  </a:txBody>
                  <a:tcPr anchor="ctr"/>
                </a:tc>
                <a:tc>
                  <a:txBody>
                    <a:bodyPr/>
                    <a:lstStyle/>
                    <a:p>
                      <a:pPr algn="l"/>
                      <a:r>
                        <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厳しい補正要件</a:t>
                      </a:r>
                      <a:r>
                        <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をクリアするため、技術思想レベル（中位概念）での開示が充実。</a:t>
                      </a:r>
                    </a:p>
                  </a:txBody>
                  <a:tcPr anchor="ctr"/>
                </a:tc>
                <a:extLst>
                  <a:ext uri="{0D108BD9-81ED-4DB2-BD59-A6C34878D82A}">
                    <a16:rowId xmlns:a16="http://schemas.microsoft.com/office/drawing/2014/main" val="10002"/>
                  </a:ext>
                </a:extLst>
              </a:tr>
              <a:tr h="833077">
                <a:tc>
                  <a:txBody>
                    <a:bodyPr/>
                    <a:lstStyle/>
                    <a:p>
                      <a:pPr algn="l"/>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実施形態の組合せ開示</a:t>
                      </a:r>
                    </a:p>
                  </a:txBody>
                  <a:tcPr anchor="ctr"/>
                </a:tc>
                <a:tc>
                  <a:txBody>
                    <a:bodyPr/>
                    <a:lstStyle/>
                    <a:p>
                      <a:pPr algn="l"/>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000" b="1" baseline="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多い</a:t>
                      </a:r>
                    </a:p>
                  </a:txBody>
                  <a:tcPr anchor="ctr"/>
                </a:tc>
                <a:tc>
                  <a:txBody>
                    <a:bodyPr/>
                    <a:lstStyle/>
                    <a:p>
                      <a:pPr algn="l"/>
                      <a:r>
                        <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厳しい補正要件</a:t>
                      </a:r>
                      <a:r>
                        <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をクリアするため、実施形態の組合せについても意図的に開示する場合あり。</a:t>
                      </a:r>
                    </a:p>
                  </a:txBody>
                  <a:tcPr anchor="ctr"/>
                </a:tc>
                <a:extLst>
                  <a:ext uri="{0D108BD9-81ED-4DB2-BD59-A6C34878D82A}">
                    <a16:rowId xmlns:a16="http://schemas.microsoft.com/office/drawing/2014/main" val="10003"/>
                  </a:ext>
                </a:extLst>
              </a:tr>
            </a:tbl>
          </a:graphicData>
        </a:graphic>
      </p:graphicFrame>
      <p:sp>
        <p:nvSpPr>
          <p:cNvPr id="23" name="四角形: 角を丸くする 22">
            <a:extLst>
              <a:ext uri="{FF2B5EF4-FFF2-40B4-BE49-F238E27FC236}">
                <a16:creationId xmlns:a16="http://schemas.microsoft.com/office/drawing/2014/main" id="{EBB1D3D6-D476-7AE7-C069-13C221CBA702}"/>
              </a:ext>
            </a:extLst>
          </p:cNvPr>
          <p:cNvSpPr/>
          <p:nvPr/>
        </p:nvSpPr>
        <p:spPr>
          <a:xfrm>
            <a:off x="1524022" y="1508751"/>
            <a:ext cx="7892124" cy="105425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88456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8010B-3C39-C853-EEBC-44487646112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1F3539E-3972-33F6-69B4-3DB0593A73C4}"/>
              </a:ext>
            </a:extLst>
          </p:cNvPr>
          <p:cNvSpPr txBox="1">
            <a:spLocks/>
          </p:cNvSpPr>
          <p:nvPr/>
        </p:nvSpPr>
        <p:spPr>
          <a:xfrm>
            <a:off x="1143000" y="533401"/>
            <a:ext cx="9906000" cy="1382156"/>
          </a:xfrm>
          <a:prstGeom prst="rect">
            <a:avLst/>
          </a:prstGeom>
        </p:spPr>
        <p:txBody>
          <a:bodyPr/>
          <a:lstStyle>
            <a:lvl1pPr algn="l" defTabSz="914400" rtl="0" eaLnBrk="1" latinLnBrk="0" hangingPunct="1">
              <a:lnSpc>
                <a:spcPct val="105000"/>
              </a:lnSpc>
              <a:spcBef>
                <a:spcPct val="0"/>
              </a:spcBef>
              <a:buNone/>
              <a:defRPr sz="4800" b="1" i="0" kern="1200" cap="none" spc="140" baseline="0">
                <a:solidFill>
                  <a:schemeClr val="tx2"/>
                </a:solidFill>
                <a:latin typeface="+mj-lt"/>
                <a:ea typeface="+mj-ea"/>
                <a:cs typeface="+mj-cs"/>
              </a:defRPr>
            </a:lvl1pPr>
          </a:lstStyle>
          <a:p>
            <a:r>
              <a:rPr kumimoji="1" lang="en-US" altLang="ja-JP" dirty="0"/>
              <a:t>3.2</a:t>
            </a:r>
            <a:r>
              <a:rPr lang="ja-JP" altLang="en-US" dirty="0"/>
              <a:t> 欧州の補正要件 ～一般基準～</a:t>
            </a:r>
            <a:endParaRPr kumimoji="1" lang="ja-JP" altLang="en-US" dirty="0"/>
          </a:p>
        </p:txBody>
      </p:sp>
      <p:sp>
        <p:nvSpPr>
          <p:cNvPr id="32" name="フッター プレースホルダー 2">
            <a:extLst>
              <a:ext uri="{FF2B5EF4-FFF2-40B4-BE49-F238E27FC236}">
                <a16:creationId xmlns:a16="http://schemas.microsoft.com/office/drawing/2014/main" id="{A52A0028-A045-3D7B-64D0-8D17586FCF50}"/>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3" name="テキスト ボックス 2">
            <a:extLst>
              <a:ext uri="{FF2B5EF4-FFF2-40B4-BE49-F238E27FC236}">
                <a16:creationId xmlns:a16="http://schemas.microsoft.com/office/drawing/2014/main" id="{F0C8DDE8-72CF-4F3D-D7F0-574E1AAEB805}"/>
              </a:ext>
            </a:extLst>
          </p:cNvPr>
          <p:cNvSpPr txBox="1"/>
          <p:nvPr/>
        </p:nvSpPr>
        <p:spPr>
          <a:xfrm>
            <a:off x="1631501" y="4099528"/>
            <a:ext cx="8050632" cy="1477328"/>
          </a:xfrm>
          <a:prstGeom prst="rect">
            <a:avLst/>
          </a:prstGeom>
          <a:solidFill>
            <a:schemeClr val="bg1"/>
          </a:solidFill>
          <a:ln w="19050" cmpd="thinThick">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US" altLang="ja-JP" b="1" u="sng" dirty="0">
                <a:latin typeface="メイリオ" panose="020B0604030504040204" pitchFamily="50" charset="-128"/>
                <a:ea typeface="メイリオ" panose="020B0604030504040204" pitchFamily="50" charset="-128"/>
                <a:cs typeface="メイリオ" panose="020B0604030504040204" pitchFamily="50" charset="-128"/>
              </a:rPr>
              <a:t>Guidelines for Examination</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H-IV, 2.3</a:t>
            </a:r>
          </a:p>
          <a:p>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Under Art. 123(2), it is impermissible to add</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to a European application subject-matter which is not </a:t>
            </a:r>
            <a:r>
              <a:rPr lang="en-US" altLang="ja-JP" b="1"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directly and unambiguously</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derivable from the disclosure of the invention as filed…</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直接的かつ一義的に</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の要件）</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a:extLst>
              <a:ext uri="{FF2B5EF4-FFF2-40B4-BE49-F238E27FC236}">
                <a16:creationId xmlns:a16="http://schemas.microsoft.com/office/drawing/2014/main" id="{40807F2E-BDF5-B503-76BB-A5A96AEFBB5A}"/>
              </a:ext>
            </a:extLst>
          </p:cNvPr>
          <p:cNvSpPr txBox="1"/>
          <p:nvPr/>
        </p:nvSpPr>
        <p:spPr>
          <a:xfrm>
            <a:off x="1617237" y="1963095"/>
            <a:ext cx="8064896" cy="1477328"/>
          </a:xfrm>
          <a:prstGeom prst="rect">
            <a:avLst/>
          </a:prstGeom>
          <a:solidFill>
            <a:schemeClr val="bg1"/>
          </a:solidFill>
          <a:ln w="19050" cmpd="thinThick">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US" altLang="ja-JP" b="1" u="sng" dirty="0">
                <a:latin typeface="メイリオ" panose="020B0604030504040204" pitchFamily="50" charset="-128"/>
                <a:ea typeface="メイリオ" panose="020B0604030504040204" pitchFamily="50" charset="-128"/>
                <a:cs typeface="メイリオ" panose="020B0604030504040204" pitchFamily="50" charset="-128"/>
              </a:rPr>
              <a:t>Article 123 </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Amendments</a:t>
            </a:r>
          </a:p>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(2) The European patent application or European patent may not be amended in such a way that it contains subject‑matter which </a:t>
            </a:r>
            <a:r>
              <a:rPr lang="en-US" altLang="ja-JP" b="1"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extends beyond the content of the application as filed</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⇒分割出願の場合にも援用（</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EPC76(1))</a:t>
            </a:r>
          </a:p>
        </p:txBody>
      </p:sp>
      <p:sp>
        <p:nvSpPr>
          <p:cNvPr id="5" name="正方形/長方形 4">
            <a:extLst>
              <a:ext uri="{FF2B5EF4-FFF2-40B4-BE49-F238E27FC236}">
                <a16:creationId xmlns:a16="http://schemas.microsoft.com/office/drawing/2014/main" id="{64C88AFB-7A2A-4829-ACF5-7F7E5D189C8D}"/>
              </a:ext>
            </a:extLst>
          </p:cNvPr>
          <p:cNvSpPr/>
          <p:nvPr/>
        </p:nvSpPr>
        <p:spPr>
          <a:xfrm>
            <a:off x="1617237" y="1435232"/>
            <a:ext cx="6048672" cy="461665"/>
          </a:xfrm>
          <a:prstGeom prst="rect">
            <a:avLst/>
          </a:prstGeom>
        </p:spPr>
        <p:txBody>
          <a:bodyPr wrap="square">
            <a:spAutoFit/>
          </a:bodyPr>
          <a:lstStyle/>
          <a:p>
            <a: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EP</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における補正・分割可否の一般基準</a:t>
            </a:r>
          </a:p>
        </p:txBody>
      </p:sp>
      <p:sp>
        <p:nvSpPr>
          <p:cNvPr id="6" name="角丸四角形 27">
            <a:extLst>
              <a:ext uri="{FF2B5EF4-FFF2-40B4-BE49-F238E27FC236}">
                <a16:creationId xmlns:a16="http://schemas.microsoft.com/office/drawing/2014/main" id="{FB1AA503-E331-168F-D931-8A90451B72E3}"/>
              </a:ext>
            </a:extLst>
          </p:cNvPr>
          <p:cNvSpPr/>
          <p:nvPr/>
        </p:nvSpPr>
        <p:spPr>
          <a:xfrm>
            <a:off x="6115241" y="4656342"/>
            <a:ext cx="3466009" cy="308647"/>
          </a:xfrm>
          <a:prstGeom prst="roundRect">
            <a:avLst/>
          </a:prstGeom>
          <a:solidFill>
            <a:schemeClr val="bg1">
              <a:lumMod val="85000"/>
              <a:alpha val="8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a:extLst>
              <a:ext uri="{FF2B5EF4-FFF2-40B4-BE49-F238E27FC236}">
                <a16:creationId xmlns:a16="http://schemas.microsoft.com/office/drawing/2014/main" id="{646F06EC-E66A-1289-ED01-A4BC04792250}"/>
              </a:ext>
            </a:extLst>
          </p:cNvPr>
          <p:cNvSpPr/>
          <p:nvPr/>
        </p:nvSpPr>
        <p:spPr>
          <a:xfrm>
            <a:off x="1482846" y="1559998"/>
            <a:ext cx="144016" cy="144016"/>
          </a:xfrm>
          <a:prstGeom prst="rect">
            <a:avLst/>
          </a:prstGeom>
          <a:solidFill>
            <a:srgbClr val="D41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下矢印 2">
            <a:extLst>
              <a:ext uri="{FF2B5EF4-FFF2-40B4-BE49-F238E27FC236}">
                <a16:creationId xmlns:a16="http://schemas.microsoft.com/office/drawing/2014/main" id="{F8102BC0-F424-C099-5DE3-9F82F3548778}"/>
              </a:ext>
            </a:extLst>
          </p:cNvPr>
          <p:cNvSpPr/>
          <p:nvPr/>
        </p:nvSpPr>
        <p:spPr>
          <a:xfrm>
            <a:off x="5342403" y="3523464"/>
            <a:ext cx="288032" cy="443081"/>
          </a:xfrm>
          <a:prstGeom prst="downArrow">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50609C79-9EC8-239D-C5EA-58B8A8595F0A}"/>
              </a:ext>
            </a:extLst>
          </p:cNvPr>
          <p:cNvSpPr txBox="1"/>
          <p:nvPr/>
        </p:nvSpPr>
        <p:spPr>
          <a:xfrm>
            <a:off x="5515294" y="3605430"/>
            <a:ext cx="4339650"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「出願時の内容を超えていない」とは？</a:t>
            </a:r>
          </a:p>
        </p:txBody>
      </p:sp>
      <p:cxnSp>
        <p:nvCxnSpPr>
          <p:cNvPr id="10" name="直線コネクタ 9">
            <a:extLst>
              <a:ext uri="{FF2B5EF4-FFF2-40B4-BE49-F238E27FC236}">
                <a16:creationId xmlns:a16="http://schemas.microsoft.com/office/drawing/2014/main" id="{4EB95F49-CD92-0B8F-5945-98E8838F3122}"/>
              </a:ext>
            </a:extLst>
          </p:cNvPr>
          <p:cNvCxnSpPr>
            <a:stCxn id="6" idx="2"/>
          </p:cNvCxnSpPr>
          <p:nvPr/>
        </p:nvCxnSpPr>
        <p:spPr>
          <a:xfrm flipH="1">
            <a:off x="7848245" y="4964989"/>
            <a:ext cx="1" cy="502691"/>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7F3B370F-270A-DA51-AB6F-74C124B70ACC}"/>
              </a:ext>
            </a:extLst>
          </p:cNvPr>
          <p:cNvCxnSpPr/>
          <p:nvPr/>
        </p:nvCxnSpPr>
        <p:spPr>
          <a:xfrm flipH="1">
            <a:off x="7017837" y="5467680"/>
            <a:ext cx="830409" cy="360040"/>
          </a:xfrm>
          <a:prstGeom prst="straightConnector1">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B188AA81-9444-1912-5B7E-7E61E9CD2F00}"/>
              </a:ext>
            </a:extLst>
          </p:cNvPr>
          <p:cNvSpPr txBox="1"/>
          <p:nvPr/>
        </p:nvSpPr>
        <p:spPr>
          <a:xfrm>
            <a:off x="1943868" y="5890103"/>
            <a:ext cx="7350090" cy="646331"/>
          </a:xfrm>
          <a:prstGeom prst="rect">
            <a:avLst/>
          </a:prstGeom>
          <a:noFill/>
          <a:ln>
            <a:solidFill>
              <a:srgbClr val="BE1418"/>
            </a:solidFill>
          </a:ln>
        </p:spPr>
        <p:txBody>
          <a:bodyPr wrap="none" rtlCol="0">
            <a:spAutoFit/>
          </a:bodyPr>
          <a:lstStyle/>
          <a:p>
            <a:pPr algn="ctr"/>
            <a:r>
              <a:rPr lang="en-US" altLang="ja-JP" dirty="0">
                <a:latin typeface="メイリオ" panose="020B0604030504040204" pitchFamily="50" charset="-128"/>
                <a:ea typeface="メイリオ" panose="020B0604030504040204" pitchFamily="50" charset="-128"/>
                <a:cs typeface="メイリオ" panose="020B0604030504040204" pitchFamily="50" charset="-128"/>
              </a:rPr>
              <a:t>JP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審査基準の「当初明細書等の記載から自明な事項」よりも厳しい。</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dirty="0">
                <a:latin typeface="メイリオ" panose="020B0604030504040204" pitchFamily="50" charset="-128"/>
                <a:ea typeface="メイリオ" panose="020B0604030504040204" pitchFamily="50" charset="-128"/>
                <a:cs typeface="メイリオ" panose="020B0604030504040204" pitchFamily="50" charset="-128"/>
              </a:rPr>
              <a:t>JP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旧審査基準の</a:t>
            </a:r>
            <a:r>
              <a:rPr lang="ja-JP" altLang="en-US" u="sng" dirty="0">
                <a:latin typeface="メイリオ" panose="020B0604030504040204" pitchFamily="50" charset="-128"/>
                <a:ea typeface="メイリオ" panose="020B0604030504040204" pitchFamily="50" charset="-128"/>
                <a:cs typeface="メイリオ" panose="020B0604030504040204" pitchFamily="50" charset="-128"/>
              </a:rPr>
              <a:t>「直接的かつ一義的に導き出せる事項」に近い。</a:t>
            </a:r>
            <a:endParaRPr lang="en-US" altLang="ja-JP" u="sng"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8329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FB96F-AAA4-06B9-8DBD-B0D24B464DAA}"/>
            </a:ext>
          </a:extLst>
        </p:cNvPr>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DCCB120F-0AAB-CA31-14CA-B6FA2ED5FDB3}"/>
              </a:ext>
            </a:extLst>
          </p:cNvPr>
          <p:cNvSpPr txBox="1"/>
          <p:nvPr/>
        </p:nvSpPr>
        <p:spPr>
          <a:xfrm>
            <a:off x="1255844" y="4052006"/>
            <a:ext cx="9268647" cy="1597679"/>
          </a:xfrm>
          <a:prstGeom prst="rect">
            <a:avLst/>
          </a:prstGeom>
          <a:solidFill>
            <a:schemeClr val="bg1"/>
          </a:solidFill>
          <a:ln w="19050" cmpd="thinThick">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endParaRPr lang="en-US" altLang="ja-JP"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a:extLst>
              <a:ext uri="{FF2B5EF4-FFF2-40B4-BE49-F238E27FC236}">
                <a16:creationId xmlns:a16="http://schemas.microsoft.com/office/drawing/2014/main" id="{1E31FB42-1805-FCD7-765C-7530F6408BE4}"/>
              </a:ext>
            </a:extLst>
          </p:cNvPr>
          <p:cNvSpPr txBox="1"/>
          <p:nvPr/>
        </p:nvSpPr>
        <p:spPr>
          <a:xfrm>
            <a:off x="1255844" y="1524002"/>
            <a:ext cx="9268647" cy="2327897"/>
          </a:xfrm>
          <a:prstGeom prst="rect">
            <a:avLst/>
          </a:prstGeom>
          <a:solidFill>
            <a:schemeClr val="bg1"/>
          </a:solidFill>
          <a:ln w="19050" cmpd="thinThick">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endParaRPr lang="en-US" altLang="ja-JP"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a:extLst>
              <a:ext uri="{FF2B5EF4-FFF2-40B4-BE49-F238E27FC236}">
                <a16:creationId xmlns:a16="http://schemas.microsoft.com/office/drawing/2014/main" id="{EA3D034A-5862-77A2-4414-A1EE869F30C0}"/>
              </a:ext>
            </a:extLst>
          </p:cNvPr>
          <p:cNvSpPr txBox="1">
            <a:spLocks/>
          </p:cNvSpPr>
          <p:nvPr/>
        </p:nvSpPr>
        <p:spPr>
          <a:xfrm>
            <a:off x="1143000" y="533401"/>
            <a:ext cx="9906000" cy="1382156"/>
          </a:xfrm>
          <a:prstGeom prst="rect">
            <a:avLst/>
          </a:prstGeom>
        </p:spPr>
        <p:txBody>
          <a:bodyPr/>
          <a:lstStyle>
            <a:lvl1pPr algn="l" defTabSz="914400" rtl="0" eaLnBrk="1" latinLnBrk="0" hangingPunct="1">
              <a:lnSpc>
                <a:spcPct val="105000"/>
              </a:lnSpc>
              <a:spcBef>
                <a:spcPct val="0"/>
              </a:spcBef>
              <a:buNone/>
              <a:defRPr sz="4800" b="1" i="0" kern="1200" cap="none" spc="140" baseline="0">
                <a:solidFill>
                  <a:schemeClr val="tx2"/>
                </a:solidFill>
                <a:latin typeface="+mj-lt"/>
                <a:ea typeface="+mj-ea"/>
                <a:cs typeface="+mj-cs"/>
              </a:defRPr>
            </a:lvl1pPr>
          </a:lstStyle>
          <a:p>
            <a:r>
              <a:rPr kumimoji="1" lang="en-US" altLang="ja-JP" dirty="0"/>
              <a:t>3.2 </a:t>
            </a:r>
            <a:r>
              <a:rPr lang="ja-JP" altLang="en-US" dirty="0"/>
              <a:t>欧州の補正要件 ～補正類型～</a:t>
            </a:r>
            <a:endParaRPr kumimoji="1" lang="ja-JP" altLang="en-US" dirty="0"/>
          </a:p>
        </p:txBody>
      </p:sp>
      <p:sp>
        <p:nvSpPr>
          <p:cNvPr id="32" name="フッター プレースホルダー 2">
            <a:extLst>
              <a:ext uri="{FF2B5EF4-FFF2-40B4-BE49-F238E27FC236}">
                <a16:creationId xmlns:a16="http://schemas.microsoft.com/office/drawing/2014/main" id="{4B331782-FAB6-7F60-9DEE-4BC3E511CD8C}"/>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4" name="正方形/長方形 3">
            <a:extLst>
              <a:ext uri="{FF2B5EF4-FFF2-40B4-BE49-F238E27FC236}">
                <a16:creationId xmlns:a16="http://schemas.microsoft.com/office/drawing/2014/main" id="{BF410F72-ADFB-B6E4-1496-4676FB1409D4}"/>
              </a:ext>
            </a:extLst>
          </p:cNvPr>
          <p:cNvSpPr/>
          <p:nvPr/>
        </p:nvSpPr>
        <p:spPr>
          <a:xfrm>
            <a:off x="1449794" y="1596183"/>
            <a:ext cx="8856984" cy="461665"/>
          </a:xfrm>
          <a:prstGeom prst="rect">
            <a:avLst/>
          </a:prstGeom>
        </p:spPr>
        <p:txBody>
          <a:bodyPr wrap="square">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➀ 請求の範囲を</a:t>
            </a:r>
            <a:r>
              <a:rPr lang="ja-JP" altLang="en-US" sz="2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拡大・変更</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する補正</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id="{8CAC34FC-8735-77FD-E878-5E38C011EE9F}"/>
              </a:ext>
            </a:extLst>
          </p:cNvPr>
          <p:cNvSpPr/>
          <p:nvPr/>
        </p:nvSpPr>
        <p:spPr>
          <a:xfrm>
            <a:off x="1460680" y="4227361"/>
            <a:ext cx="8856984" cy="461665"/>
          </a:xfrm>
          <a:prstGeom prst="rect">
            <a:avLst/>
          </a:prstGeom>
        </p:spPr>
        <p:txBody>
          <a:bodyPr wrap="square">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② 請求の範囲を</a:t>
            </a:r>
            <a:r>
              <a:rPr lang="ja-JP" altLang="en-US" sz="24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減縮</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する補正</a:t>
            </a:r>
          </a:p>
        </p:txBody>
      </p:sp>
      <p:sp>
        <p:nvSpPr>
          <p:cNvPr id="8" name="正方形/長方形 7">
            <a:extLst>
              <a:ext uri="{FF2B5EF4-FFF2-40B4-BE49-F238E27FC236}">
                <a16:creationId xmlns:a16="http://schemas.microsoft.com/office/drawing/2014/main" id="{18EDF28D-7B87-B250-1A2F-144289A5A6AD}"/>
              </a:ext>
            </a:extLst>
          </p:cNvPr>
          <p:cNvSpPr/>
          <p:nvPr/>
        </p:nvSpPr>
        <p:spPr>
          <a:xfrm>
            <a:off x="1667508" y="2115664"/>
            <a:ext cx="8856984" cy="1569660"/>
          </a:xfrm>
          <a:prstGeom prst="rect">
            <a:avLst/>
          </a:prstGeom>
        </p:spPr>
        <p:txBody>
          <a:bodyPr wrap="square">
            <a:spAutoFit/>
          </a:bodyPr>
          <a:lstStyle/>
          <a:p>
            <a:pPr marL="342900" indent="-342900">
              <a:buFontTx/>
              <a:buChar char="-"/>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請求項の</a:t>
            </a:r>
            <a:r>
              <a:rPr lang="ja-JP" altLang="en-US" sz="2400" b="1" u="sng" dirty="0">
                <a:latin typeface="メイリオ" panose="020B0604030504040204" pitchFamily="50" charset="-128"/>
                <a:ea typeface="メイリオ" panose="020B0604030504040204" pitchFamily="50" charset="-128"/>
                <a:cs typeface="メイリオ" panose="020B0604030504040204" pitchFamily="50" charset="-128"/>
              </a:rPr>
              <a:t>限定事項を削除</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する補正（分割）</a:t>
            </a:r>
            <a:b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例）</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Claim</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B</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C</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）から限定事項Ｃを削除</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FontTx/>
              <a:buChar char="-"/>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請求項の</a:t>
            </a:r>
            <a:r>
              <a:rPr lang="ja-JP" altLang="en-US" sz="2400" b="1" u="sng" dirty="0">
                <a:latin typeface="メイリオ" panose="020B0604030504040204" pitchFamily="50" charset="-128"/>
                <a:ea typeface="メイリオ" panose="020B0604030504040204" pitchFamily="50" charset="-128"/>
                <a:cs typeface="メイリオ" panose="020B0604030504040204" pitchFamily="50" charset="-128"/>
              </a:rPr>
              <a:t>限定事項を差し替える</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補正（分割）</a:t>
            </a:r>
            <a:b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例）</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Claim</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1 </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B</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C</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）の限定事項ＣをＤに差替え</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a:extLst>
              <a:ext uri="{FF2B5EF4-FFF2-40B4-BE49-F238E27FC236}">
                <a16:creationId xmlns:a16="http://schemas.microsoft.com/office/drawing/2014/main" id="{0514E9D5-EBA4-DD49-20A8-775D4789048B}"/>
              </a:ext>
            </a:extLst>
          </p:cNvPr>
          <p:cNvSpPr/>
          <p:nvPr/>
        </p:nvSpPr>
        <p:spPr>
          <a:xfrm>
            <a:off x="1667508" y="4689026"/>
            <a:ext cx="8856984" cy="830997"/>
          </a:xfrm>
          <a:prstGeom prst="rect">
            <a:avLst/>
          </a:prstGeom>
        </p:spPr>
        <p:txBody>
          <a:bodyPr wrap="square">
            <a:spAutoFit/>
          </a:bodyPr>
          <a:lstStyle/>
          <a:p>
            <a:pPr marL="342900" indent="-342900">
              <a:buFontTx/>
              <a:buChar char="-"/>
            </a:pP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請求項に</a:t>
            </a:r>
            <a:r>
              <a:rPr lang="ja-JP" altLang="en-US" sz="2400" b="1" u="sng" dirty="0">
                <a:latin typeface="メイリオ" panose="020B0604030504040204" pitchFamily="50" charset="-128"/>
                <a:ea typeface="メイリオ" panose="020B0604030504040204" pitchFamily="50" charset="-128"/>
                <a:cs typeface="メイリオ" panose="020B0604030504040204" pitchFamily="50" charset="-128"/>
              </a:rPr>
              <a:t>構成を追加</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する補正</a:t>
            </a:r>
            <a:b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例）</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Claim</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B</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C</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）に構成</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D</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を追加</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a:extLst>
              <a:ext uri="{FF2B5EF4-FFF2-40B4-BE49-F238E27FC236}">
                <a16:creationId xmlns:a16="http://schemas.microsoft.com/office/drawing/2014/main" id="{2D2F51A4-FB38-29DA-FFBB-1A99C558A57B}"/>
              </a:ext>
            </a:extLst>
          </p:cNvPr>
          <p:cNvSpPr txBox="1"/>
          <p:nvPr/>
        </p:nvSpPr>
        <p:spPr>
          <a:xfrm>
            <a:off x="1723810" y="5930579"/>
            <a:ext cx="8856983" cy="830997"/>
          </a:xfrm>
          <a:prstGeom prst="rect">
            <a:avLst/>
          </a:prstGeom>
          <a:noFill/>
        </p:spPr>
        <p:txBody>
          <a:bodyPr wrap="square">
            <a:spAutoFit/>
          </a:bodyPr>
          <a:lstStyle/>
          <a:p>
            <a:r>
              <a:rPr lang="ja-JP" altLang="en-US" sz="2400" b="1" dirty="0"/>
              <a:t>次ページ以降で、類型➀②の補正要件を詳しく説明します</a:t>
            </a:r>
            <a:endParaRPr lang="en-US" altLang="ja-JP" sz="2400" b="1" dirty="0"/>
          </a:p>
          <a:p>
            <a:r>
              <a:rPr lang="ja-JP" altLang="en-US" sz="2400" b="1" dirty="0"/>
              <a:t>（</a:t>
            </a:r>
            <a:r>
              <a:rPr lang="en-US" altLang="ja-JP" sz="2400" b="1" dirty="0"/>
              <a:t>3.3</a:t>
            </a:r>
            <a:r>
              <a:rPr lang="ja-JP" altLang="en-US" sz="2400" b="1" dirty="0"/>
              <a:t>及び</a:t>
            </a:r>
            <a:r>
              <a:rPr lang="en-US" altLang="ja-JP" sz="2400" b="1" dirty="0"/>
              <a:t>3.4</a:t>
            </a:r>
            <a:r>
              <a:rPr lang="ja-JP" altLang="en-US" sz="2400" b="1" dirty="0"/>
              <a:t>）。</a:t>
            </a:r>
          </a:p>
        </p:txBody>
      </p:sp>
      <p:sp>
        <p:nvSpPr>
          <p:cNvPr id="16" name="正方形/長方形 15">
            <a:extLst>
              <a:ext uri="{FF2B5EF4-FFF2-40B4-BE49-F238E27FC236}">
                <a16:creationId xmlns:a16="http://schemas.microsoft.com/office/drawing/2014/main" id="{52253F2A-7074-783F-64A9-68AE44A6763A}"/>
              </a:ext>
            </a:extLst>
          </p:cNvPr>
          <p:cNvSpPr/>
          <p:nvPr/>
        </p:nvSpPr>
        <p:spPr>
          <a:xfrm>
            <a:off x="1536252" y="6088655"/>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19904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87CCD-5F6F-CCA5-ECA0-60B8FA34C44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368CA20-6A02-DE58-5471-5E7E895AD9CD}"/>
              </a:ext>
            </a:extLst>
          </p:cNvPr>
          <p:cNvSpPr txBox="1">
            <a:spLocks/>
          </p:cNvSpPr>
          <p:nvPr/>
        </p:nvSpPr>
        <p:spPr>
          <a:xfrm>
            <a:off x="1143000" y="533401"/>
            <a:ext cx="9906000" cy="1382156"/>
          </a:xfrm>
          <a:prstGeom prst="rect">
            <a:avLst/>
          </a:prstGeom>
        </p:spPr>
        <p:txBody>
          <a:bodyPr/>
          <a:lstStyle>
            <a:lvl1pPr algn="l" defTabSz="914400" rtl="0" eaLnBrk="1" latinLnBrk="0" hangingPunct="1">
              <a:lnSpc>
                <a:spcPct val="105000"/>
              </a:lnSpc>
              <a:spcBef>
                <a:spcPct val="0"/>
              </a:spcBef>
              <a:buNone/>
              <a:defRPr sz="4800" b="1" i="0" kern="1200" cap="none" spc="140" baseline="0">
                <a:solidFill>
                  <a:schemeClr val="tx2"/>
                </a:solidFill>
                <a:latin typeface="+mj-lt"/>
                <a:ea typeface="+mj-ea"/>
                <a:cs typeface="+mj-cs"/>
              </a:defRPr>
            </a:lvl1pPr>
          </a:lstStyle>
          <a:p>
            <a:r>
              <a:rPr kumimoji="1" lang="en-US" altLang="ja-JP" dirty="0"/>
              <a:t>3.3</a:t>
            </a:r>
            <a:r>
              <a:rPr lang="ja-JP" altLang="en-US" dirty="0"/>
              <a:t> 請求範囲を</a:t>
            </a:r>
            <a:r>
              <a:rPr lang="ja-JP" altLang="en-US" dirty="0">
                <a:solidFill>
                  <a:srgbClr val="C00000"/>
                </a:solidFill>
              </a:rPr>
              <a:t>拡大</a:t>
            </a:r>
            <a:r>
              <a:rPr lang="en-US" altLang="ja-JP" dirty="0">
                <a:solidFill>
                  <a:srgbClr val="C00000"/>
                </a:solidFill>
              </a:rPr>
              <a:t>/</a:t>
            </a:r>
            <a:r>
              <a:rPr lang="ja-JP" altLang="en-US" dirty="0">
                <a:solidFill>
                  <a:srgbClr val="C00000"/>
                </a:solidFill>
              </a:rPr>
              <a:t>変更</a:t>
            </a:r>
            <a:r>
              <a:rPr lang="ja-JP" altLang="en-US" dirty="0"/>
              <a:t>する補正</a:t>
            </a:r>
            <a:endParaRPr kumimoji="1" lang="ja-JP" altLang="en-US" dirty="0"/>
          </a:p>
        </p:txBody>
      </p:sp>
      <p:sp>
        <p:nvSpPr>
          <p:cNvPr id="32" name="フッター プレースホルダー 2">
            <a:extLst>
              <a:ext uri="{FF2B5EF4-FFF2-40B4-BE49-F238E27FC236}">
                <a16:creationId xmlns:a16="http://schemas.microsoft.com/office/drawing/2014/main" id="{E273485E-C418-2CA8-83BA-4B627F924B0C}"/>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18" name="正方形/長方形 17">
            <a:extLst>
              <a:ext uri="{FF2B5EF4-FFF2-40B4-BE49-F238E27FC236}">
                <a16:creationId xmlns:a16="http://schemas.microsoft.com/office/drawing/2014/main" id="{BE020B3A-6FB7-DFA2-9669-9C2400BA2118}"/>
              </a:ext>
            </a:extLst>
          </p:cNvPr>
          <p:cNvSpPr/>
          <p:nvPr/>
        </p:nvSpPr>
        <p:spPr>
          <a:xfrm>
            <a:off x="1651156" y="2369069"/>
            <a:ext cx="8856984" cy="461665"/>
          </a:xfrm>
          <a:prstGeom prst="rect">
            <a:avLst/>
          </a:prstGeom>
        </p:spPr>
        <p:txBody>
          <a:bodyPr wrap="square">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構成要件の削除・差替の可否の基準（</a:t>
            </a:r>
            <a: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Essentiality</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Test)</a:t>
            </a:r>
            <a:endParaRPr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a:extLst>
              <a:ext uri="{FF2B5EF4-FFF2-40B4-BE49-F238E27FC236}">
                <a16:creationId xmlns:a16="http://schemas.microsoft.com/office/drawing/2014/main" id="{0D4FDA7A-77C0-800F-9740-040ED610236C}"/>
              </a:ext>
            </a:extLst>
          </p:cNvPr>
          <p:cNvSpPr/>
          <p:nvPr/>
        </p:nvSpPr>
        <p:spPr>
          <a:xfrm>
            <a:off x="1516765" y="2495128"/>
            <a:ext cx="144016" cy="144016"/>
          </a:xfrm>
          <a:prstGeom prst="rect">
            <a:avLst/>
          </a:prstGeom>
          <a:solidFill>
            <a:srgbClr val="D41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a:extLst>
              <a:ext uri="{FF2B5EF4-FFF2-40B4-BE49-F238E27FC236}">
                <a16:creationId xmlns:a16="http://schemas.microsoft.com/office/drawing/2014/main" id="{FA9EBEFF-A796-93F9-3A8D-D5CC640E5A8D}"/>
              </a:ext>
            </a:extLst>
          </p:cNvPr>
          <p:cNvSpPr txBox="1"/>
          <p:nvPr/>
        </p:nvSpPr>
        <p:spPr>
          <a:xfrm>
            <a:off x="1675045" y="2821109"/>
            <a:ext cx="8050631" cy="2585323"/>
          </a:xfrm>
          <a:prstGeom prst="rect">
            <a:avLst/>
          </a:prstGeom>
          <a:solidFill>
            <a:schemeClr val="bg1"/>
          </a:solidFill>
          <a:ln w="19050" cmpd="thinThick">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en-US" altLang="ja-JP" b="1" u="sng" dirty="0">
                <a:latin typeface="メイリオ" panose="020B0604030504040204" pitchFamily="50" charset="-128"/>
                <a:ea typeface="メイリオ" panose="020B0604030504040204" pitchFamily="50" charset="-128"/>
                <a:cs typeface="メイリオ" panose="020B0604030504040204" pitchFamily="50" charset="-128"/>
              </a:rPr>
              <a:t>Guidelines for Examination</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H-IV, 3.1</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Essentiality Test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請求項からの限定事項の削除又は差替えは、以下の要件を満たせばＯＫ。</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400050" indent="-400050">
              <a:buAutoNum type="romanLcParenBoth"/>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the feature was </a:t>
            </a:r>
            <a:r>
              <a:rPr lang="en-US" altLang="ja-JP"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not explained as essential</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in the disclosure </a:t>
            </a: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不可欠と説明していない</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p>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(ii) </a:t>
            </a:r>
            <a:r>
              <a:rPr lang="en-US" altLang="ja-JP"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the feature is not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as such,</a:t>
            </a:r>
            <a:r>
              <a:rPr lang="en-US" altLang="ja-JP"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 indispensable </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for the function of the invention in the light of the technical problem the invention serves to solve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課題解決に不可欠でない</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and </a:t>
            </a:r>
          </a:p>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(iii) the replacement or removal requires </a:t>
            </a:r>
            <a:r>
              <a:rPr lang="en-US" altLang="ja-JP"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no real modification of other features</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to compensate for the change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他の特徴の変更の必要なし</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21" name="テキスト ボックス 20">
            <a:extLst>
              <a:ext uri="{FF2B5EF4-FFF2-40B4-BE49-F238E27FC236}">
                <a16:creationId xmlns:a16="http://schemas.microsoft.com/office/drawing/2014/main" id="{478247C2-D5A2-7D0D-3688-FC97BA1D3A88}"/>
              </a:ext>
            </a:extLst>
          </p:cNvPr>
          <p:cNvSpPr txBox="1"/>
          <p:nvPr/>
        </p:nvSpPr>
        <p:spPr>
          <a:xfrm>
            <a:off x="2756443" y="6093766"/>
            <a:ext cx="6340197" cy="461665"/>
          </a:xfrm>
          <a:prstGeom prst="rect">
            <a:avLst/>
          </a:prstGeom>
          <a:noFill/>
        </p:spPr>
        <p:txBody>
          <a:bodyPr wrap="none" rtlCol="0">
            <a:spAutoFit/>
          </a:bodyPr>
          <a:lstStyle/>
          <a:p>
            <a:r>
              <a:rPr kumimoji="1" lang="ja-JP" altLang="en-US" sz="2400" b="1"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「他の特徴の変更の必要なし」は立証困難！</a:t>
            </a:r>
          </a:p>
        </p:txBody>
      </p:sp>
      <p:sp>
        <p:nvSpPr>
          <p:cNvPr id="22" name="下矢印 7">
            <a:extLst>
              <a:ext uri="{FF2B5EF4-FFF2-40B4-BE49-F238E27FC236}">
                <a16:creationId xmlns:a16="http://schemas.microsoft.com/office/drawing/2014/main" id="{DDC804E8-6713-4FFB-C92F-61F11B050A6F}"/>
              </a:ext>
            </a:extLst>
          </p:cNvPr>
          <p:cNvSpPr/>
          <p:nvPr/>
        </p:nvSpPr>
        <p:spPr>
          <a:xfrm>
            <a:off x="5520340" y="5508166"/>
            <a:ext cx="360040" cy="504056"/>
          </a:xfrm>
          <a:prstGeom prst="downArrow">
            <a:avLst>
              <a:gd name="adj1" fmla="val 39306"/>
              <a:gd name="adj2" fmla="val 71387"/>
            </a:avLst>
          </a:prstGeom>
          <a:solidFill>
            <a:schemeClr val="tx1">
              <a:lumMod val="50000"/>
              <a:lumOff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49A3B352-7C6C-C1DF-CE6A-CBB235ABC6BB}"/>
              </a:ext>
            </a:extLst>
          </p:cNvPr>
          <p:cNvSpPr txBox="1"/>
          <p:nvPr/>
        </p:nvSpPr>
        <p:spPr>
          <a:xfrm>
            <a:off x="1653327" y="1553986"/>
            <a:ext cx="7534215" cy="707886"/>
          </a:xfrm>
          <a:prstGeom prst="rect">
            <a:avLst/>
          </a:prstGeom>
          <a:noFill/>
        </p:spPr>
        <p:txBody>
          <a:bodyPr wrap="square">
            <a:spAutoFit/>
          </a:bodyPr>
          <a:lstStyle/>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請求項の限定事項を削除又は差し替える補正（分割）の可否は、</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Essentiality Test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で判断される。</a:t>
            </a:r>
            <a:endParaRPr lang="ja-JP" altLang="en-US" sz="2000" dirty="0"/>
          </a:p>
        </p:txBody>
      </p:sp>
      <p:sp>
        <p:nvSpPr>
          <p:cNvPr id="28" name="正方形/長方形 27">
            <a:extLst>
              <a:ext uri="{FF2B5EF4-FFF2-40B4-BE49-F238E27FC236}">
                <a16:creationId xmlns:a16="http://schemas.microsoft.com/office/drawing/2014/main" id="{240E0920-825B-F00D-F1D3-0E8ACB0F2BCA}"/>
              </a:ext>
            </a:extLst>
          </p:cNvPr>
          <p:cNvSpPr/>
          <p:nvPr/>
        </p:nvSpPr>
        <p:spPr>
          <a:xfrm>
            <a:off x="1514265" y="1664554"/>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69507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3CDCF-E7B0-4D65-6262-74E68D4FC41D}"/>
            </a:ext>
          </a:extLst>
        </p:cNvPr>
        <p:cNvGrpSpPr/>
        <p:nvPr/>
      </p:nvGrpSpPr>
      <p:grpSpPr>
        <a:xfrm>
          <a:off x="0" y="0"/>
          <a:ext cx="0" cy="0"/>
          <a:chOff x="0" y="0"/>
          <a:chExt cx="0" cy="0"/>
        </a:xfrm>
      </p:grpSpPr>
      <p:sp>
        <p:nvSpPr>
          <p:cNvPr id="32" name="フッター プレースホルダー 2">
            <a:extLst>
              <a:ext uri="{FF2B5EF4-FFF2-40B4-BE49-F238E27FC236}">
                <a16:creationId xmlns:a16="http://schemas.microsoft.com/office/drawing/2014/main" id="{D91A95B6-406E-73DF-39D1-C4CB6A6B3890}"/>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3" name="正方形/長方形 2">
            <a:extLst>
              <a:ext uri="{FF2B5EF4-FFF2-40B4-BE49-F238E27FC236}">
                <a16:creationId xmlns:a16="http://schemas.microsoft.com/office/drawing/2014/main" id="{C292D097-8184-364C-7F85-9FCF574067DA}"/>
              </a:ext>
            </a:extLst>
          </p:cNvPr>
          <p:cNvSpPr/>
          <p:nvPr/>
        </p:nvSpPr>
        <p:spPr>
          <a:xfrm>
            <a:off x="1595466" y="1468951"/>
            <a:ext cx="9257591" cy="5078313"/>
          </a:xfrm>
          <a:prstGeom prst="rect">
            <a:avLst/>
          </a:prstGeom>
        </p:spPr>
        <p:txBody>
          <a:bodyPr wrap="square">
            <a:spAutoFit/>
          </a:bodyPr>
          <a:lstStyle/>
          <a:p>
            <a: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T775/07</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事件（ハンズフリーのタオル供給装置）</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補正内容</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「制御回路に電圧を加えるソーラーパネル」を請求項から削除</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出願人の主張</a:t>
            </a:r>
            <a:endParaRPr lang="en-US" altLang="ja-JP" sz="20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①ソーラーパネルは、タオルのつまりを回避することを目的とする発明には</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必須ではない（要件（</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ⅱ</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）の主張）</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②請求項にはソーラーパネルとは別の電源（タオル供給手段への電源）が記</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載されており、ソーラーパネルを削除したとしても、上述の別電源を用い</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て制御回路は機能するので、「他の特徴の変更」は必要ない（要件（</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ⅲ</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の主張）</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審判部の結論</a:t>
            </a:r>
            <a:endParaRPr lang="en-US" altLang="ja-JP" sz="20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ソーラーパネル（＝制御回路への電圧印加手段）の削除は</a:t>
            </a:r>
            <a:r>
              <a:rPr lang="ja-JP" altLang="en-US" sz="2000" b="1" u="sng"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タオル供給手段の電源の変更を要し</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「他の特徴の変更」を要すると判断した 。</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a:extLst>
              <a:ext uri="{FF2B5EF4-FFF2-40B4-BE49-F238E27FC236}">
                <a16:creationId xmlns:a16="http://schemas.microsoft.com/office/drawing/2014/main" id="{7E0D2AFC-1EFD-6BD1-186B-48CC0882AE00}"/>
              </a:ext>
            </a:extLst>
          </p:cNvPr>
          <p:cNvSpPr/>
          <p:nvPr/>
        </p:nvSpPr>
        <p:spPr>
          <a:xfrm>
            <a:off x="1451451" y="1608526"/>
            <a:ext cx="173572" cy="144016"/>
          </a:xfrm>
          <a:prstGeom prst="rect">
            <a:avLst/>
          </a:prstGeom>
          <a:solidFill>
            <a:srgbClr val="D41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四角形吹き出し 12">
            <a:extLst>
              <a:ext uri="{FF2B5EF4-FFF2-40B4-BE49-F238E27FC236}">
                <a16:creationId xmlns:a16="http://schemas.microsoft.com/office/drawing/2014/main" id="{2D4C41EB-2A6B-8939-41A6-044D42C8E309}"/>
              </a:ext>
            </a:extLst>
          </p:cNvPr>
          <p:cNvSpPr/>
          <p:nvPr/>
        </p:nvSpPr>
        <p:spPr>
          <a:xfrm>
            <a:off x="1667475" y="1941901"/>
            <a:ext cx="7498296" cy="687562"/>
          </a:xfrm>
          <a:prstGeom prst="wedgeRectCallout">
            <a:avLst>
              <a:gd name="adj1" fmla="val -39789"/>
              <a:gd name="adj2" fmla="val 8409"/>
            </a:avLst>
          </a:prstGeom>
          <a:solidFill>
            <a:schemeClr val="tx1">
              <a:lumMod val="50000"/>
              <a:lumOff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Essentiality Test</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の少なくとも要件（</a:t>
            </a:r>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iii</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）を満たさないとして</a:t>
            </a:r>
            <a:endPar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構成の削除の補正が認められなかった事案</a:t>
            </a:r>
            <a:endPar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タイトル 1">
            <a:extLst>
              <a:ext uri="{FF2B5EF4-FFF2-40B4-BE49-F238E27FC236}">
                <a16:creationId xmlns:a16="http://schemas.microsoft.com/office/drawing/2014/main" id="{63C1A5BD-21AA-63D0-E527-5A82E1E476FB}"/>
              </a:ext>
            </a:extLst>
          </p:cNvPr>
          <p:cNvSpPr txBox="1">
            <a:spLocks/>
          </p:cNvSpPr>
          <p:nvPr/>
        </p:nvSpPr>
        <p:spPr>
          <a:xfrm>
            <a:off x="1143000" y="533401"/>
            <a:ext cx="9906000" cy="1382156"/>
          </a:xfrm>
          <a:prstGeom prst="rect">
            <a:avLst/>
          </a:prstGeom>
        </p:spPr>
        <p:txBody>
          <a:bodyPr/>
          <a:lstStyle>
            <a:lvl1pPr algn="l" defTabSz="914400" rtl="0" eaLnBrk="1" latinLnBrk="0" hangingPunct="1">
              <a:lnSpc>
                <a:spcPct val="105000"/>
              </a:lnSpc>
              <a:spcBef>
                <a:spcPct val="0"/>
              </a:spcBef>
              <a:buNone/>
              <a:defRPr sz="4800" b="1" i="0" kern="1200" cap="none" spc="140" baseline="0">
                <a:solidFill>
                  <a:schemeClr val="tx2"/>
                </a:solidFill>
                <a:latin typeface="+mj-lt"/>
                <a:ea typeface="+mj-ea"/>
                <a:cs typeface="+mj-cs"/>
              </a:defRPr>
            </a:lvl1pPr>
          </a:lstStyle>
          <a:p>
            <a:r>
              <a:rPr kumimoji="1" lang="en-US" altLang="ja-JP" dirty="0"/>
              <a:t>3.3</a:t>
            </a:r>
            <a:r>
              <a:rPr lang="ja-JP" altLang="en-US" dirty="0"/>
              <a:t> 請求範囲を</a:t>
            </a:r>
            <a:r>
              <a:rPr lang="ja-JP" altLang="en-US" dirty="0">
                <a:solidFill>
                  <a:srgbClr val="C00000"/>
                </a:solidFill>
              </a:rPr>
              <a:t>拡大</a:t>
            </a:r>
            <a:r>
              <a:rPr lang="en-US" altLang="ja-JP" dirty="0">
                <a:solidFill>
                  <a:srgbClr val="C00000"/>
                </a:solidFill>
              </a:rPr>
              <a:t>/</a:t>
            </a:r>
            <a:r>
              <a:rPr lang="ja-JP" altLang="en-US" dirty="0">
                <a:solidFill>
                  <a:srgbClr val="C00000"/>
                </a:solidFill>
              </a:rPr>
              <a:t>変更</a:t>
            </a:r>
            <a:r>
              <a:rPr lang="ja-JP" altLang="en-US" dirty="0"/>
              <a:t>する補正</a:t>
            </a:r>
            <a:endParaRPr kumimoji="1" lang="ja-JP" altLang="en-US" dirty="0"/>
          </a:p>
        </p:txBody>
      </p:sp>
    </p:spTree>
    <p:extLst>
      <p:ext uri="{BB962C8B-B14F-4D97-AF65-F5344CB8AC3E}">
        <p14:creationId xmlns:p14="http://schemas.microsoft.com/office/powerpoint/2010/main" val="1995086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8AAFCF-0950-2A89-6199-F8B52A9A1C1E}"/>
              </a:ext>
            </a:extLst>
          </p:cNvPr>
          <p:cNvSpPr>
            <a:spLocks noGrp="1"/>
          </p:cNvSpPr>
          <p:nvPr>
            <p:ph type="title"/>
          </p:nvPr>
        </p:nvSpPr>
        <p:spPr>
          <a:xfrm>
            <a:off x="1143000" y="70658"/>
            <a:ext cx="9906000" cy="1382156"/>
          </a:xfrm>
        </p:spPr>
        <p:txBody>
          <a:bodyPr/>
          <a:lstStyle/>
          <a:p>
            <a:r>
              <a:rPr kumimoji="1" lang="ja-JP" altLang="en-US" dirty="0"/>
              <a:t>目次➀</a:t>
            </a:r>
          </a:p>
        </p:txBody>
      </p:sp>
      <p:sp>
        <p:nvSpPr>
          <p:cNvPr id="3" name="テキスト ボックス 2">
            <a:extLst>
              <a:ext uri="{FF2B5EF4-FFF2-40B4-BE49-F238E27FC236}">
                <a16:creationId xmlns:a16="http://schemas.microsoft.com/office/drawing/2014/main" id="{D4D73710-426A-8EFB-FF07-8339B3D8EDD3}"/>
              </a:ext>
            </a:extLst>
          </p:cNvPr>
          <p:cNvSpPr txBox="1"/>
          <p:nvPr/>
        </p:nvSpPr>
        <p:spPr>
          <a:xfrm>
            <a:off x="1426187" y="1280227"/>
            <a:ext cx="3857013" cy="369332"/>
          </a:xfrm>
          <a:prstGeom prst="rect">
            <a:avLst/>
          </a:prstGeom>
          <a:noFill/>
        </p:spPr>
        <p:txBody>
          <a:bodyPr wrap="square" rtlCol="0">
            <a:spAutoFit/>
          </a:bodyPr>
          <a:lstStyle/>
          <a:p>
            <a:r>
              <a:rPr kumimoji="1" lang="en-US" altLang="ja-JP" b="1" dirty="0"/>
              <a:t>1. </a:t>
            </a:r>
            <a:r>
              <a:rPr kumimoji="1" lang="ja-JP" altLang="en-US" b="1" dirty="0"/>
              <a:t>グローバル審査戦略の概要</a:t>
            </a:r>
          </a:p>
        </p:txBody>
      </p:sp>
      <p:sp>
        <p:nvSpPr>
          <p:cNvPr id="4" name="テキスト ボックス 3">
            <a:extLst>
              <a:ext uri="{FF2B5EF4-FFF2-40B4-BE49-F238E27FC236}">
                <a16:creationId xmlns:a16="http://schemas.microsoft.com/office/drawing/2014/main" id="{3790294D-F760-BECE-05BB-F0BDE6372842}"/>
              </a:ext>
            </a:extLst>
          </p:cNvPr>
          <p:cNvSpPr txBox="1"/>
          <p:nvPr/>
        </p:nvSpPr>
        <p:spPr>
          <a:xfrm>
            <a:off x="1709374" y="1627787"/>
            <a:ext cx="3573826" cy="1477328"/>
          </a:xfrm>
          <a:prstGeom prst="rect">
            <a:avLst/>
          </a:prstGeom>
          <a:noFill/>
        </p:spPr>
        <p:txBody>
          <a:bodyPr wrap="square" rtlCol="0">
            <a:spAutoFit/>
          </a:bodyPr>
          <a:lstStyle/>
          <a:p>
            <a:r>
              <a:rPr kumimoji="1" lang="en-US" altLang="ja-JP" b="1" dirty="0"/>
              <a:t>1.1 </a:t>
            </a:r>
            <a:r>
              <a:rPr kumimoji="1" lang="ja-JP" altLang="en-US" b="1" dirty="0"/>
              <a:t>一般的な権利化の流れ</a:t>
            </a:r>
            <a:endParaRPr kumimoji="1" lang="en-US" altLang="ja-JP" b="1" dirty="0"/>
          </a:p>
          <a:p>
            <a:r>
              <a:rPr lang="en-US" altLang="ja-JP" b="1" dirty="0"/>
              <a:t>1.2 </a:t>
            </a:r>
            <a:r>
              <a:rPr lang="ja-JP" altLang="en-US" b="1" dirty="0"/>
              <a:t>二段階の権利縮小</a:t>
            </a:r>
            <a:endParaRPr lang="en-US" altLang="ja-JP" b="1" dirty="0"/>
          </a:p>
          <a:p>
            <a:r>
              <a:rPr kumimoji="1" lang="en-US" altLang="ja-JP" b="1" dirty="0"/>
              <a:t>1.3 </a:t>
            </a:r>
            <a:r>
              <a:rPr kumimoji="1" lang="ja-JP" altLang="en-US" b="1" dirty="0"/>
              <a:t>各国での二段階の権利縮小</a:t>
            </a:r>
            <a:endParaRPr kumimoji="1" lang="en-US" altLang="ja-JP" b="1" dirty="0"/>
          </a:p>
          <a:p>
            <a:r>
              <a:rPr kumimoji="1" lang="en-US" altLang="ja-JP" b="1" dirty="0"/>
              <a:t>1.4 </a:t>
            </a:r>
            <a:r>
              <a:rPr kumimoji="1" lang="ja-JP" altLang="en-US" b="1" dirty="0"/>
              <a:t>グローバル審査戦略の必要性</a:t>
            </a:r>
            <a:endParaRPr kumimoji="1" lang="en-US" altLang="ja-JP" b="1" dirty="0"/>
          </a:p>
          <a:p>
            <a:r>
              <a:rPr lang="en-US" altLang="ja-JP" b="1" dirty="0"/>
              <a:t>1.5 </a:t>
            </a:r>
            <a:r>
              <a:rPr lang="ja-JP" altLang="en-US" b="1" dirty="0"/>
              <a:t>グローバル審査戦略とは</a:t>
            </a:r>
            <a:endParaRPr kumimoji="1" lang="en-US" altLang="ja-JP" b="1" dirty="0"/>
          </a:p>
        </p:txBody>
      </p:sp>
      <p:sp>
        <p:nvSpPr>
          <p:cNvPr id="5" name="テキスト ボックス 4">
            <a:extLst>
              <a:ext uri="{FF2B5EF4-FFF2-40B4-BE49-F238E27FC236}">
                <a16:creationId xmlns:a16="http://schemas.microsoft.com/office/drawing/2014/main" id="{62F80443-4AD6-3E89-F211-BEB02CB94619}"/>
              </a:ext>
            </a:extLst>
          </p:cNvPr>
          <p:cNvSpPr txBox="1"/>
          <p:nvPr/>
        </p:nvSpPr>
        <p:spPr>
          <a:xfrm>
            <a:off x="1426187" y="3213338"/>
            <a:ext cx="4136413" cy="369332"/>
          </a:xfrm>
          <a:prstGeom prst="rect">
            <a:avLst/>
          </a:prstGeom>
          <a:noFill/>
        </p:spPr>
        <p:txBody>
          <a:bodyPr wrap="square" rtlCol="0">
            <a:spAutoFit/>
          </a:bodyPr>
          <a:lstStyle/>
          <a:p>
            <a:r>
              <a:rPr kumimoji="1" lang="en-US" altLang="ja-JP" b="1" dirty="0"/>
              <a:t>2. </a:t>
            </a:r>
            <a:r>
              <a:rPr lang="ja-JP" altLang="en-US" b="1" dirty="0"/>
              <a:t>グローバル明細書</a:t>
            </a:r>
            <a:endParaRPr kumimoji="1" lang="ja-JP" altLang="en-US" b="1" dirty="0"/>
          </a:p>
        </p:txBody>
      </p:sp>
      <p:sp>
        <p:nvSpPr>
          <p:cNvPr id="6" name="テキスト ボックス 5">
            <a:extLst>
              <a:ext uri="{FF2B5EF4-FFF2-40B4-BE49-F238E27FC236}">
                <a16:creationId xmlns:a16="http://schemas.microsoft.com/office/drawing/2014/main" id="{5D15CE19-CBE6-4EC5-D8CD-6B8429F194BB}"/>
              </a:ext>
            </a:extLst>
          </p:cNvPr>
          <p:cNvSpPr txBox="1"/>
          <p:nvPr/>
        </p:nvSpPr>
        <p:spPr>
          <a:xfrm>
            <a:off x="1702031" y="3554346"/>
            <a:ext cx="3666190" cy="923330"/>
          </a:xfrm>
          <a:prstGeom prst="rect">
            <a:avLst/>
          </a:prstGeom>
          <a:noFill/>
        </p:spPr>
        <p:txBody>
          <a:bodyPr wrap="square" rtlCol="0">
            <a:spAutoFit/>
          </a:bodyPr>
          <a:lstStyle/>
          <a:p>
            <a:r>
              <a:rPr kumimoji="1" lang="en-US" altLang="ja-JP" b="1" dirty="0"/>
              <a:t>2.1 </a:t>
            </a:r>
            <a:r>
              <a:rPr lang="ja-JP" altLang="en-US" b="1" dirty="0"/>
              <a:t>主要国実務の比較</a:t>
            </a:r>
            <a:endParaRPr kumimoji="1" lang="en-US" altLang="ja-JP" b="1" dirty="0"/>
          </a:p>
          <a:p>
            <a:r>
              <a:rPr lang="en-US" altLang="ja-JP" b="1" dirty="0"/>
              <a:t>2.2 </a:t>
            </a:r>
            <a:r>
              <a:rPr lang="ja-JP" altLang="en-US" b="1" dirty="0"/>
              <a:t>各国で直面しやすい課題</a:t>
            </a:r>
            <a:endParaRPr lang="en-US" altLang="ja-JP" b="1" dirty="0"/>
          </a:p>
          <a:p>
            <a:r>
              <a:rPr kumimoji="1" lang="en-US" altLang="ja-JP" b="1" dirty="0"/>
              <a:t>2.3 </a:t>
            </a:r>
            <a:r>
              <a:rPr kumimoji="1" lang="ja-JP" altLang="en-US" b="1" dirty="0"/>
              <a:t>グローバル明細書</a:t>
            </a:r>
            <a:r>
              <a:rPr lang="ja-JP" altLang="en-US" b="1" dirty="0"/>
              <a:t>の強み</a:t>
            </a:r>
            <a:endParaRPr kumimoji="1" lang="ja-JP" altLang="en-US" b="1" dirty="0"/>
          </a:p>
        </p:txBody>
      </p:sp>
      <p:sp>
        <p:nvSpPr>
          <p:cNvPr id="9" name="フッター プレースホルダー 2">
            <a:extLst>
              <a:ext uri="{FF2B5EF4-FFF2-40B4-BE49-F238E27FC236}">
                <a16:creationId xmlns:a16="http://schemas.microsoft.com/office/drawing/2014/main" id="{536457E8-291C-E7BF-6F9E-9C96760A3B49}"/>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10" name="テキスト ボックス 9">
            <a:extLst>
              <a:ext uri="{FF2B5EF4-FFF2-40B4-BE49-F238E27FC236}">
                <a16:creationId xmlns:a16="http://schemas.microsoft.com/office/drawing/2014/main" id="{A8745E0F-E5C8-FBB9-68E6-D6C99D7784DA}"/>
              </a:ext>
            </a:extLst>
          </p:cNvPr>
          <p:cNvSpPr txBox="1"/>
          <p:nvPr/>
        </p:nvSpPr>
        <p:spPr>
          <a:xfrm>
            <a:off x="1426187" y="4540133"/>
            <a:ext cx="4136413" cy="369332"/>
          </a:xfrm>
          <a:prstGeom prst="rect">
            <a:avLst/>
          </a:prstGeom>
          <a:noFill/>
        </p:spPr>
        <p:txBody>
          <a:bodyPr wrap="square" rtlCol="0">
            <a:spAutoFit/>
          </a:bodyPr>
          <a:lstStyle/>
          <a:p>
            <a:r>
              <a:rPr kumimoji="1" lang="en-US" altLang="ja-JP" b="1" dirty="0"/>
              <a:t>3. </a:t>
            </a:r>
            <a:r>
              <a:rPr kumimoji="1" lang="ja-JP" altLang="en-US" b="1" dirty="0"/>
              <a:t>グローバル明細書の</a:t>
            </a:r>
            <a:r>
              <a:rPr lang="ja-JP" altLang="en-US" b="1" dirty="0">
                <a:highlight>
                  <a:srgbClr val="FFFF00"/>
                </a:highlight>
              </a:rPr>
              <a:t>欧州</a:t>
            </a:r>
            <a:r>
              <a:rPr lang="ja-JP" altLang="en-US" b="1" dirty="0"/>
              <a:t>向け対策</a:t>
            </a:r>
            <a:endParaRPr kumimoji="1" lang="ja-JP" altLang="en-US" b="1" dirty="0"/>
          </a:p>
        </p:txBody>
      </p:sp>
      <p:sp>
        <p:nvSpPr>
          <p:cNvPr id="11" name="テキスト ボックス 10">
            <a:extLst>
              <a:ext uri="{FF2B5EF4-FFF2-40B4-BE49-F238E27FC236}">
                <a16:creationId xmlns:a16="http://schemas.microsoft.com/office/drawing/2014/main" id="{F944E8FA-5CC5-06FF-4D4A-03938A71200F}"/>
              </a:ext>
            </a:extLst>
          </p:cNvPr>
          <p:cNvSpPr txBox="1"/>
          <p:nvPr/>
        </p:nvSpPr>
        <p:spPr>
          <a:xfrm>
            <a:off x="1706905" y="4900842"/>
            <a:ext cx="3666190" cy="1754326"/>
          </a:xfrm>
          <a:prstGeom prst="rect">
            <a:avLst/>
          </a:prstGeom>
          <a:noFill/>
        </p:spPr>
        <p:txBody>
          <a:bodyPr wrap="square" rtlCol="0">
            <a:spAutoFit/>
          </a:bodyPr>
          <a:lstStyle/>
          <a:p>
            <a:r>
              <a:rPr kumimoji="1" lang="en-US" altLang="ja-JP" b="1" dirty="0"/>
              <a:t>3.1 EP</a:t>
            </a:r>
            <a:r>
              <a:rPr lang="ja-JP" altLang="en-US" b="1" dirty="0"/>
              <a:t>出願人の明細書の優れた点</a:t>
            </a:r>
            <a:endParaRPr kumimoji="1" lang="en-US" altLang="ja-JP" b="1" dirty="0"/>
          </a:p>
          <a:p>
            <a:r>
              <a:rPr lang="en-US" altLang="ja-JP" b="1" dirty="0"/>
              <a:t>3.2 </a:t>
            </a:r>
            <a:r>
              <a:rPr lang="ja-JP" altLang="en-US" b="1" dirty="0"/>
              <a:t>欧州の補正要件</a:t>
            </a:r>
            <a:endParaRPr lang="en-US" altLang="ja-JP" b="1" dirty="0"/>
          </a:p>
          <a:p>
            <a:r>
              <a:rPr kumimoji="1" lang="en-US" altLang="ja-JP" b="1" dirty="0"/>
              <a:t>3.3 </a:t>
            </a:r>
            <a:r>
              <a:rPr kumimoji="1" lang="ja-JP" altLang="en-US" b="1" dirty="0"/>
              <a:t>請求範囲を拡大</a:t>
            </a:r>
            <a:r>
              <a:rPr kumimoji="1" lang="en-US" altLang="ja-JP" b="1" dirty="0"/>
              <a:t>/</a:t>
            </a:r>
            <a:r>
              <a:rPr kumimoji="1" lang="ja-JP" altLang="en-US" b="1" dirty="0"/>
              <a:t>変更する補正</a:t>
            </a:r>
            <a:endParaRPr kumimoji="1" lang="en-US" altLang="ja-JP" b="1" dirty="0"/>
          </a:p>
          <a:p>
            <a:r>
              <a:rPr lang="en-US" altLang="ja-JP" b="1" dirty="0"/>
              <a:t>3.4</a:t>
            </a:r>
            <a:r>
              <a:rPr lang="ja-JP" altLang="en-US" b="1" dirty="0"/>
              <a:t> 請求の範囲を減縮する補正</a:t>
            </a:r>
            <a:endParaRPr lang="en-US" altLang="ja-JP" b="1" dirty="0"/>
          </a:p>
          <a:p>
            <a:r>
              <a:rPr kumimoji="1" lang="en-US" altLang="ja-JP" b="1" dirty="0"/>
              <a:t>3.5</a:t>
            </a:r>
            <a:r>
              <a:rPr lang="ja-JP" altLang="en-US" b="1" dirty="0"/>
              <a:t> </a:t>
            </a:r>
            <a:r>
              <a:rPr kumimoji="1" lang="ja-JP" altLang="en-US" b="1" dirty="0"/>
              <a:t>削除差替えの補正・分割対策</a:t>
            </a:r>
            <a:endParaRPr kumimoji="1" lang="en-US" altLang="ja-JP" b="1" dirty="0"/>
          </a:p>
          <a:p>
            <a:r>
              <a:rPr lang="en-US" altLang="ja-JP" b="1" dirty="0"/>
              <a:t>3.6</a:t>
            </a:r>
            <a:r>
              <a:rPr lang="ja-JP" altLang="en-US" b="1" dirty="0"/>
              <a:t> 構成追加の補正対策</a:t>
            </a:r>
            <a:endParaRPr lang="en-US" altLang="ja-JP" b="1" dirty="0"/>
          </a:p>
        </p:txBody>
      </p:sp>
      <p:cxnSp>
        <p:nvCxnSpPr>
          <p:cNvPr id="13" name="直線コネクタ 12">
            <a:extLst>
              <a:ext uri="{FF2B5EF4-FFF2-40B4-BE49-F238E27FC236}">
                <a16:creationId xmlns:a16="http://schemas.microsoft.com/office/drawing/2014/main" id="{D91BC51A-D271-079C-F2E3-D715032D172F}"/>
              </a:ext>
            </a:extLst>
          </p:cNvPr>
          <p:cNvCxnSpPr>
            <a:cxnSpLocks/>
          </p:cNvCxnSpPr>
          <p:nvPr/>
        </p:nvCxnSpPr>
        <p:spPr>
          <a:xfrm>
            <a:off x="5823859" y="1280227"/>
            <a:ext cx="0" cy="4842548"/>
          </a:xfrm>
          <a:prstGeom prst="line">
            <a:avLst/>
          </a:prstGeom>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B4263971-6660-C8AF-B927-EA59D3EB1510}"/>
              </a:ext>
            </a:extLst>
          </p:cNvPr>
          <p:cNvSpPr txBox="1"/>
          <p:nvPr/>
        </p:nvSpPr>
        <p:spPr>
          <a:xfrm>
            <a:off x="6259126" y="1270221"/>
            <a:ext cx="4136413" cy="369332"/>
          </a:xfrm>
          <a:prstGeom prst="rect">
            <a:avLst/>
          </a:prstGeom>
          <a:noFill/>
        </p:spPr>
        <p:txBody>
          <a:bodyPr wrap="square" rtlCol="0">
            <a:spAutoFit/>
          </a:bodyPr>
          <a:lstStyle/>
          <a:p>
            <a:r>
              <a:rPr kumimoji="1" lang="en-US" altLang="ja-JP" b="1" dirty="0"/>
              <a:t>4. </a:t>
            </a:r>
            <a:r>
              <a:rPr kumimoji="1" lang="ja-JP" altLang="en-US" b="1" dirty="0"/>
              <a:t>グローバル明細書の</a:t>
            </a:r>
            <a:r>
              <a:rPr lang="ja-JP" altLang="en-US" b="1" dirty="0">
                <a:highlight>
                  <a:srgbClr val="FFFF00"/>
                </a:highlight>
              </a:rPr>
              <a:t>中国</a:t>
            </a:r>
            <a:r>
              <a:rPr lang="ja-JP" altLang="en-US" b="1" dirty="0"/>
              <a:t>向け対策</a:t>
            </a:r>
            <a:endParaRPr kumimoji="1" lang="ja-JP" altLang="en-US" b="1" dirty="0"/>
          </a:p>
        </p:txBody>
      </p:sp>
      <p:sp>
        <p:nvSpPr>
          <p:cNvPr id="15" name="テキスト ボックス 14">
            <a:extLst>
              <a:ext uri="{FF2B5EF4-FFF2-40B4-BE49-F238E27FC236}">
                <a16:creationId xmlns:a16="http://schemas.microsoft.com/office/drawing/2014/main" id="{F49B5C1D-0DF8-3887-D4B7-97008EC9FD6F}"/>
              </a:ext>
            </a:extLst>
          </p:cNvPr>
          <p:cNvSpPr txBox="1"/>
          <p:nvPr/>
        </p:nvSpPr>
        <p:spPr>
          <a:xfrm>
            <a:off x="6534970" y="1599054"/>
            <a:ext cx="3666190" cy="1754326"/>
          </a:xfrm>
          <a:prstGeom prst="rect">
            <a:avLst/>
          </a:prstGeom>
          <a:noFill/>
        </p:spPr>
        <p:txBody>
          <a:bodyPr wrap="square" rtlCol="0">
            <a:spAutoFit/>
          </a:bodyPr>
          <a:lstStyle/>
          <a:p>
            <a:r>
              <a:rPr kumimoji="1" lang="en-US" altLang="ja-JP" b="1" dirty="0"/>
              <a:t>4.1 </a:t>
            </a:r>
            <a:r>
              <a:rPr lang="ja-JP" altLang="en-US" b="1" dirty="0"/>
              <a:t>中国の補正要件</a:t>
            </a:r>
            <a:endParaRPr kumimoji="1" lang="en-US" altLang="ja-JP" b="1" dirty="0"/>
          </a:p>
          <a:p>
            <a:r>
              <a:rPr lang="en-US" altLang="ja-JP" b="1" dirty="0"/>
              <a:t>4.2</a:t>
            </a:r>
            <a:r>
              <a:rPr lang="ja-JP" altLang="en-US" b="1" dirty="0"/>
              <a:t> 受動補正の目的制限</a:t>
            </a:r>
            <a:endParaRPr lang="en-US" altLang="ja-JP" b="1" dirty="0"/>
          </a:p>
          <a:p>
            <a:r>
              <a:rPr kumimoji="1" lang="en-US" altLang="ja-JP" b="1" dirty="0"/>
              <a:t>4.3 </a:t>
            </a:r>
            <a:r>
              <a:rPr kumimoji="1" lang="ja-JP" altLang="en-US" b="1" dirty="0"/>
              <a:t>無効宣告の補正方式の制限</a:t>
            </a:r>
            <a:endParaRPr kumimoji="1" lang="en-US" altLang="ja-JP" b="1" dirty="0"/>
          </a:p>
          <a:p>
            <a:r>
              <a:rPr lang="en-US" altLang="ja-JP" b="1" dirty="0"/>
              <a:t>4.4 </a:t>
            </a:r>
            <a:r>
              <a:rPr lang="ja-JP" altLang="en-US" b="1" dirty="0"/>
              <a:t>厳しい補正要件対策</a:t>
            </a:r>
            <a:endParaRPr lang="en-US" altLang="ja-JP" b="1" dirty="0"/>
          </a:p>
          <a:p>
            <a:r>
              <a:rPr kumimoji="1" lang="en-US" altLang="ja-JP" b="1" dirty="0"/>
              <a:t>4.5 </a:t>
            </a:r>
            <a:r>
              <a:rPr kumimoji="1" lang="ja-JP" altLang="en-US" b="1" dirty="0"/>
              <a:t>補正目的制限への対策</a:t>
            </a:r>
            <a:endParaRPr kumimoji="1" lang="en-US" altLang="ja-JP" b="1" dirty="0"/>
          </a:p>
          <a:p>
            <a:endParaRPr kumimoji="1" lang="ja-JP" altLang="en-US" b="1" dirty="0"/>
          </a:p>
        </p:txBody>
      </p:sp>
      <p:sp>
        <p:nvSpPr>
          <p:cNvPr id="7" name="テキスト ボックス 6">
            <a:extLst>
              <a:ext uri="{FF2B5EF4-FFF2-40B4-BE49-F238E27FC236}">
                <a16:creationId xmlns:a16="http://schemas.microsoft.com/office/drawing/2014/main" id="{BE9D9411-25D0-64E3-1F0A-BF92275CD3EB}"/>
              </a:ext>
            </a:extLst>
          </p:cNvPr>
          <p:cNvSpPr txBox="1"/>
          <p:nvPr/>
        </p:nvSpPr>
        <p:spPr>
          <a:xfrm>
            <a:off x="6274623" y="3148665"/>
            <a:ext cx="4136413" cy="369332"/>
          </a:xfrm>
          <a:prstGeom prst="rect">
            <a:avLst/>
          </a:prstGeom>
          <a:noFill/>
        </p:spPr>
        <p:txBody>
          <a:bodyPr wrap="square" rtlCol="0">
            <a:spAutoFit/>
          </a:bodyPr>
          <a:lstStyle/>
          <a:p>
            <a:r>
              <a:rPr kumimoji="1" lang="en-US" altLang="ja-JP" b="1" dirty="0"/>
              <a:t>5. </a:t>
            </a:r>
            <a:r>
              <a:rPr kumimoji="1" lang="ja-JP" altLang="en-US" b="1" dirty="0"/>
              <a:t>グローバル</a:t>
            </a:r>
            <a:r>
              <a:rPr lang="ja-JP" altLang="en-US" b="1" dirty="0"/>
              <a:t>中間処理の概要</a:t>
            </a:r>
            <a:endParaRPr kumimoji="1" lang="ja-JP" altLang="en-US" b="1" dirty="0"/>
          </a:p>
        </p:txBody>
      </p:sp>
      <p:sp>
        <p:nvSpPr>
          <p:cNvPr id="8" name="テキスト ボックス 7">
            <a:extLst>
              <a:ext uri="{FF2B5EF4-FFF2-40B4-BE49-F238E27FC236}">
                <a16:creationId xmlns:a16="http://schemas.microsoft.com/office/drawing/2014/main" id="{BE928C28-E476-EFC6-E4FA-67E523EEF6C5}"/>
              </a:ext>
            </a:extLst>
          </p:cNvPr>
          <p:cNvSpPr txBox="1"/>
          <p:nvPr/>
        </p:nvSpPr>
        <p:spPr>
          <a:xfrm>
            <a:off x="6534969" y="3477498"/>
            <a:ext cx="3666190" cy="646331"/>
          </a:xfrm>
          <a:prstGeom prst="rect">
            <a:avLst/>
          </a:prstGeom>
          <a:noFill/>
        </p:spPr>
        <p:txBody>
          <a:bodyPr wrap="square" rtlCol="0">
            <a:spAutoFit/>
          </a:bodyPr>
          <a:lstStyle/>
          <a:p>
            <a:r>
              <a:rPr lang="en-US" altLang="ja-JP" b="1" dirty="0"/>
              <a:t>5</a:t>
            </a:r>
            <a:r>
              <a:rPr kumimoji="1" lang="en-US" altLang="ja-JP" b="1" dirty="0"/>
              <a:t>.1 </a:t>
            </a:r>
            <a:r>
              <a:rPr kumimoji="1" lang="ja-JP" altLang="en-US" b="1" dirty="0"/>
              <a:t>主要国実務の比較</a:t>
            </a:r>
            <a:endParaRPr kumimoji="1" lang="en-US" altLang="ja-JP" b="1" dirty="0"/>
          </a:p>
          <a:p>
            <a:r>
              <a:rPr lang="en-US" altLang="ja-JP" b="1" dirty="0"/>
              <a:t>5.2</a:t>
            </a:r>
            <a:r>
              <a:rPr lang="ja-JP" altLang="en-US" b="1" dirty="0"/>
              <a:t> グローバル中間処理の強み</a:t>
            </a:r>
            <a:endParaRPr lang="en-US" altLang="ja-JP" b="1" dirty="0"/>
          </a:p>
        </p:txBody>
      </p:sp>
      <p:sp>
        <p:nvSpPr>
          <p:cNvPr id="12" name="テキスト ボックス 11">
            <a:extLst>
              <a:ext uri="{FF2B5EF4-FFF2-40B4-BE49-F238E27FC236}">
                <a16:creationId xmlns:a16="http://schemas.microsoft.com/office/drawing/2014/main" id="{161D3EBF-9B2E-4AB8-5A5E-0CF1767E64B9}"/>
              </a:ext>
            </a:extLst>
          </p:cNvPr>
          <p:cNvSpPr txBox="1"/>
          <p:nvPr/>
        </p:nvSpPr>
        <p:spPr>
          <a:xfrm>
            <a:off x="6274623" y="4180996"/>
            <a:ext cx="4136413" cy="369332"/>
          </a:xfrm>
          <a:prstGeom prst="rect">
            <a:avLst/>
          </a:prstGeom>
          <a:noFill/>
        </p:spPr>
        <p:txBody>
          <a:bodyPr wrap="square" rtlCol="0">
            <a:spAutoFit/>
          </a:bodyPr>
          <a:lstStyle/>
          <a:p>
            <a:r>
              <a:rPr kumimoji="1" lang="en-US" altLang="ja-JP" b="1" dirty="0"/>
              <a:t>6. US/JP</a:t>
            </a:r>
            <a:r>
              <a:rPr kumimoji="1" lang="ja-JP" altLang="en-US" b="1" dirty="0"/>
              <a:t>の緩い補正要件対策</a:t>
            </a:r>
          </a:p>
        </p:txBody>
      </p:sp>
      <p:sp>
        <p:nvSpPr>
          <p:cNvPr id="17" name="テキスト ボックス 16">
            <a:extLst>
              <a:ext uri="{FF2B5EF4-FFF2-40B4-BE49-F238E27FC236}">
                <a16:creationId xmlns:a16="http://schemas.microsoft.com/office/drawing/2014/main" id="{DE33959F-61DB-9C05-E40A-CE170866698D}"/>
              </a:ext>
            </a:extLst>
          </p:cNvPr>
          <p:cNvSpPr txBox="1"/>
          <p:nvPr/>
        </p:nvSpPr>
        <p:spPr>
          <a:xfrm>
            <a:off x="6534969" y="4509829"/>
            <a:ext cx="3666190" cy="1200329"/>
          </a:xfrm>
          <a:prstGeom prst="rect">
            <a:avLst/>
          </a:prstGeom>
          <a:noFill/>
        </p:spPr>
        <p:txBody>
          <a:bodyPr wrap="square" rtlCol="0">
            <a:spAutoFit/>
          </a:bodyPr>
          <a:lstStyle/>
          <a:p>
            <a:r>
              <a:rPr kumimoji="1" lang="en-US" altLang="ja-JP" b="1" dirty="0"/>
              <a:t>6.1 JP</a:t>
            </a:r>
            <a:r>
              <a:rPr kumimoji="1" lang="ja-JP" altLang="en-US" b="1" dirty="0"/>
              <a:t>の補正要件</a:t>
            </a:r>
            <a:endParaRPr kumimoji="1" lang="en-US" altLang="ja-JP" b="1" dirty="0"/>
          </a:p>
          <a:p>
            <a:r>
              <a:rPr lang="en-US" altLang="ja-JP" b="1" dirty="0"/>
              <a:t>6.2 </a:t>
            </a:r>
            <a:r>
              <a:rPr lang="zh-TW" altLang="en-US" b="1" dirty="0"/>
              <a:t>審査基準事例集 附属書</a:t>
            </a:r>
            <a:r>
              <a:rPr lang="en-US" altLang="zh-TW" b="1" dirty="0"/>
              <a:t>A</a:t>
            </a:r>
          </a:p>
          <a:p>
            <a:r>
              <a:rPr lang="en-US" altLang="ja-JP" b="1" dirty="0"/>
              <a:t>6.3 </a:t>
            </a:r>
            <a:r>
              <a:rPr lang="ja-JP" altLang="en-US" b="1" dirty="0"/>
              <a:t>図面に基づく補正の事例</a:t>
            </a:r>
            <a:endParaRPr lang="en-US" altLang="ja-JP" b="1" dirty="0"/>
          </a:p>
          <a:p>
            <a:r>
              <a:rPr lang="en-US" altLang="ja-JP" b="1" dirty="0"/>
              <a:t>6.4 </a:t>
            </a:r>
            <a:r>
              <a:rPr lang="ja-JP" altLang="en-US" b="1" dirty="0"/>
              <a:t>ギリギリを攻める補正</a:t>
            </a:r>
            <a:endParaRPr lang="en-US" altLang="ja-JP" b="1" dirty="0"/>
          </a:p>
        </p:txBody>
      </p:sp>
    </p:spTree>
    <p:extLst>
      <p:ext uri="{BB962C8B-B14F-4D97-AF65-F5344CB8AC3E}">
        <p14:creationId xmlns:p14="http://schemas.microsoft.com/office/powerpoint/2010/main" val="1883792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B361B-F5E6-808C-4B74-53599344FC1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6D49DEF-8BDA-0C68-2E36-2616F97E604F}"/>
              </a:ext>
            </a:extLst>
          </p:cNvPr>
          <p:cNvSpPr txBox="1">
            <a:spLocks/>
          </p:cNvSpPr>
          <p:nvPr/>
        </p:nvSpPr>
        <p:spPr>
          <a:xfrm>
            <a:off x="1143000" y="533401"/>
            <a:ext cx="9906000" cy="1382156"/>
          </a:xfrm>
          <a:prstGeom prst="rect">
            <a:avLst/>
          </a:prstGeom>
        </p:spPr>
        <p:txBody>
          <a:bodyPr/>
          <a:lstStyle>
            <a:lvl1pPr algn="l" defTabSz="914400" rtl="0" eaLnBrk="1" latinLnBrk="0" hangingPunct="1">
              <a:lnSpc>
                <a:spcPct val="105000"/>
              </a:lnSpc>
              <a:spcBef>
                <a:spcPct val="0"/>
              </a:spcBef>
              <a:buNone/>
              <a:defRPr sz="4800" b="1" i="0" kern="1200" cap="none" spc="140" baseline="0">
                <a:solidFill>
                  <a:schemeClr val="tx2"/>
                </a:solidFill>
                <a:latin typeface="+mj-lt"/>
                <a:ea typeface="+mj-ea"/>
                <a:cs typeface="+mj-cs"/>
              </a:defRPr>
            </a:lvl1pPr>
          </a:lstStyle>
          <a:p>
            <a:r>
              <a:rPr kumimoji="1" lang="en-US" altLang="ja-JP" dirty="0"/>
              <a:t>3.4 </a:t>
            </a:r>
            <a:r>
              <a:rPr kumimoji="1" lang="ja-JP" altLang="en-US" dirty="0"/>
              <a:t>請求の範囲を</a:t>
            </a:r>
            <a:r>
              <a:rPr kumimoji="1" lang="ja-JP" altLang="en-US" dirty="0">
                <a:solidFill>
                  <a:srgbClr val="C00000"/>
                </a:solidFill>
              </a:rPr>
              <a:t>減縮</a:t>
            </a:r>
            <a:r>
              <a:rPr kumimoji="1" lang="ja-JP" altLang="en-US" dirty="0"/>
              <a:t>する補正➀</a:t>
            </a:r>
            <a:r>
              <a:rPr lang="ja-JP" altLang="en-US" dirty="0"/>
              <a:t> </a:t>
            </a:r>
            <a:endParaRPr kumimoji="1" lang="ja-JP" altLang="en-US" dirty="0"/>
          </a:p>
        </p:txBody>
      </p:sp>
      <p:sp>
        <p:nvSpPr>
          <p:cNvPr id="32" name="フッター プレースホルダー 2">
            <a:extLst>
              <a:ext uri="{FF2B5EF4-FFF2-40B4-BE49-F238E27FC236}">
                <a16:creationId xmlns:a16="http://schemas.microsoft.com/office/drawing/2014/main" id="{32D35FEB-AD75-AF1B-A602-B69EDC94972B}"/>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19" name="テキスト ボックス 18">
            <a:extLst>
              <a:ext uri="{FF2B5EF4-FFF2-40B4-BE49-F238E27FC236}">
                <a16:creationId xmlns:a16="http://schemas.microsoft.com/office/drawing/2014/main" id="{8E436B5B-7A5C-AE36-30E4-886F0645B613}"/>
              </a:ext>
            </a:extLst>
          </p:cNvPr>
          <p:cNvSpPr txBox="1"/>
          <p:nvPr/>
        </p:nvSpPr>
        <p:spPr>
          <a:xfrm>
            <a:off x="1606351" y="2028572"/>
            <a:ext cx="8419391" cy="1200329"/>
          </a:xfrm>
          <a:prstGeom prst="rect">
            <a:avLst/>
          </a:prstGeom>
          <a:solidFill>
            <a:schemeClr val="bg1"/>
          </a:solidFill>
          <a:ln w="19050" cmpd="thinThick">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ルール➀：実施形態の組合せの開示の必要性</a:t>
            </a:r>
            <a:endParaRPr lang="en-US" altLang="ja-JP"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構成を導入する補正は、第一に当初出願がその限定の根拠を含んでおり、第二に</a:t>
            </a:r>
            <a:r>
              <a:rPr lang="ja-JP" altLang="en-US" b="1" u="sng"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補正の結果得られる構成の組合せ</a:t>
            </a:r>
            <a:r>
              <a:rPr lang="ja-JP" altLang="en-US" b="1"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が当初出願の教示に沿っている</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場合には許される（「構成の組合せ」について明細書中の開示・示唆が必要）。</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a:extLst>
              <a:ext uri="{FF2B5EF4-FFF2-40B4-BE49-F238E27FC236}">
                <a16:creationId xmlns:a16="http://schemas.microsoft.com/office/drawing/2014/main" id="{CF2BD318-7A26-2A81-7166-58F92AFA6B6E}"/>
              </a:ext>
            </a:extLst>
          </p:cNvPr>
          <p:cNvSpPr/>
          <p:nvPr/>
        </p:nvSpPr>
        <p:spPr>
          <a:xfrm>
            <a:off x="1606352" y="1550123"/>
            <a:ext cx="8563406" cy="461665"/>
          </a:xfrm>
          <a:prstGeom prst="rect">
            <a:avLst/>
          </a:prstGeom>
        </p:spPr>
        <p:txBody>
          <a:bodyPr wrap="square">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減縮補正の場合のルール➀：構成の組合せの開示の必要性</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a:extLst>
              <a:ext uri="{FF2B5EF4-FFF2-40B4-BE49-F238E27FC236}">
                <a16:creationId xmlns:a16="http://schemas.microsoft.com/office/drawing/2014/main" id="{C6326B83-3019-F3C1-1389-74BE72BDCDD5}"/>
              </a:ext>
            </a:extLst>
          </p:cNvPr>
          <p:cNvSpPr/>
          <p:nvPr/>
        </p:nvSpPr>
        <p:spPr>
          <a:xfrm>
            <a:off x="1462336" y="1669706"/>
            <a:ext cx="144016" cy="144016"/>
          </a:xfrm>
          <a:prstGeom prst="rect">
            <a:avLst/>
          </a:prstGeom>
          <a:solidFill>
            <a:srgbClr val="D41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a:extLst>
              <a:ext uri="{FF2B5EF4-FFF2-40B4-BE49-F238E27FC236}">
                <a16:creationId xmlns:a16="http://schemas.microsoft.com/office/drawing/2014/main" id="{ADFEEDE3-C62E-F900-04A3-49FF46BB12DC}"/>
              </a:ext>
            </a:extLst>
          </p:cNvPr>
          <p:cNvSpPr/>
          <p:nvPr/>
        </p:nvSpPr>
        <p:spPr>
          <a:xfrm>
            <a:off x="1462336" y="3768931"/>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a:extLst>
              <a:ext uri="{FF2B5EF4-FFF2-40B4-BE49-F238E27FC236}">
                <a16:creationId xmlns:a16="http://schemas.microsoft.com/office/drawing/2014/main" id="{426CBD5C-38D4-90C7-D7B8-39828846DB08}"/>
              </a:ext>
            </a:extLst>
          </p:cNvPr>
          <p:cNvSpPr/>
          <p:nvPr/>
        </p:nvSpPr>
        <p:spPr>
          <a:xfrm>
            <a:off x="1606352" y="3648722"/>
            <a:ext cx="4572000" cy="461665"/>
          </a:xfrm>
          <a:prstGeom prst="rect">
            <a:avLst/>
          </a:prstGeom>
        </p:spPr>
        <p:txBody>
          <a:bodyPr>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典型的な事例</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4" name="表 23">
            <a:extLst>
              <a:ext uri="{FF2B5EF4-FFF2-40B4-BE49-F238E27FC236}">
                <a16:creationId xmlns:a16="http://schemas.microsoft.com/office/drawing/2014/main" id="{48A58FB2-5591-272B-846F-B9CB5E87ED8E}"/>
              </a:ext>
            </a:extLst>
          </p:cNvPr>
          <p:cNvGraphicFramePr>
            <a:graphicFrameLocks noGrp="1"/>
          </p:cNvGraphicFramePr>
          <p:nvPr/>
        </p:nvGraphicFramePr>
        <p:xfrm>
          <a:off x="1543843" y="4152778"/>
          <a:ext cx="8307726" cy="741680"/>
        </p:xfrm>
        <a:graphic>
          <a:graphicData uri="http://schemas.openxmlformats.org/drawingml/2006/table">
            <a:tbl>
              <a:tblPr firstRow="1" bandRow="1">
                <a:tableStyleId>{5C22544A-7EE6-4342-B048-85BDC9FD1C3A}</a:tableStyleId>
              </a:tblPr>
              <a:tblGrid>
                <a:gridCol w="1232014">
                  <a:extLst>
                    <a:ext uri="{9D8B030D-6E8A-4147-A177-3AD203B41FA5}">
                      <a16:colId xmlns:a16="http://schemas.microsoft.com/office/drawing/2014/main" val="20000"/>
                    </a:ext>
                  </a:extLst>
                </a:gridCol>
                <a:gridCol w="876389">
                  <a:extLst>
                    <a:ext uri="{9D8B030D-6E8A-4147-A177-3AD203B41FA5}">
                      <a16:colId xmlns:a16="http://schemas.microsoft.com/office/drawing/2014/main" val="20001"/>
                    </a:ext>
                  </a:extLst>
                </a:gridCol>
                <a:gridCol w="362586">
                  <a:extLst>
                    <a:ext uri="{9D8B030D-6E8A-4147-A177-3AD203B41FA5}">
                      <a16:colId xmlns:a16="http://schemas.microsoft.com/office/drawing/2014/main" val="20002"/>
                    </a:ext>
                  </a:extLst>
                </a:gridCol>
                <a:gridCol w="1532144">
                  <a:extLst>
                    <a:ext uri="{9D8B030D-6E8A-4147-A177-3AD203B41FA5}">
                      <a16:colId xmlns:a16="http://schemas.microsoft.com/office/drawing/2014/main" val="20003"/>
                    </a:ext>
                  </a:extLst>
                </a:gridCol>
                <a:gridCol w="4304593">
                  <a:extLst>
                    <a:ext uri="{9D8B030D-6E8A-4147-A177-3AD203B41FA5}">
                      <a16:colId xmlns:a16="http://schemas.microsoft.com/office/drawing/2014/main" val="20004"/>
                    </a:ext>
                  </a:extLst>
                </a:gridCol>
              </a:tblGrid>
              <a:tr h="370840">
                <a:tc>
                  <a:txBody>
                    <a:bodyPr/>
                    <a:lstStyle/>
                    <a:p>
                      <a:endParaRPr kumimoji="1" lang="ja-JP" altLang="en-US" dirty="0"/>
                    </a:p>
                  </a:txBody>
                  <a:tcPr>
                    <a:solidFill>
                      <a:schemeClr val="tx1">
                        <a:lumMod val="50000"/>
                        <a:lumOff val="50000"/>
                      </a:schemeClr>
                    </a:solidFill>
                  </a:tcPr>
                </a:tc>
                <a:tc>
                  <a:txBody>
                    <a:bodyPr/>
                    <a:lstStyle/>
                    <a:p>
                      <a:r>
                        <a:rPr kumimoji="1" lang="ja-JP" altLang="en-US" dirty="0"/>
                        <a:t>補正前</a:t>
                      </a:r>
                    </a:p>
                  </a:txBody>
                  <a:tcPr>
                    <a:solidFill>
                      <a:schemeClr val="tx1">
                        <a:lumMod val="50000"/>
                        <a:lumOff val="50000"/>
                      </a:schemeClr>
                    </a:solidFill>
                  </a:tcPr>
                </a:tc>
                <a:tc>
                  <a:txBody>
                    <a:bodyPr/>
                    <a:lstStyle/>
                    <a:p>
                      <a:endParaRPr kumimoji="1" lang="ja-JP" altLang="en-US" dirty="0"/>
                    </a:p>
                  </a:txBody>
                  <a:tcPr>
                    <a:solidFill>
                      <a:schemeClr val="tx1">
                        <a:lumMod val="50000"/>
                        <a:lumOff val="50000"/>
                      </a:schemeClr>
                    </a:solidFill>
                  </a:tcPr>
                </a:tc>
                <a:tc>
                  <a:txBody>
                    <a:bodyPr/>
                    <a:lstStyle/>
                    <a:p>
                      <a:r>
                        <a:rPr kumimoji="1" lang="ja-JP" altLang="en-US" dirty="0"/>
                        <a:t>補正後</a:t>
                      </a:r>
                    </a:p>
                  </a:txBody>
                  <a:tcPr>
                    <a:solidFill>
                      <a:schemeClr val="tx1">
                        <a:lumMod val="50000"/>
                        <a:lumOff val="50000"/>
                      </a:schemeClr>
                    </a:solidFill>
                  </a:tcPr>
                </a:tc>
                <a:tc>
                  <a:txBody>
                    <a:bodyPr/>
                    <a:lstStyle/>
                    <a:p>
                      <a:r>
                        <a:rPr kumimoji="1" lang="ja-JP" altLang="en-US" dirty="0"/>
                        <a:t>開示内容</a:t>
                      </a:r>
                    </a:p>
                  </a:txBody>
                  <a:tcPr>
                    <a:solidFill>
                      <a:schemeClr val="tx1">
                        <a:lumMod val="50000"/>
                        <a:lumOff val="50000"/>
                      </a:schemeClr>
                    </a:solidFill>
                  </a:tcPr>
                </a:tc>
                <a:extLst>
                  <a:ext uri="{0D108BD9-81ED-4DB2-BD59-A6C34878D82A}">
                    <a16:rowId xmlns:a16="http://schemas.microsoft.com/office/drawing/2014/main" val="10000"/>
                  </a:ext>
                </a:extLst>
              </a:tr>
              <a:tr h="370840">
                <a:tc>
                  <a:txBody>
                    <a:bodyPr/>
                    <a:lstStyle/>
                    <a:p>
                      <a:r>
                        <a:rPr kumimoji="1" lang="ja-JP" altLang="en-US" dirty="0"/>
                        <a:t>ケース１</a:t>
                      </a:r>
                    </a:p>
                  </a:txBody>
                  <a:tcPr/>
                </a:tc>
                <a:tc>
                  <a:txBody>
                    <a:bodyPr/>
                    <a:lstStyle/>
                    <a:p>
                      <a:r>
                        <a:rPr kumimoji="1" lang="ja-JP" altLang="en-US" dirty="0"/>
                        <a:t>Ａ</a:t>
                      </a:r>
                    </a:p>
                  </a:txBody>
                  <a:tcPr/>
                </a:tc>
                <a:tc>
                  <a:txBody>
                    <a:bodyPr/>
                    <a:lstStyle/>
                    <a:p>
                      <a:r>
                        <a:rPr kumimoji="1" lang="ja-JP" altLang="en-US" dirty="0"/>
                        <a:t>⇒</a:t>
                      </a:r>
                    </a:p>
                  </a:txBody>
                  <a:tcPr/>
                </a:tc>
                <a:tc>
                  <a:txBody>
                    <a:bodyPr/>
                    <a:lstStyle/>
                    <a:p>
                      <a:r>
                        <a:rPr kumimoji="1" lang="ja-JP" altLang="en-US" dirty="0"/>
                        <a:t>Ａ＋Ｙ＋Ｚ</a:t>
                      </a:r>
                    </a:p>
                  </a:txBody>
                  <a:tcPr/>
                </a:tc>
                <a:tc>
                  <a:txBody>
                    <a:bodyPr/>
                    <a:lstStyle/>
                    <a:p>
                      <a:r>
                        <a:rPr kumimoji="1" lang="ja-JP" altLang="en-US" dirty="0"/>
                        <a:t>実施例</a:t>
                      </a:r>
                      <a:r>
                        <a:rPr kumimoji="1" lang="en-US" altLang="ja-JP" dirty="0"/>
                        <a:t>1</a:t>
                      </a:r>
                      <a:r>
                        <a:rPr kumimoji="1" lang="ja-JP" altLang="en-US" dirty="0"/>
                        <a:t>＝Ａ＋Ｙ、実施例</a:t>
                      </a:r>
                      <a:r>
                        <a:rPr kumimoji="1" lang="en-US" altLang="ja-JP" dirty="0"/>
                        <a:t>2</a:t>
                      </a:r>
                      <a:r>
                        <a:rPr kumimoji="1" lang="ja-JP" altLang="en-US" dirty="0"/>
                        <a:t>＝Ａ＋Ｚ</a:t>
                      </a:r>
                    </a:p>
                  </a:txBody>
                  <a:tcPr/>
                </a:tc>
                <a:extLst>
                  <a:ext uri="{0D108BD9-81ED-4DB2-BD59-A6C34878D82A}">
                    <a16:rowId xmlns:a16="http://schemas.microsoft.com/office/drawing/2014/main" val="10001"/>
                  </a:ext>
                </a:extLst>
              </a:tr>
            </a:tbl>
          </a:graphicData>
        </a:graphic>
      </p:graphicFrame>
      <p:sp>
        <p:nvSpPr>
          <p:cNvPr id="25" name="テキスト ボックス 24">
            <a:extLst>
              <a:ext uri="{FF2B5EF4-FFF2-40B4-BE49-F238E27FC236}">
                <a16:creationId xmlns:a16="http://schemas.microsoft.com/office/drawing/2014/main" id="{6EE67757-9302-7256-FCF2-6456C67BAA6F}"/>
              </a:ext>
            </a:extLst>
          </p:cNvPr>
          <p:cNvSpPr txBox="1"/>
          <p:nvPr/>
        </p:nvSpPr>
        <p:spPr>
          <a:xfrm>
            <a:off x="1615977" y="5678268"/>
            <a:ext cx="8064896" cy="646331"/>
          </a:xfrm>
          <a:prstGeom prst="rect">
            <a:avLst/>
          </a:prstGeom>
          <a:solidFill>
            <a:schemeClr val="bg1"/>
          </a:solidFill>
          <a:ln w="19050" cmpd="thinThick">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defPPr>
              <a:defRPr lang="ja-JP"/>
            </a:defPPr>
            <a:lvl1pPr>
              <a:defRPr b="1" u="sng">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u="none" dirty="0"/>
              <a:t>明細書中に特徴Ｙと特徴Ｚについての開示があるだけでは不十分。</a:t>
            </a:r>
            <a:br>
              <a:rPr lang="en-US" altLang="ja-JP" u="none" dirty="0"/>
            </a:br>
            <a:r>
              <a:rPr lang="ja-JP" altLang="en-US" dirty="0">
                <a:solidFill>
                  <a:srgbClr val="BE1418"/>
                </a:solidFill>
              </a:rPr>
              <a:t>「Ａ＋Ｙ＋Ｚ」の組合せ</a:t>
            </a:r>
            <a:r>
              <a:rPr lang="ja-JP" altLang="en-US" u="none" dirty="0"/>
              <a:t>が明細書に開示・示唆されていることも必要。</a:t>
            </a:r>
          </a:p>
        </p:txBody>
      </p:sp>
      <p:sp>
        <p:nvSpPr>
          <p:cNvPr id="26" name="正方形/長方形 25">
            <a:extLst>
              <a:ext uri="{FF2B5EF4-FFF2-40B4-BE49-F238E27FC236}">
                <a16:creationId xmlns:a16="http://schemas.microsoft.com/office/drawing/2014/main" id="{6CF00436-3487-00C1-C62B-BED203F1DFA8}"/>
              </a:ext>
            </a:extLst>
          </p:cNvPr>
          <p:cNvSpPr/>
          <p:nvPr/>
        </p:nvSpPr>
        <p:spPr>
          <a:xfrm>
            <a:off x="1471961" y="5323490"/>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a:extLst>
              <a:ext uri="{FF2B5EF4-FFF2-40B4-BE49-F238E27FC236}">
                <a16:creationId xmlns:a16="http://schemas.microsoft.com/office/drawing/2014/main" id="{1781F7CB-DF92-B165-2F94-1A41EE3FC4B8}"/>
              </a:ext>
            </a:extLst>
          </p:cNvPr>
          <p:cNvSpPr/>
          <p:nvPr/>
        </p:nvSpPr>
        <p:spPr>
          <a:xfrm>
            <a:off x="1615977" y="5203281"/>
            <a:ext cx="4572000" cy="461665"/>
          </a:xfrm>
          <a:prstGeom prst="rect">
            <a:avLst/>
          </a:prstGeom>
        </p:spPr>
        <p:txBody>
          <a:bodyPr>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減縮補正の条件➀</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四角形吹き出し 29">
            <a:extLst>
              <a:ext uri="{FF2B5EF4-FFF2-40B4-BE49-F238E27FC236}">
                <a16:creationId xmlns:a16="http://schemas.microsoft.com/office/drawing/2014/main" id="{3A8BFA4F-F735-BD45-39A0-C68EF9407FAE}"/>
              </a:ext>
            </a:extLst>
          </p:cNvPr>
          <p:cNvSpPr/>
          <p:nvPr/>
        </p:nvSpPr>
        <p:spPr>
          <a:xfrm>
            <a:off x="10169758" y="3199813"/>
            <a:ext cx="1913385" cy="1323805"/>
          </a:xfrm>
          <a:prstGeom prst="wedgeRectCallout">
            <a:avLst>
              <a:gd name="adj1" fmla="val -63752"/>
              <a:gd name="adj2" fmla="val 65287"/>
            </a:avLst>
          </a:prstGeom>
          <a:solidFill>
            <a:schemeClr val="bg1">
              <a:lumMod val="85000"/>
              <a:alpha val="1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BE1418"/>
                </a:solidFill>
              </a:rPr>
              <a:t>「Ａ＋Ｙ＋Ｚ」の組合せ</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明細書中に</a:t>
            </a:r>
            <a:b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開示なし</a:t>
            </a: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43976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42D4D-844C-03B2-0D0B-CFE1714CAE0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C103A99-9D76-D56E-53AD-D891BD38EF0D}"/>
              </a:ext>
            </a:extLst>
          </p:cNvPr>
          <p:cNvSpPr txBox="1">
            <a:spLocks/>
          </p:cNvSpPr>
          <p:nvPr/>
        </p:nvSpPr>
        <p:spPr>
          <a:xfrm>
            <a:off x="1143000" y="533401"/>
            <a:ext cx="9906000" cy="1382156"/>
          </a:xfrm>
          <a:prstGeom prst="rect">
            <a:avLst/>
          </a:prstGeom>
        </p:spPr>
        <p:txBody>
          <a:bodyPr/>
          <a:lstStyle>
            <a:lvl1pPr algn="l" defTabSz="914400" rtl="0" eaLnBrk="1" latinLnBrk="0" hangingPunct="1">
              <a:lnSpc>
                <a:spcPct val="105000"/>
              </a:lnSpc>
              <a:spcBef>
                <a:spcPct val="0"/>
              </a:spcBef>
              <a:buNone/>
              <a:defRPr sz="4800" b="1" i="0" kern="1200" cap="none" spc="140" baseline="0">
                <a:solidFill>
                  <a:schemeClr val="tx2"/>
                </a:solidFill>
                <a:latin typeface="+mj-lt"/>
                <a:ea typeface="+mj-ea"/>
                <a:cs typeface="+mj-cs"/>
              </a:defRPr>
            </a:lvl1pPr>
          </a:lstStyle>
          <a:p>
            <a:r>
              <a:rPr kumimoji="1" lang="en-US" altLang="ja-JP" dirty="0"/>
              <a:t>3.4 </a:t>
            </a:r>
            <a:r>
              <a:rPr kumimoji="1" lang="ja-JP" altLang="en-US" dirty="0"/>
              <a:t>請求の範囲を</a:t>
            </a:r>
            <a:r>
              <a:rPr kumimoji="1" lang="ja-JP" altLang="en-US" dirty="0">
                <a:solidFill>
                  <a:srgbClr val="C00000"/>
                </a:solidFill>
              </a:rPr>
              <a:t>減縮</a:t>
            </a:r>
            <a:r>
              <a:rPr kumimoji="1" lang="ja-JP" altLang="en-US" dirty="0"/>
              <a:t>する補正➀</a:t>
            </a:r>
            <a:r>
              <a:rPr lang="ja-JP" altLang="en-US" dirty="0"/>
              <a:t> </a:t>
            </a:r>
            <a:endParaRPr kumimoji="1" lang="ja-JP" altLang="en-US" dirty="0"/>
          </a:p>
        </p:txBody>
      </p:sp>
      <p:sp>
        <p:nvSpPr>
          <p:cNvPr id="32" name="フッター プレースホルダー 2">
            <a:extLst>
              <a:ext uri="{FF2B5EF4-FFF2-40B4-BE49-F238E27FC236}">
                <a16:creationId xmlns:a16="http://schemas.microsoft.com/office/drawing/2014/main" id="{EA4D8F00-9B53-CFC1-7AAD-40F37689FA42}"/>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43" name="正方形/長方形 42">
            <a:extLst>
              <a:ext uri="{FF2B5EF4-FFF2-40B4-BE49-F238E27FC236}">
                <a16:creationId xmlns:a16="http://schemas.microsoft.com/office/drawing/2014/main" id="{DAA151F8-93F5-ED6B-6783-8DF4160EC14A}"/>
              </a:ext>
            </a:extLst>
          </p:cNvPr>
          <p:cNvSpPr/>
          <p:nvPr/>
        </p:nvSpPr>
        <p:spPr>
          <a:xfrm>
            <a:off x="1496769" y="1456883"/>
            <a:ext cx="4572000" cy="461665"/>
          </a:xfrm>
          <a:prstGeom prst="rect">
            <a:avLst/>
          </a:prstGeom>
        </p:spPr>
        <p:txBody>
          <a:bodyPr>
            <a:spAutoFit/>
          </a:bodyPr>
          <a:lstStyle/>
          <a:p>
            <a: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T1511/07</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事件</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正方形/長方形 43">
            <a:extLst>
              <a:ext uri="{FF2B5EF4-FFF2-40B4-BE49-F238E27FC236}">
                <a16:creationId xmlns:a16="http://schemas.microsoft.com/office/drawing/2014/main" id="{55CDE54F-3505-9010-C46C-9A1F0F2CB96A}"/>
              </a:ext>
            </a:extLst>
          </p:cNvPr>
          <p:cNvSpPr/>
          <p:nvPr/>
        </p:nvSpPr>
        <p:spPr>
          <a:xfrm>
            <a:off x="1342593" y="1586833"/>
            <a:ext cx="144016" cy="144016"/>
          </a:xfrm>
          <a:prstGeom prst="rect">
            <a:avLst/>
          </a:prstGeom>
          <a:solidFill>
            <a:srgbClr val="D41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正方形/長方形 44">
            <a:extLst>
              <a:ext uri="{FF2B5EF4-FFF2-40B4-BE49-F238E27FC236}">
                <a16:creationId xmlns:a16="http://schemas.microsoft.com/office/drawing/2014/main" id="{54EFD986-F22B-6EFC-F04E-217B37DEDC7D}"/>
              </a:ext>
            </a:extLst>
          </p:cNvPr>
          <p:cNvSpPr/>
          <p:nvPr/>
        </p:nvSpPr>
        <p:spPr>
          <a:xfrm>
            <a:off x="1455737" y="2013406"/>
            <a:ext cx="174934"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正方形/長方形 45">
            <a:extLst>
              <a:ext uri="{FF2B5EF4-FFF2-40B4-BE49-F238E27FC236}">
                <a16:creationId xmlns:a16="http://schemas.microsoft.com/office/drawing/2014/main" id="{C16EA3F6-3B7F-E087-CD0E-A68BDCFE2C9C}"/>
              </a:ext>
            </a:extLst>
          </p:cNvPr>
          <p:cNvSpPr/>
          <p:nvPr/>
        </p:nvSpPr>
        <p:spPr>
          <a:xfrm>
            <a:off x="1589592" y="1915557"/>
            <a:ext cx="10196007" cy="4493538"/>
          </a:xfrm>
          <a:prstGeom prst="rect">
            <a:avLst/>
          </a:prstGeom>
        </p:spPr>
        <p:txBody>
          <a:bodyPr wrap="square">
            <a:spAutoFit/>
          </a:bodyPr>
          <a:lstStyle/>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ケース１の類型</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A+Y+Z</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；実施例１＝</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A+Y</a:t>
            </a:r>
            <a:r>
              <a:rPr lang="ja-JP" altLang="en-US" sz="2000" dirty="0" err="1">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実施例２＝</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A+Z</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補正内容</a:t>
            </a:r>
            <a:endParaRPr lang="en-US" altLang="ja-JP" sz="20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「ｱﾙｶﾘ性ｶﾙｼｳﾑ源に対するｸｴﾝ酸及び乳酸の重量比が</a:t>
            </a:r>
            <a:r>
              <a:rPr lang="en-US" altLang="ja-JP" sz="2000" b="1"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2000" b="1"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5:1</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であり、</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乳酸に対するｸｴﾝ酸の重量比が</a:t>
            </a:r>
            <a:r>
              <a:rPr lang="en-US" altLang="ja-JP" sz="2000" b="1"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2000" b="1"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である」との限定追加</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開示内容</a:t>
            </a:r>
            <a:endParaRPr lang="en-US" altLang="ja-JP" sz="20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「ｱﾙｶﾘ性ｶﾙｼｳﾑ源に対するｸｴﾝ酸及び乳酸の重量比について、</a:t>
            </a:r>
            <a:r>
              <a:rPr lang="en-US" altLang="ja-JP" sz="2000" b="1" u="sng"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10:1</a:t>
            </a: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であってもよく、</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2.5:1</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u="sng"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5:1</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が好ましい」</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「乳酸に対するｸｴﾝ酸の重量比について、</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0.5:4</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4:0.5</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であってもよく、</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u="sng"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2000" b="1" u="sng"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u="sng"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が好ましい」</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8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審判部の判断</a:t>
            </a:r>
            <a:endParaRPr lang="en-US" altLang="ja-JP" sz="20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・アルカリ性カルシウム源に対するクエン酸及び乳酸の重量比</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の数値範囲を</a:t>
            </a:r>
            <a:endPar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乳酸に対するクエン酸の重量比の特に好適な範囲（</a:t>
            </a:r>
            <a:r>
              <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）と組合せること</a:t>
            </a:r>
            <a:endPar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に関して、明細書に開示がない。</a:t>
            </a:r>
            <a:endPar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角丸四角形 13">
            <a:extLst>
              <a:ext uri="{FF2B5EF4-FFF2-40B4-BE49-F238E27FC236}">
                <a16:creationId xmlns:a16="http://schemas.microsoft.com/office/drawing/2014/main" id="{F3035827-E594-2783-52C6-CD4D9F50351C}"/>
              </a:ext>
            </a:extLst>
          </p:cNvPr>
          <p:cNvSpPr/>
          <p:nvPr/>
        </p:nvSpPr>
        <p:spPr>
          <a:xfrm>
            <a:off x="4472444" y="1904196"/>
            <a:ext cx="256677" cy="359420"/>
          </a:xfrm>
          <a:prstGeom prst="round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角丸四角形 14">
            <a:extLst>
              <a:ext uri="{FF2B5EF4-FFF2-40B4-BE49-F238E27FC236}">
                <a16:creationId xmlns:a16="http://schemas.microsoft.com/office/drawing/2014/main" id="{AEDEDDB1-3361-4D04-3889-027301524465}"/>
              </a:ext>
            </a:extLst>
          </p:cNvPr>
          <p:cNvSpPr/>
          <p:nvPr/>
        </p:nvSpPr>
        <p:spPr>
          <a:xfrm>
            <a:off x="4841919" y="1884946"/>
            <a:ext cx="273739" cy="377462"/>
          </a:xfrm>
          <a:prstGeom prst="roundRect">
            <a:avLst/>
          </a:prstGeom>
          <a:solidFill>
            <a:srgbClr val="FF0000">
              <a:alpha val="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角丸四角形 15">
            <a:extLst>
              <a:ext uri="{FF2B5EF4-FFF2-40B4-BE49-F238E27FC236}">
                <a16:creationId xmlns:a16="http://schemas.microsoft.com/office/drawing/2014/main" id="{715299D8-35D2-2887-3274-6F9C3F4E6DBA}"/>
              </a:ext>
            </a:extLst>
          </p:cNvPr>
          <p:cNvSpPr/>
          <p:nvPr/>
        </p:nvSpPr>
        <p:spPr>
          <a:xfrm>
            <a:off x="6916765" y="1898404"/>
            <a:ext cx="256677" cy="359420"/>
          </a:xfrm>
          <a:prstGeom prst="round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角丸四角形 16">
            <a:extLst>
              <a:ext uri="{FF2B5EF4-FFF2-40B4-BE49-F238E27FC236}">
                <a16:creationId xmlns:a16="http://schemas.microsoft.com/office/drawing/2014/main" id="{CACDECAE-1F27-819D-C75C-94458B732595}"/>
              </a:ext>
            </a:extLst>
          </p:cNvPr>
          <p:cNvSpPr/>
          <p:nvPr/>
        </p:nvSpPr>
        <p:spPr>
          <a:xfrm>
            <a:off x="8955038" y="1886154"/>
            <a:ext cx="273739" cy="377462"/>
          </a:xfrm>
          <a:prstGeom prst="roundRect">
            <a:avLst/>
          </a:prstGeom>
          <a:solidFill>
            <a:srgbClr val="FF0000">
              <a:alpha val="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角丸四角形 17">
            <a:extLst>
              <a:ext uri="{FF2B5EF4-FFF2-40B4-BE49-F238E27FC236}">
                <a16:creationId xmlns:a16="http://schemas.microsoft.com/office/drawing/2014/main" id="{532BF1E2-68EE-77AC-70D1-1CA038EB7F4A}"/>
              </a:ext>
            </a:extLst>
          </p:cNvPr>
          <p:cNvSpPr/>
          <p:nvPr/>
        </p:nvSpPr>
        <p:spPr>
          <a:xfrm>
            <a:off x="1909566" y="2696163"/>
            <a:ext cx="6810922" cy="272616"/>
          </a:xfrm>
          <a:prstGeom prst="round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角丸四角形 20">
            <a:extLst>
              <a:ext uri="{FF2B5EF4-FFF2-40B4-BE49-F238E27FC236}">
                <a16:creationId xmlns:a16="http://schemas.microsoft.com/office/drawing/2014/main" id="{B9B16760-4F6D-89B4-AC0E-28EB03B04307}"/>
              </a:ext>
            </a:extLst>
          </p:cNvPr>
          <p:cNvSpPr/>
          <p:nvPr/>
        </p:nvSpPr>
        <p:spPr>
          <a:xfrm>
            <a:off x="1918657" y="2974569"/>
            <a:ext cx="4597645" cy="320741"/>
          </a:xfrm>
          <a:prstGeom prst="roundRect">
            <a:avLst/>
          </a:prstGeom>
          <a:solidFill>
            <a:srgbClr val="FF0000">
              <a:alpha val="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角丸四角形 22">
            <a:extLst>
              <a:ext uri="{FF2B5EF4-FFF2-40B4-BE49-F238E27FC236}">
                <a16:creationId xmlns:a16="http://schemas.microsoft.com/office/drawing/2014/main" id="{FF8F601E-245E-875B-DCE6-0348320B165A}"/>
              </a:ext>
            </a:extLst>
          </p:cNvPr>
          <p:cNvSpPr/>
          <p:nvPr/>
        </p:nvSpPr>
        <p:spPr>
          <a:xfrm>
            <a:off x="1904399" y="3742675"/>
            <a:ext cx="5367399" cy="287413"/>
          </a:xfrm>
          <a:prstGeom prst="round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角丸四角形 23">
            <a:extLst>
              <a:ext uri="{FF2B5EF4-FFF2-40B4-BE49-F238E27FC236}">
                <a16:creationId xmlns:a16="http://schemas.microsoft.com/office/drawing/2014/main" id="{BE3F7DA3-2AB6-3F65-5390-B0B2ED4E52A0}"/>
              </a:ext>
            </a:extLst>
          </p:cNvPr>
          <p:cNvSpPr/>
          <p:nvPr/>
        </p:nvSpPr>
        <p:spPr>
          <a:xfrm>
            <a:off x="1870531" y="4356621"/>
            <a:ext cx="3245127" cy="287414"/>
          </a:xfrm>
          <a:prstGeom prst="roundRect">
            <a:avLst/>
          </a:prstGeom>
          <a:solidFill>
            <a:srgbClr val="FF0000">
              <a:alpha val="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角丸四角形 24">
            <a:extLst>
              <a:ext uri="{FF2B5EF4-FFF2-40B4-BE49-F238E27FC236}">
                <a16:creationId xmlns:a16="http://schemas.microsoft.com/office/drawing/2014/main" id="{3C36BD2F-EB8D-855C-102F-5F13C3F056A5}"/>
              </a:ext>
            </a:extLst>
          </p:cNvPr>
          <p:cNvSpPr/>
          <p:nvPr/>
        </p:nvSpPr>
        <p:spPr>
          <a:xfrm>
            <a:off x="1918656" y="5374179"/>
            <a:ext cx="6907709" cy="328136"/>
          </a:xfrm>
          <a:prstGeom prst="round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角丸四角形 26">
            <a:extLst>
              <a:ext uri="{FF2B5EF4-FFF2-40B4-BE49-F238E27FC236}">
                <a16:creationId xmlns:a16="http://schemas.microsoft.com/office/drawing/2014/main" id="{0CAFD5C3-0BA5-82A5-41C4-78BA00C598AD}"/>
              </a:ext>
            </a:extLst>
          </p:cNvPr>
          <p:cNvSpPr/>
          <p:nvPr/>
        </p:nvSpPr>
        <p:spPr>
          <a:xfrm>
            <a:off x="1630671" y="5692723"/>
            <a:ext cx="7195694" cy="322581"/>
          </a:xfrm>
          <a:prstGeom prst="roundRect">
            <a:avLst/>
          </a:prstGeom>
          <a:solidFill>
            <a:srgbClr val="FF0000">
              <a:alpha val="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66274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E7ECA-5D9D-8F9F-67AE-96EC9870D01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D4CB4EE-E576-931C-C805-CEE40BBDC93E}"/>
              </a:ext>
            </a:extLst>
          </p:cNvPr>
          <p:cNvSpPr txBox="1">
            <a:spLocks/>
          </p:cNvSpPr>
          <p:nvPr/>
        </p:nvSpPr>
        <p:spPr>
          <a:xfrm>
            <a:off x="1143000" y="533401"/>
            <a:ext cx="9906000" cy="1382156"/>
          </a:xfrm>
          <a:prstGeom prst="rect">
            <a:avLst/>
          </a:prstGeom>
        </p:spPr>
        <p:txBody>
          <a:bodyPr/>
          <a:lstStyle>
            <a:lvl1pPr algn="l" defTabSz="914400" rtl="0" eaLnBrk="1" latinLnBrk="0" hangingPunct="1">
              <a:lnSpc>
                <a:spcPct val="105000"/>
              </a:lnSpc>
              <a:spcBef>
                <a:spcPct val="0"/>
              </a:spcBef>
              <a:buNone/>
              <a:defRPr sz="4800" b="1" i="0" kern="1200" cap="none" spc="140" baseline="0">
                <a:solidFill>
                  <a:schemeClr val="tx2"/>
                </a:solidFill>
                <a:latin typeface="+mj-lt"/>
                <a:ea typeface="+mj-ea"/>
                <a:cs typeface="+mj-cs"/>
              </a:defRPr>
            </a:lvl1pPr>
          </a:lstStyle>
          <a:p>
            <a:r>
              <a:rPr kumimoji="1" lang="en-US" altLang="ja-JP" dirty="0"/>
              <a:t>3.4 </a:t>
            </a:r>
            <a:r>
              <a:rPr kumimoji="1" lang="ja-JP" altLang="en-US" dirty="0"/>
              <a:t>請求の範囲を</a:t>
            </a:r>
            <a:r>
              <a:rPr kumimoji="1" lang="ja-JP" altLang="en-US" dirty="0">
                <a:solidFill>
                  <a:srgbClr val="C00000"/>
                </a:solidFill>
              </a:rPr>
              <a:t>減縮</a:t>
            </a:r>
            <a:r>
              <a:rPr kumimoji="1" lang="ja-JP" altLang="en-US" dirty="0"/>
              <a:t>する補正②</a:t>
            </a:r>
            <a:r>
              <a:rPr lang="ja-JP" altLang="en-US" dirty="0"/>
              <a:t> </a:t>
            </a:r>
            <a:endParaRPr kumimoji="1" lang="ja-JP" altLang="en-US" dirty="0"/>
          </a:p>
        </p:txBody>
      </p:sp>
      <p:sp>
        <p:nvSpPr>
          <p:cNvPr id="32" name="フッター プレースホルダー 2">
            <a:extLst>
              <a:ext uri="{FF2B5EF4-FFF2-40B4-BE49-F238E27FC236}">
                <a16:creationId xmlns:a16="http://schemas.microsoft.com/office/drawing/2014/main" id="{9DFED054-8762-5BBD-2889-7F476F15B6A4}"/>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16" name="テキスト ボックス 15">
            <a:extLst>
              <a:ext uri="{FF2B5EF4-FFF2-40B4-BE49-F238E27FC236}">
                <a16:creationId xmlns:a16="http://schemas.microsoft.com/office/drawing/2014/main" id="{AB4F7672-0339-BDCC-371E-661CD3E62260}"/>
              </a:ext>
            </a:extLst>
          </p:cNvPr>
          <p:cNvSpPr txBox="1"/>
          <p:nvPr/>
        </p:nvSpPr>
        <p:spPr>
          <a:xfrm>
            <a:off x="1682552" y="2051695"/>
            <a:ext cx="8826896" cy="923330"/>
          </a:xfrm>
          <a:prstGeom prst="rect">
            <a:avLst/>
          </a:prstGeom>
          <a:solidFill>
            <a:schemeClr val="bg1"/>
          </a:solidFill>
          <a:ln w="19050" cmpd="thinThick">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ルール②：</a:t>
            </a:r>
            <a:r>
              <a:rPr lang="en-US" altLang="ja-JP" b="1" u="sng" dirty="0">
                <a:latin typeface="メイリオ" panose="020B0604030504040204" pitchFamily="50" charset="-128"/>
                <a:ea typeface="メイリオ" panose="020B0604030504040204" pitchFamily="50" charset="-128"/>
                <a:cs typeface="メイリオ" panose="020B0604030504040204" pitchFamily="50" charset="-128"/>
              </a:rPr>
              <a:t>Intermediate </a:t>
            </a:r>
            <a:r>
              <a:rPr lang="en-US" altLang="ja-JP" b="1" u="sng" dirty="0" err="1">
                <a:latin typeface="メイリオ" panose="020B0604030504040204" pitchFamily="50" charset="-128"/>
                <a:ea typeface="メイリオ" panose="020B0604030504040204" pitchFamily="50" charset="-128"/>
                <a:cs typeface="メイリオ" panose="020B0604030504040204" pitchFamily="50" charset="-128"/>
              </a:rPr>
              <a:t>Generalisation</a:t>
            </a:r>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（中間一般化）の禁止</a:t>
            </a:r>
            <a:endParaRPr lang="en-US" altLang="ja-JP"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実施例からクレームアップする際、実施例に記載された構成の一部省略は、</a:t>
            </a:r>
            <a:r>
              <a:rPr lang="ja-JP" altLang="en-US"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それらの構成が不要であるという新たな情報を導入</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したことになる（</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T1067/97</a:t>
            </a:r>
            <a:r>
              <a:rPr lang="ja-JP" altLang="en-US" dirty="0" err="1">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他多数）。</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a:extLst>
              <a:ext uri="{FF2B5EF4-FFF2-40B4-BE49-F238E27FC236}">
                <a16:creationId xmlns:a16="http://schemas.microsoft.com/office/drawing/2014/main" id="{36710192-5F11-87EB-FD07-00DF1A2C2580}"/>
              </a:ext>
            </a:extLst>
          </p:cNvPr>
          <p:cNvSpPr/>
          <p:nvPr/>
        </p:nvSpPr>
        <p:spPr>
          <a:xfrm>
            <a:off x="1682552" y="1562879"/>
            <a:ext cx="8970912" cy="461665"/>
          </a:xfrm>
          <a:prstGeom prst="rect">
            <a:avLst/>
          </a:prstGeom>
        </p:spPr>
        <p:txBody>
          <a:bodyPr wrap="square">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減縮補正の場合のルール②：中間一般化の禁止</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a:extLst>
              <a:ext uri="{FF2B5EF4-FFF2-40B4-BE49-F238E27FC236}">
                <a16:creationId xmlns:a16="http://schemas.microsoft.com/office/drawing/2014/main" id="{40F0D325-F711-0EB4-8176-BDBE6AA36EB7}"/>
              </a:ext>
            </a:extLst>
          </p:cNvPr>
          <p:cNvSpPr/>
          <p:nvPr/>
        </p:nvSpPr>
        <p:spPr>
          <a:xfrm>
            <a:off x="1538536" y="1688387"/>
            <a:ext cx="144016" cy="144016"/>
          </a:xfrm>
          <a:prstGeom prst="rect">
            <a:avLst/>
          </a:prstGeom>
          <a:solidFill>
            <a:srgbClr val="D41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a:extLst>
              <a:ext uri="{FF2B5EF4-FFF2-40B4-BE49-F238E27FC236}">
                <a16:creationId xmlns:a16="http://schemas.microsoft.com/office/drawing/2014/main" id="{DB9481B2-90B5-44B7-1BD5-5731DCCB60BB}"/>
              </a:ext>
            </a:extLst>
          </p:cNvPr>
          <p:cNvSpPr/>
          <p:nvPr/>
        </p:nvSpPr>
        <p:spPr>
          <a:xfrm>
            <a:off x="1538536" y="3449715"/>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a:extLst>
              <a:ext uri="{FF2B5EF4-FFF2-40B4-BE49-F238E27FC236}">
                <a16:creationId xmlns:a16="http://schemas.microsoft.com/office/drawing/2014/main" id="{B5CF9A1F-AD62-F5D2-CD4E-EC232BADB252}"/>
              </a:ext>
            </a:extLst>
          </p:cNvPr>
          <p:cNvSpPr/>
          <p:nvPr/>
        </p:nvSpPr>
        <p:spPr>
          <a:xfrm>
            <a:off x="1682552" y="3324207"/>
            <a:ext cx="4572000" cy="461665"/>
          </a:xfrm>
          <a:prstGeom prst="rect">
            <a:avLst/>
          </a:prstGeom>
        </p:spPr>
        <p:txBody>
          <a:bodyPr>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典型的な事例</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1" name="表 20">
            <a:extLst>
              <a:ext uri="{FF2B5EF4-FFF2-40B4-BE49-F238E27FC236}">
                <a16:creationId xmlns:a16="http://schemas.microsoft.com/office/drawing/2014/main" id="{42C91CA9-65A3-C086-165B-031D6D170B3D}"/>
              </a:ext>
            </a:extLst>
          </p:cNvPr>
          <p:cNvGraphicFramePr>
            <a:graphicFrameLocks noGrp="1"/>
          </p:cNvGraphicFramePr>
          <p:nvPr/>
        </p:nvGraphicFramePr>
        <p:xfrm>
          <a:off x="1620044" y="3756930"/>
          <a:ext cx="8889404" cy="1112520"/>
        </p:xfrm>
        <a:graphic>
          <a:graphicData uri="http://schemas.openxmlformats.org/drawingml/2006/table">
            <a:tbl>
              <a:tblPr firstRow="1" bandRow="1">
                <a:tableStyleId>{5C22544A-7EE6-4342-B048-85BDC9FD1C3A}</a:tableStyleId>
              </a:tblPr>
              <a:tblGrid>
                <a:gridCol w="1164458">
                  <a:extLst>
                    <a:ext uri="{9D8B030D-6E8A-4147-A177-3AD203B41FA5}">
                      <a16:colId xmlns:a16="http://schemas.microsoft.com/office/drawing/2014/main" val="20000"/>
                    </a:ext>
                  </a:extLst>
                </a:gridCol>
                <a:gridCol w="1091569">
                  <a:extLst>
                    <a:ext uri="{9D8B030D-6E8A-4147-A177-3AD203B41FA5}">
                      <a16:colId xmlns:a16="http://schemas.microsoft.com/office/drawing/2014/main" val="20001"/>
                    </a:ext>
                  </a:extLst>
                </a:gridCol>
                <a:gridCol w="387973">
                  <a:extLst>
                    <a:ext uri="{9D8B030D-6E8A-4147-A177-3AD203B41FA5}">
                      <a16:colId xmlns:a16="http://schemas.microsoft.com/office/drawing/2014/main" val="20002"/>
                    </a:ext>
                  </a:extLst>
                </a:gridCol>
                <a:gridCol w="1639419">
                  <a:extLst>
                    <a:ext uri="{9D8B030D-6E8A-4147-A177-3AD203B41FA5}">
                      <a16:colId xmlns:a16="http://schemas.microsoft.com/office/drawing/2014/main" val="20003"/>
                    </a:ext>
                  </a:extLst>
                </a:gridCol>
                <a:gridCol w="4605985">
                  <a:extLst>
                    <a:ext uri="{9D8B030D-6E8A-4147-A177-3AD203B41FA5}">
                      <a16:colId xmlns:a16="http://schemas.microsoft.com/office/drawing/2014/main" val="20004"/>
                    </a:ext>
                  </a:extLst>
                </a:gridCol>
              </a:tblGrid>
              <a:tr h="370840">
                <a:tc>
                  <a:txBody>
                    <a:bodyPr/>
                    <a:lstStyle/>
                    <a:p>
                      <a:endParaRPr kumimoji="1" lang="ja-JP" altLang="en-US" dirty="0"/>
                    </a:p>
                  </a:txBody>
                  <a:tcPr>
                    <a:solidFill>
                      <a:schemeClr val="tx1">
                        <a:lumMod val="50000"/>
                        <a:lumOff val="50000"/>
                      </a:schemeClr>
                    </a:solidFill>
                  </a:tcPr>
                </a:tc>
                <a:tc>
                  <a:txBody>
                    <a:bodyPr/>
                    <a:lstStyle/>
                    <a:p>
                      <a:r>
                        <a:rPr kumimoji="1" lang="ja-JP" altLang="en-US" dirty="0"/>
                        <a:t>補正前</a:t>
                      </a:r>
                    </a:p>
                  </a:txBody>
                  <a:tcPr>
                    <a:solidFill>
                      <a:schemeClr val="tx1">
                        <a:lumMod val="50000"/>
                        <a:lumOff val="50000"/>
                      </a:schemeClr>
                    </a:solidFill>
                  </a:tcPr>
                </a:tc>
                <a:tc>
                  <a:txBody>
                    <a:bodyPr/>
                    <a:lstStyle/>
                    <a:p>
                      <a:endParaRPr kumimoji="1" lang="ja-JP" altLang="en-US" dirty="0"/>
                    </a:p>
                  </a:txBody>
                  <a:tcPr>
                    <a:solidFill>
                      <a:schemeClr val="tx1">
                        <a:lumMod val="50000"/>
                        <a:lumOff val="50000"/>
                      </a:schemeClr>
                    </a:solidFill>
                  </a:tcPr>
                </a:tc>
                <a:tc>
                  <a:txBody>
                    <a:bodyPr/>
                    <a:lstStyle/>
                    <a:p>
                      <a:r>
                        <a:rPr kumimoji="1" lang="ja-JP" altLang="en-US" dirty="0"/>
                        <a:t>補正後</a:t>
                      </a:r>
                    </a:p>
                  </a:txBody>
                  <a:tcPr>
                    <a:solidFill>
                      <a:schemeClr val="tx1">
                        <a:lumMod val="50000"/>
                        <a:lumOff val="50000"/>
                      </a:schemeClr>
                    </a:solidFill>
                  </a:tcPr>
                </a:tc>
                <a:tc>
                  <a:txBody>
                    <a:bodyPr/>
                    <a:lstStyle/>
                    <a:p>
                      <a:r>
                        <a:rPr kumimoji="1" lang="ja-JP" altLang="en-US" dirty="0"/>
                        <a:t>開示内容</a:t>
                      </a:r>
                    </a:p>
                  </a:txBody>
                  <a:tcPr>
                    <a:solidFill>
                      <a:schemeClr val="tx1">
                        <a:lumMod val="50000"/>
                        <a:lumOff val="50000"/>
                      </a:schemeClr>
                    </a:solidFill>
                  </a:tcPr>
                </a:tc>
                <a:extLst>
                  <a:ext uri="{0D108BD9-81ED-4DB2-BD59-A6C34878D82A}">
                    <a16:rowId xmlns:a16="http://schemas.microsoft.com/office/drawing/2014/main" val="10000"/>
                  </a:ext>
                </a:extLst>
              </a:tr>
              <a:tr h="370840">
                <a:tc>
                  <a:txBody>
                    <a:bodyPr/>
                    <a:lstStyle/>
                    <a:p>
                      <a:r>
                        <a:rPr kumimoji="1" lang="ja-JP" altLang="en-US" dirty="0"/>
                        <a:t>ケース２</a:t>
                      </a:r>
                    </a:p>
                  </a:txBody>
                  <a:tcPr/>
                </a:tc>
                <a:tc>
                  <a:txBody>
                    <a:bodyPr/>
                    <a:lstStyle/>
                    <a:p>
                      <a:pPr algn="ctr"/>
                      <a:r>
                        <a:rPr kumimoji="1" lang="ja-JP" altLang="en-US" dirty="0"/>
                        <a:t>Ａ</a:t>
                      </a:r>
                    </a:p>
                  </a:txBody>
                  <a:tcPr/>
                </a:tc>
                <a:tc>
                  <a:txBody>
                    <a:bodyPr/>
                    <a:lstStyle/>
                    <a:p>
                      <a:r>
                        <a:rPr kumimoji="1" lang="ja-JP" altLang="en-US" dirty="0"/>
                        <a:t>⇒</a:t>
                      </a:r>
                    </a:p>
                  </a:txBody>
                  <a:tcPr/>
                </a:tc>
                <a:tc>
                  <a:txBody>
                    <a:bodyPr/>
                    <a:lstStyle/>
                    <a:p>
                      <a:r>
                        <a:rPr kumimoji="1" lang="ja-JP" altLang="en-US" dirty="0"/>
                        <a:t>Ａ＋Ｘ</a:t>
                      </a:r>
                    </a:p>
                  </a:txBody>
                  <a:tcPr/>
                </a:tc>
                <a:tc>
                  <a:txBody>
                    <a:bodyPr/>
                    <a:lstStyle/>
                    <a:p>
                      <a:r>
                        <a:rPr kumimoji="1" lang="ja-JP" altLang="en-US" dirty="0"/>
                        <a:t>実施例＝Ａ＋Ｘ＋Ｙ</a:t>
                      </a:r>
                    </a:p>
                  </a:txBody>
                  <a:tcPr/>
                </a:tc>
                <a:extLst>
                  <a:ext uri="{0D108BD9-81ED-4DB2-BD59-A6C34878D82A}">
                    <a16:rowId xmlns:a16="http://schemas.microsoft.com/office/drawing/2014/main" val="10001"/>
                  </a:ext>
                </a:extLst>
              </a:tr>
              <a:tr h="370840">
                <a:tc>
                  <a:txBody>
                    <a:bodyPr/>
                    <a:lstStyle/>
                    <a:p>
                      <a:r>
                        <a:rPr kumimoji="1" lang="ja-JP" altLang="en-US" dirty="0"/>
                        <a:t>ケース３</a:t>
                      </a:r>
                    </a:p>
                  </a:txBody>
                  <a:tcPr/>
                </a:tc>
                <a:tc>
                  <a:txBody>
                    <a:bodyPr/>
                    <a:lstStyle/>
                    <a:p>
                      <a:pPr algn="ctr"/>
                      <a:r>
                        <a:rPr kumimoji="1" lang="ja-JP" altLang="en-US" dirty="0"/>
                        <a:t>Ａ</a:t>
                      </a:r>
                    </a:p>
                  </a:txBody>
                  <a:tcPr/>
                </a:tc>
                <a:tc>
                  <a:txBody>
                    <a:bodyPr/>
                    <a:lstStyle/>
                    <a:p>
                      <a:r>
                        <a:rPr kumimoji="1" lang="ja-JP" altLang="en-US" dirty="0"/>
                        <a:t>⇒</a:t>
                      </a:r>
                    </a:p>
                  </a:txBody>
                  <a:tcPr/>
                </a:tc>
                <a:tc>
                  <a:txBody>
                    <a:bodyPr/>
                    <a:lstStyle/>
                    <a:p>
                      <a:r>
                        <a:rPr kumimoji="1" lang="ja-JP" altLang="en-US" dirty="0"/>
                        <a:t>Ａ＋Ｘ</a:t>
                      </a:r>
                    </a:p>
                  </a:txBody>
                  <a:tcPr/>
                </a:tc>
                <a:tc>
                  <a:txBody>
                    <a:bodyPr/>
                    <a:lstStyle/>
                    <a:p>
                      <a:r>
                        <a:rPr kumimoji="1" lang="ja-JP" altLang="en-US" dirty="0"/>
                        <a:t>構成Ａ＋Ｘと他の構成Ｙの組合せが図示</a:t>
                      </a:r>
                    </a:p>
                  </a:txBody>
                  <a:tcPr/>
                </a:tc>
                <a:extLst>
                  <a:ext uri="{0D108BD9-81ED-4DB2-BD59-A6C34878D82A}">
                    <a16:rowId xmlns:a16="http://schemas.microsoft.com/office/drawing/2014/main" val="10002"/>
                  </a:ext>
                </a:extLst>
              </a:tr>
            </a:tbl>
          </a:graphicData>
        </a:graphic>
      </p:graphicFrame>
      <p:sp>
        <p:nvSpPr>
          <p:cNvPr id="23" name="正方形/長方形 22">
            <a:extLst>
              <a:ext uri="{FF2B5EF4-FFF2-40B4-BE49-F238E27FC236}">
                <a16:creationId xmlns:a16="http://schemas.microsoft.com/office/drawing/2014/main" id="{27E904BC-60D4-C80D-C875-D042F1D11B60}"/>
              </a:ext>
            </a:extLst>
          </p:cNvPr>
          <p:cNvSpPr/>
          <p:nvPr/>
        </p:nvSpPr>
        <p:spPr>
          <a:xfrm>
            <a:off x="1548161" y="5306451"/>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a:extLst>
              <a:ext uri="{FF2B5EF4-FFF2-40B4-BE49-F238E27FC236}">
                <a16:creationId xmlns:a16="http://schemas.microsoft.com/office/drawing/2014/main" id="{D8865363-B6B2-28E3-293D-14C31B279805}"/>
              </a:ext>
            </a:extLst>
          </p:cNvPr>
          <p:cNvSpPr/>
          <p:nvPr/>
        </p:nvSpPr>
        <p:spPr>
          <a:xfrm>
            <a:off x="1692177" y="5186242"/>
            <a:ext cx="4572000" cy="461665"/>
          </a:xfrm>
          <a:prstGeom prst="rect">
            <a:avLst/>
          </a:prstGeom>
        </p:spPr>
        <p:txBody>
          <a:bodyPr>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減縮補正の条件②</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テキスト ボックス 24">
            <a:extLst>
              <a:ext uri="{FF2B5EF4-FFF2-40B4-BE49-F238E27FC236}">
                <a16:creationId xmlns:a16="http://schemas.microsoft.com/office/drawing/2014/main" id="{4E8D88BA-136A-C6EB-117A-6AE0E6F2C1EC}"/>
              </a:ext>
            </a:extLst>
          </p:cNvPr>
          <p:cNvSpPr txBox="1"/>
          <p:nvPr/>
        </p:nvSpPr>
        <p:spPr>
          <a:xfrm>
            <a:off x="1631434" y="5713958"/>
            <a:ext cx="8405196" cy="646331"/>
          </a:xfrm>
          <a:prstGeom prst="rect">
            <a:avLst/>
          </a:prstGeom>
          <a:solidFill>
            <a:schemeClr val="bg1"/>
          </a:solidFill>
          <a:ln w="19050" cmpd="thinThick">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defPPr>
              <a:defRPr lang="ja-JP"/>
            </a:defPPr>
            <a:lvl1pPr>
              <a:defRPr b="1" u="sng">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u="none" dirty="0"/>
              <a:t>明細書中に特徴</a:t>
            </a:r>
            <a:r>
              <a:rPr lang="en-US" altLang="ja-JP" u="none" dirty="0"/>
              <a:t>X</a:t>
            </a:r>
            <a:r>
              <a:rPr lang="ja-JP" altLang="en-US" u="none" dirty="0"/>
              <a:t>を含む組合せ（</a:t>
            </a:r>
            <a:r>
              <a:rPr lang="en-US" altLang="ja-JP" u="none" dirty="0"/>
              <a:t>A</a:t>
            </a:r>
            <a:r>
              <a:rPr lang="ja-JP" altLang="en-US" u="none" dirty="0"/>
              <a:t>＋</a:t>
            </a:r>
            <a:r>
              <a:rPr lang="en-US" altLang="ja-JP" u="none" dirty="0"/>
              <a:t>X</a:t>
            </a:r>
            <a:r>
              <a:rPr lang="ja-JP" altLang="en-US" u="none" dirty="0"/>
              <a:t>＋</a:t>
            </a:r>
            <a:r>
              <a:rPr lang="en-US" altLang="ja-JP" u="none" dirty="0"/>
              <a:t>Y</a:t>
            </a:r>
            <a:r>
              <a:rPr lang="ja-JP" altLang="en-US" u="none" dirty="0"/>
              <a:t>）の開示があるだけでは不十分。</a:t>
            </a:r>
            <a:endParaRPr lang="en-US" altLang="ja-JP" u="none" dirty="0"/>
          </a:p>
          <a:p>
            <a:r>
              <a:rPr lang="ja-JP" altLang="en-US" u="none" dirty="0"/>
              <a:t>開示された組合せ（</a:t>
            </a:r>
            <a:r>
              <a:rPr lang="en-US" altLang="ja-JP" u="none" dirty="0"/>
              <a:t>A</a:t>
            </a:r>
            <a:r>
              <a:rPr lang="ja-JP" altLang="en-US" u="none" dirty="0"/>
              <a:t>＋</a:t>
            </a:r>
            <a:r>
              <a:rPr lang="en-US" altLang="ja-JP" u="none" dirty="0"/>
              <a:t>X</a:t>
            </a:r>
            <a:r>
              <a:rPr lang="ja-JP" altLang="en-US" u="none" dirty="0"/>
              <a:t>＋</a:t>
            </a:r>
            <a:r>
              <a:rPr lang="en-US" altLang="ja-JP" u="none" dirty="0"/>
              <a:t>Y</a:t>
            </a:r>
            <a:r>
              <a:rPr lang="ja-JP" altLang="en-US" u="none" dirty="0"/>
              <a:t>）から</a:t>
            </a:r>
            <a:r>
              <a:rPr lang="en-US" altLang="ja-JP" u="none" dirty="0"/>
              <a:t>A</a:t>
            </a:r>
            <a:r>
              <a:rPr lang="ja-JP" altLang="en-US" u="none" dirty="0"/>
              <a:t>＋</a:t>
            </a:r>
            <a:r>
              <a:rPr lang="en-US" altLang="ja-JP" u="none" dirty="0"/>
              <a:t>X</a:t>
            </a:r>
            <a:r>
              <a:rPr lang="ja-JP" altLang="en-US" u="none" dirty="0"/>
              <a:t>の孤立化を正当化する根拠が必要。</a:t>
            </a:r>
          </a:p>
        </p:txBody>
      </p:sp>
    </p:spTree>
    <p:extLst>
      <p:ext uri="{BB962C8B-B14F-4D97-AF65-F5344CB8AC3E}">
        <p14:creationId xmlns:p14="http://schemas.microsoft.com/office/powerpoint/2010/main" val="4266354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57C02-E537-943D-BE81-2C71B3FD329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5611F69-F98D-414B-A277-C2856A3734CE}"/>
              </a:ext>
            </a:extLst>
          </p:cNvPr>
          <p:cNvSpPr txBox="1">
            <a:spLocks/>
          </p:cNvSpPr>
          <p:nvPr/>
        </p:nvSpPr>
        <p:spPr>
          <a:xfrm>
            <a:off x="1143000" y="533401"/>
            <a:ext cx="9906000" cy="1382156"/>
          </a:xfrm>
          <a:prstGeom prst="rect">
            <a:avLst/>
          </a:prstGeom>
        </p:spPr>
        <p:txBody>
          <a:bodyPr/>
          <a:lstStyle>
            <a:lvl1pPr algn="l" defTabSz="914400" rtl="0" eaLnBrk="1" latinLnBrk="0" hangingPunct="1">
              <a:lnSpc>
                <a:spcPct val="105000"/>
              </a:lnSpc>
              <a:spcBef>
                <a:spcPct val="0"/>
              </a:spcBef>
              <a:buNone/>
              <a:defRPr sz="4800" b="1" i="0" kern="1200" cap="none" spc="140" baseline="0">
                <a:solidFill>
                  <a:schemeClr val="tx2"/>
                </a:solidFill>
                <a:latin typeface="+mj-lt"/>
                <a:ea typeface="+mj-ea"/>
                <a:cs typeface="+mj-cs"/>
              </a:defRPr>
            </a:lvl1pPr>
          </a:lstStyle>
          <a:p>
            <a:r>
              <a:rPr kumimoji="1" lang="en-US" altLang="ja-JP" dirty="0"/>
              <a:t>3.4 </a:t>
            </a:r>
            <a:r>
              <a:rPr kumimoji="1" lang="ja-JP" altLang="en-US" dirty="0"/>
              <a:t>請求の範囲を</a:t>
            </a:r>
            <a:r>
              <a:rPr kumimoji="1" lang="ja-JP" altLang="en-US" dirty="0">
                <a:solidFill>
                  <a:srgbClr val="C00000"/>
                </a:solidFill>
              </a:rPr>
              <a:t>減縮</a:t>
            </a:r>
            <a:r>
              <a:rPr kumimoji="1" lang="ja-JP" altLang="en-US" dirty="0"/>
              <a:t>する補正②</a:t>
            </a:r>
            <a:r>
              <a:rPr lang="ja-JP" altLang="en-US" dirty="0"/>
              <a:t> </a:t>
            </a:r>
            <a:endParaRPr kumimoji="1" lang="ja-JP" altLang="en-US" dirty="0"/>
          </a:p>
        </p:txBody>
      </p:sp>
      <p:sp>
        <p:nvSpPr>
          <p:cNvPr id="32" name="フッター プレースホルダー 2">
            <a:extLst>
              <a:ext uri="{FF2B5EF4-FFF2-40B4-BE49-F238E27FC236}">
                <a16:creationId xmlns:a16="http://schemas.microsoft.com/office/drawing/2014/main" id="{88C086A8-9022-984B-3AAB-0A7D8A244904}"/>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3" name="正方形/長方形 2">
            <a:extLst>
              <a:ext uri="{FF2B5EF4-FFF2-40B4-BE49-F238E27FC236}">
                <a16:creationId xmlns:a16="http://schemas.microsoft.com/office/drawing/2014/main" id="{A6ACF66F-5BCA-DFCF-C806-CF3C2DA59A94}"/>
              </a:ext>
            </a:extLst>
          </p:cNvPr>
          <p:cNvSpPr/>
          <p:nvPr/>
        </p:nvSpPr>
        <p:spPr>
          <a:xfrm>
            <a:off x="1181083" y="1547890"/>
            <a:ext cx="8888203" cy="461665"/>
          </a:xfrm>
          <a:prstGeom prst="rect">
            <a:avLst/>
          </a:prstGeom>
        </p:spPr>
        <p:txBody>
          <a:bodyPr wrap="square">
            <a:spAutoFit/>
          </a:bodyPr>
          <a:lstStyle/>
          <a:p>
            <a: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T1067/97</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事件（現像処理方法：中間一般化禁止の事例）</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a:extLst>
              <a:ext uri="{FF2B5EF4-FFF2-40B4-BE49-F238E27FC236}">
                <a16:creationId xmlns:a16="http://schemas.microsoft.com/office/drawing/2014/main" id="{750B62FF-5784-9CCE-205A-CBDD753AFFF9}"/>
              </a:ext>
            </a:extLst>
          </p:cNvPr>
          <p:cNvSpPr/>
          <p:nvPr/>
        </p:nvSpPr>
        <p:spPr>
          <a:xfrm>
            <a:off x="1026907" y="1668215"/>
            <a:ext cx="183593" cy="144016"/>
          </a:xfrm>
          <a:prstGeom prst="rect">
            <a:avLst/>
          </a:prstGeom>
          <a:solidFill>
            <a:srgbClr val="D41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a:extLst>
              <a:ext uri="{FF2B5EF4-FFF2-40B4-BE49-F238E27FC236}">
                <a16:creationId xmlns:a16="http://schemas.microsoft.com/office/drawing/2014/main" id="{728C35D9-FAC8-6269-E01B-84265718B9C2}"/>
              </a:ext>
            </a:extLst>
          </p:cNvPr>
          <p:cNvSpPr/>
          <p:nvPr/>
        </p:nvSpPr>
        <p:spPr>
          <a:xfrm>
            <a:off x="1140051" y="2196704"/>
            <a:ext cx="183593"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id="{4A448AE2-4769-4340-DEC2-FDA336589066}"/>
              </a:ext>
            </a:extLst>
          </p:cNvPr>
          <p:cNvSpPr/>
          <p:nvPr/>
        </p:nvSpPr>
        <p:spPr>
          <a:xfrm>
            <a:off x="1273907" y="2073674"/>
            <a:ext cx="10058121" cy="4462760"/>
          </a:xfrm>
          <a:prstGeom prst="rect">
            <a:avLst/>
          </a:prstGeom>
        </p:spPr>
        <p:txBody>
          <a:bodyPr wrap="square">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ケース２の類型</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A+X</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；実施例＝</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A+X+Y</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補正内容</a:t>
            </a:r>
            <a:endParaRPr lang="en-US" altLang="ja-JP" sz="20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「現像液の</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SiO2/M2O</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のモル比が</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である」の限定追加</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開示内容</a:t>
            </a:r>
            <a:endParaRPr lang="en-US" altLang="ja-JP" sz="20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実施形態には、現像液として「</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SiO2/M2O</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のモル比が</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であり、</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SiO2</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の濃度が</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である」ものが例示されていた。</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審判部の判断</a:t>
            </a:r>
            <a:endParaRPr lang="en-US" altLang="ja-JP" sz="20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・請求項を特定の実施形態に限定する際、実施形態として開示されていた複数の構成の組合せから特定の構成のみを取り出すことは、</a:t>
            </a: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その個々の構成間に機能的・構造的関連がないときを除いて、許されない。</a:t>
            </a:r>
            <a:endParaRPr lang="en-US" altLang="ja-JP"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rPr>
              <a:t>SiO2/M2O</a:t>
            </a:r>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のモル比と</a:t>
            </a:r>
            <a:r>
              <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rPr>
              <a:t>SiO2</a:t>
            </a:r>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の濃度は別個に選択可能であることは示唆されていない</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ので、実施例の組合せのうち</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SiO2/M2O</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のモル比のみを取り出す補正は、当初出願の開示を超えている。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 20">
            <a:extLst>
              <a:ext uri="{FF2B5EF4-FFF2-40B4-BE49-F238E27FC236}">
                <a16:creationId xmlns:a16="http://schemas.microsoft.com/office/drawing/2014/main" id="{4124B6D3-E31D-575C-1E73-B7E658A43AEE}"/>
              </a:ext>
            </a:extLst>
          </p:cNvPr>
          <p:cNvSpPr/>
          <p:nvPr/>
        </p:nvSpPr>
        <p:spPr>
          <a:xfrm>
            <a:off x="4928353" y="3508865"/>
            <a:ext cx="3648125" cy="305454"/>
          </a:xfrm>
          <a:prstGeom prst="round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22">
            <a:extLst>
              <a:ext uri="{FF2B5EF4-FFF2-40B4-BE49-F238E27FC236}">
                <a16:creationId xmlns:a16="http://schemas.microsoft.com/office/drawing/2014/main" id="{E3A82F59-1F5E-1C91-1880-6F49E2DE24DE}"/>
              </a:ext>
            </a:extLst>
          </p:cNvPr>
          <p:cNvSpPr/>
          <p:nvPr/>
        </p:nvSpPr>
        <p:spPr>
          <a:xfrm>
            <a:off x="9493440" y="3508865"/>
            <a:ext cx="1697074" cy="305454"/>
          </a:xfrm>
          <a:prstGeom prst="roundRect">
            <a:avLst/>
          </a:prstGeom>
          <a:solidFill>
            <a:srgbClr val="FF0000">
              <a:alpha val="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26">
            <a:extLst>
              <a:ext uri="{FF2B5EF4-FFF2-40B4-BE49-F238E27FC236}">
                <a16:creationId xmlns:a16="http://schemas.microsoft.com/office/drawing/2014/main" id="{AA62E87C-AD16-990A-C1B3-5304F356D07A}"/>
              </a:ext>
            </a:extLst>
          </p:cNvPr>
          <p:cNvSpPr/>
          <p:nvPr/>
        </p:nvSpPr>
        <p:spPr>
          <a:xfrm>
            <a:off x="2611161" y="2775246"/>
            <a:ext cx="3648125" cy="278710"/>
          </a:xfrm>
          <a:prstGeom prst="round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 27">
            <a:extLst>
              <a:ext uri="{FF2B5EF4-FFF2-40B4-BE49-F238E27FC236}">
                <a16:creationId xmlns:a16="http://schemas.microsoft.com/office/drawing/2014/main" id="{7D4E5776-BB1D-0004-9175-CF8B42EF3EF3}"/>
              </a:ext>
            </a:extLst>
          </p:cNvPr>
          <p:cNvSpPr/>
          <p:nvPr/>
        </p:nvSpPr>
        <p:spPr>
          <a:xfrm>
            <a:off x="1602973" y="5516512"/>
            <a:ext cx="2283227" cy="278710"/>
          </a:xfrm>
          <a:prstGeom prst="round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28">
            <a:extLst>
              <a:ext uri="{FF2B5EF4-FFF2-40B4-BE49-F238E27FC236}">
                <a16:creationId xmlns:a16="http://schemas.microsoft.com/office/drawing/2014/main" id="{E5EBE1BC-DC3A-6E43-D818-65135559D655}"/>
              </a:ext>
            </a:extLst>
          </p:cNvPr>
          <p:cNvSpPr/>
          <p:nvPr/>
        </p:nvSpPr>
        <p:spPr>
          <a:xfrm>
            <a:off x="4114369" y="5500794"/>
            <a:ext cx="1361145" cy="275277"/>
          </a:xfrm>
          <a:prstGeom prst="roundRect">
            <a:avLst/>
          </a:prstGeom>
          <a:solidFill>
            <a:srgbClr val="FF0000">
              <a:alpha val="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29">
            <a:extLst>
              <a:ext uri="{FF2B5EF4-FFF2-40B4-BE49-F238E27FC236}">
                <a16:creationId xmlns:a16="http://schemas.microsoft.com/office/drawing/2014/main" id="{F1C7A4A3-6FA4-944E-0299-87DC39E189E9}"/>
              </a:ext>
            </a:extLst>
          </p:cNvPr>
          <p:cNvSpPr/>
          <p:nvPr/>
        </p:nvSpPr>
        <p:spPr>
          <a:xfrm>
            <a:off x="6886988" y="2091188"/>
            <a:ext cx="269382" cy="359420"/>
          </a:xfrm>
          <a:prstGeom prst="round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 31">
            <a:extLst>
              <a:ext uri="{FF2B5EF4-FFF2-40B4-BE49-F238E27FC236}">
                <a16:creationId xmlns:a16="http://schemas.microsoft.com/office/drawing/2014/main" id="{C613E263-833A-3CCD-ED3F-D7D594327073}"/>
              </a:ext>
            </a:extLst>
          </p:cNvPr>
          <p:cNvSpPr/>
          <p:nvPr/>
        </p:nvSpPr>
        <p:spPr>
          <a:xfrm>
            <a:off x="7337324" y="2081563"/>
            <a:ext cx="287288" cy="377462"/>
          </a:xfrm>
          <a:prstGeom prst="roundRect">
            <a:avLst/>
          </a:prstGeom>
          <a:solidFill>
            <a:srgbClr val="FF0000">
              <a:alpha val="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 36">
            <a:extLst>
              <a:ext uri="{FF2B5EF4-FFF2-40B4-BE49-F238E27FC236}">
                <a16:creationId xmlns:a16="http://schemas.microsoft.com/office/drawing/2014/main" id="{08F3AF07-A37C-9CE1-0C62-121EBBECAAC6}"/>
              </a:ext>
            </a:extLst>
          </p:cNvPr>
          <p:cNvSpPr/>
          <p:nvPr/>
        </p:nvSpPr>
        <p:spPr>
          <a:xfrm>
            <a:off x="4725604" y="2079377"/>
            <a:ext cx="269382" cy="359420"/>
          </a:xfrm>
          <a:prstGeom prst="round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 22">
            <a:extLst>
              <a:ext uri="{FF2B5EF4-FFF2-40B4-BE49-F238E27FC236}">
                <a16:creationId xmlns:a16="http://schemas.microsoft.com/office/drawing/2014/main" id="{3755C85E-97AB-8D7C-E9B5-8A5CDD5B2267}"/>
              </a:ext>
            </a:extLst>
          </p:cNvPr>
          <p:cNvSpPr/>
          <p:nvPr/>
        </p:nvSpPr>
        <p:spPr>
          <a:xfrm>
            <a:off x="1339221" y="3818638"/>
            <a:ext cx="859693" cy="305454"/>
          </a:xfrm>
          <a:prstGeom prst="roundRect">
            <a:avLst/>
          </a:prstGeom>
          <a:solidFill>
            <a:srgbClr val="FF0000">
              <a:alpha val="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16062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8C71A-1D87-CA72-0381-5C62F84D7AA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0502996-9828-3904-7456-5E770394C88F}"/>
              </a:ext>
            </a:extLst>
          </p:cNvPr>
          <p:cNvSpPr txBox="1">
            <a:spLocks/>
          </p:cNvSpPr>
          <p:nvPr/>
        </p:nvSpPr>
        <p:spPr>
          <a:xfrm>
            <a:off x="1143000" y="533401"/>
            <a:ext cx="9906000" cy="1382156"/>
          </a:xfrm>
          <a:prstGeom prst="rect">
            <a:avLst/>
          </a:prstGeom>
        </p:spPr>
        <p:txBody>
          <a:bodyPr/>
          <a:lstStyle>
            <a:lvl1pPr algn="l" defTabSz="914400" rtl="0" eaLnBrk="1" latinLnBrk="0" hangingPunct="1">
              <a:lnSpc>
                <a:spcPct val="105000"/>
              </a:lnSpc>
              <a:spcBef>
                <a:spcPct val="0"/>
              </a:spcBef>
              <a:buNone/>
              <a:defRPr sz="4800" b="1" i="0" kern="1200" cap="none" spc="140" baseline="0">
                <a:solidFill>
                  <a:schemeClr val="tx2"/>
                </a:solidFill>
                <a:latin typeface="+mj-lt"/>
                <a:ea typeface="+mj-ea"/>
                <a:cs typeface="+mj-cs"/>
              </a:defRPr>
            </a:lvl1pPr>
          </a:lstStyle>
          <a:p>
            <a:r>
              <a:rPr kumimoji="1" lang="en-US" altLang="ja-JP" dirty="0"/>
              <a:t>3.5 </a:t>
            </a:r>
            <a:r>
              <a:rPr kumimoji="1" lang="ja-JP" altLang="en-US" sz="4800" b="1" dirty="0">
                <a:latin typeface="メイリオ" panose="020B0604030504040204" pitchFamily="50" charset="-128"/>
                <a:ea typeface="メイリオ" panose="020B0604030504040204" pitchFamily="50" charset="-128"/>
                <a:cs typeface="メイリオ" panose="020B0604030504040204" pitchFamily="50" charset="-128"/>
              </a:rPr>
              <a:t>削除差替えの補正</a:t>
            </a:r>
            <a:r>
              <a:rPr lang="ja-JP" altLang="en-US" sz="4800" b="1" dirty="0">
                <a:latin typeface="メイリオ" panose="020B0604030504040204" pitchFamily="50" charset="-128"/>
                <a:ea typeface="メイリオ" panose="020B0604030504040204" pitchFamily="50" charset="-128"/>
                <a:cs typeface="メイリオ" panose="020B0604030504040204" pitchFamily="50" charset="-128"/>
              </a:rPr>
              <a:t>分割</a:t>
            </a:r>
            <a:r>
              <a:rPr kumimoji="1" lang="ja-JP" altLang="en-US" sz="4800" b="1" dirty="0">
                <a:latin typeface="メイリオ" panose="020B0604030504040204" pitchFamily="50" charset="-128"/>
                <a:ea typeface="メイリオ" panose="020B0604030504040204" pitchFamily="50" charset="-128"/>
                <a:cs typeface="メイリオ" panose="020B0604030504040204" pitchFamily="50" charset="-128"/>
              </a:rPr>
              <a:t>対策</a:t>
            </a:r>
            <a:endParaRPr kumimoji="1" lang="ja-JP" altLang="en-US" dirty="0"/>
          </a:p>
        </p:txBody>
      </p:sp>
      <p:sp>
        <p:nvSpPr>
          <p:cNvPr id="32" name="フッター プレースホルダー 2">
            <a:extLst>
              <a:ext uri="{FF2B5EF4-FFF2-40B4-BE49-F238E27FC236}">
                <a16:creationId xmlns:a16="http://schemas.microsoft.com/office/drawing/2014/main" id="{154DFCCB-91B7-30F6-B068-AE0DEA28C1E5}"/>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6" name="正方形/長方形 5">
            <a:extLst>
              <a:ext uri="{FF2B5EF4-FFF2-40B4-BE49-F238E27FC236}">
                <a16:creationId xmlns:a16="http://schemas.microsoft.com/office/drawing/2014/main" id="{22925A62-AF1E-7B9D-A1EE-E7166A3EE76C}"/>
              </a:ext>
            </a:extLst>
          </p:cNvPr>
          <p:cNvSpPr/>
          <p:nvPr/>
        </p:nvSpPr>
        <p:spPr>
          <a:xfrm>
            <a:off x="998984" y="3061393"/>
            <a:ext cx="173404" cy="144016"/>
          </a:xfrm>
          <a:prstGeom prst="rect">
            <a:avLst/>
          </a:prstGeom>
          <a:solidFill>
            <a:srgbClr val="D41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a:extLst>
              <a:ext uri="{FF2B5EF4-FFF2-40B4-BE49-F238E27FC236}">
                <a16:creationId xmlns:a16="http://schemas.microsoft.com/office/drawing/2014/main" id="{1D53A196-2A56-262A-599C-275DFEF1C6D7}"/>
              </a:ext>
            </a:extLst>
          </p:cNvPr>
          <p:cNvSpPr txBox="1"/>
          <p:nvPr/>
        </p:nvSpPr>
        <p:spPr>
          <a:xfrm>
            <a:off x="1410441" y="4016048"/>
            <a:ext cx="3928163" cy="400110"/>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余分な課題は記載しない。</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A6663E2A-3B8F-BF13-CBB4-DF1789FDB5A4}"/>
              </a:ext>
            </a:extLst>
          </p:cNvPr>
          <p:cNvSpPr txBox="1"/>
          <p:nvPr/>
        </p:nvSpPr>
        <p:spPr>
          <a:xfrm>
            <a:off x="1143000" y="1419477"/>
            <a:ext cx="9024257" cy="1323439"/>
          </a:xfrm>
          <a:prstGeom prst="rect">
            <a:avLst/>
          </a:prstGeom>
          <a:solidFill>
            <a:schemeClr val="bg1"/>
          </a:solidFill>
          <a:ln w="19050" cmpd="thinThick">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目的</a:t>
            </a:r>
            <a:endParaRPr lang="en-US" altLang="ja-JP" sz="20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独立クレームの限定事項を差し替えたり、原出願の独立クレームの限定事項を差し替えた分割出願を行う場合に、「出願時の内容を超えている」（</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EPC123(2)</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又は</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EPC76(1)</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）との拒絶理由を回避する。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a:extLst>
              <a:ext uri="{FF2B5EF4-FFF2-40B4-BE49-F238E27FC236}">
                <a16:creationId xmlns:a16="http://schemas.microsoft.com/office/drawing/2014/main" id="{EC84F443-53EB-FFC1-1809-0B5E09927169}"/>
              </a:ext>
            </a:extLst>
          </p:cNvPr>
          <p:cNvSpPr txBox="1"/>
          <p:nvPr/>
        </p:nvSpPr>
        <p:spPr>
          <a:xfrm>
            <a:off x="1163320" y="2931645"/>
            <a:ext cx="963512" cy="461665"/>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対策</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a:extLst>
              <a:ext uri="{FF2B5EF4-FFF2-40B4-BE49-F238E27FC236}">
                <a16:creationId xmlns:a16="http://schemas.microsoft.com/office/drawing/2014/main" id="{97DE5547-5AD9-4AA6-CA8B-AD6B67CFD3D6}"/>
              </a:ext>
            </a:extLst>
          </p:cNvPr>
          <p:cNvSpPr/>
          <p:nvPr/>
        </p:nvSpPr>
        <p:spPr>
          <a:xfrm>
            <a:off x="1266696" y="4098038"/>
            <a:ext cx="173404"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a:extLst>
              <a:ext uri="{FF2B5EF4-FFF2-40B4-BE49-F238E27FC236}">
                <a16:creationId xmlns:a16="http://schemas.microsoft.com/office/drawing/2014/main" id="{689039A6-D470-FDC2-A778-2057AE0FEC2B}"/>
              </a:ext>
            </a:extLst>
          </p:cNvPr>
          <p:cNvSpPr txBox="1"/>
          <p:nvPr/>
        </p:nvSpPr>
        <p:spPr>
          <a:xfrm>
            <a:off x="1420602" y="3291685"/>
            <a:ext cx="9486884" cy="707886"/>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独立クレームに関する記述であっても実施形態についての説明だというスタンスを貫く。⇒その構成が「本発明」に必須だと言われにくくする。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a:extLst>
              <a:ext uri="{FF2B5EF4-FFF2-40B4-BE49-F238E27FC236}">
                <a16:creationId xmlns:a16="http://schemas.microsoft.com/office/drawing/2014/main" id="{F0CD0562-4358-7C2E-456D-1B4F41E02914}"/>
              </a:ext>
            </a:extLst>
          </p:cNvPr>
          <p:cNvSpPr/>
          <p:nvPr/>
        </p:nvSpPr>
        <p:spPr>
          <a:xfrm>
            <a:off x="1276856" y="3373036"/>
            <a:ext cx="173404"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a:extLst>
              <a:ext uri="{FF2B5EF4-FFF2-40B4-BE49-F238E27FC236}">
                <a16:creationId xmlns:a16="http://schemas.microsoft.com/office/drawing/2014/main" id="{0196597E-98F2-B8DF-BF7C-FB9F5920C413}"/>
              </a:ext>
            </a:extLst>
          </p:cNvPr>
          <p:cNvSpPr txBox="1"/>
          <p:nvPr/>
        </p:nvSpPr>
        <p:spPr>
          <a:xfrm>
            <a:off x="1421617" y="4414418"/>
            <a:ext cx="9359942" cy="400110"/>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独立クレームの構成Ｃがなくても発明として成立する技術思想を注意深く開示</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4" name="正方形/長方形 13">
            <a:extLst>
              <a:ext uri="{FF2B5EF4-FFF2-40B4-BE49-F238E27FC236}">
                <a16:creationId xmlns:a16="http://schemas.microsoft.com/office/drawing/2014/main" id="{34ABC88C-35A3-970E-2C05-A6752917CF6B}"/>
              </a:ext>
            </a:extLst>
          </p:cNvPr>
          <p:cNvSpPr/>
          <p:nvPr/>
        </p:nvSpPr>
        <p:spPr>
          <a:xfrm>
            <a:off x="1277872" y="4507292"/>
            <a:ext cx="173404"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a:extLst>
              <a:ext uri="{FF2B5EF4-FFF2-40B4-BE49-F238E27FC236}">
                <a16:creationId xmlns:a16="http://schemas.microsoft.com/office/drawing/2014/main" id="{389BB89B-954B-7348-0A01-3AFB5B3630A2}"/>
              </a:ext>
            </a:extLst>
          </p:cNvPr>
          <p:cNvSpPr txBox="1"/>
          <p:nvPr/>
        </p:nvSpPr>
        <p:spPr>
          <a:xfrm>
            <a:off x="1415714" y="5292594"/>
            <a:ext cx="10471240" cy="1477328"/>
          </a:xfrm>
          <a:prstGeom prst="rect">
            <a:avLst/>
          </a:prstGeom>
          <a:noFill/>
        </p:spPr>
        <p:txBody>
          <a:bodyPr wrap="square" rtlCol="0">
            <a:spAutoFit/>
          </a:bodyP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「幾つかの実施形態の目的は、○○</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独立ｸﾚｰﾑで解決可能な課題</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することである。幾つかの</a:t>
            </a:r>
            <a:br>
              <a:rPr lang="en-US" altLang="ja-JP"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実施形態では、Ａ＋Ｂ＋Ｃを備える。構成Ｃにより、○○できる。」</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「他の幾つかの実施形態では、上述した実施形態に関する課題○○とは異なり、△△（外的</a:t>
            </a:r>
            <a:br>
              <a:rPr lang="en-US" altLang="ja-JP"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付加の技術特徴で解決可能な課題）を目的とし、Ｄを備える。</a:t>
            </a:r>
            <a:r>
              <a:rPr lang="ja-JP" altLang="en-US" b="1" dirty="0">
                <a:solidFill>
                  <a:srgbClr val="D4161B"/>
                </a:solidFill>
                <a:latin typeface="メイリオ" panose="020B0604030504040204" pitchFamily="50" charset="-128"/>
                <a:ea typeface="メイリオ" panose="020B0604030504040204" pitchFamily="50" charset="-128"/>
                <a:cs typeface="メイリオ" panose="020B0604030504040204" pitchFamily="50" charset="-128"/>
              </a:rPr>
              <a:t>この場合、構成Ｃは任意的</a:t>
            </a:r>
            <a:br>
              <a:rPr lang="en-US" altLang="ja-JP" b="1" dirty="0">
                <a:solidFill>
                  <a:srgbClr val="D4161B"/>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a:solidFill>
                  <a:srgbClr val="D4161B"/>
                </a:solidFill>
                <a:latin typeface="メイリオ" panose="020B0604030504040204" pitchFamily="50" charset="-128"/>
                <a:ea typeface="メイリオ" panose="020B0604030504040204" pitchFamily="50" charset="-128"/>
                <a:cs typeface="メイリオ" panose="020B0604030504040204" pitchFamily="50" charset="-128"/>
              </a:rPr>
              <a:t>　である。</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⇒将来的な</a:t>
            </a:r>
            <a:r>
              <a:rPr lang="en-US" altLang="ja-JP" b="1" u="sng"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u="sng" dirty="0">
                <a:latin typeface="メイリオ" panose="020B0604030504040204" pitchFamily="50" charset="-128"/>
                <a:ea typeface="メイリオ" panose="020B0604030504040204" pitchFamily="50" charset="-128"/>
                <a:cs typeface="メイリオ" panose="020B0604030504040204" pitchFamily="50" charset="-128"/>
              </a:rPr>
              <a:t>B</a:t>
            </a:r>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u="sng" dirty="0">
                <a:latin typeface="メイリオ" panose="020B0604030504040204" pitchFamily="50" charset="-128"/>
                <a:ea typeface="メイリオ" panose="020B0604030504040204" pitchFamily="50" charset="-128"/>
                <a:cs typeface="メイリオ" panose="020B0604030504040204" pitchFamily="50" charset="-128"/>
              </a:rPr>
              <a:t>D</a:t>
            </a:r>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の分割出願をしやすくする。</a:t>
            </a:r>
            <a:endParaRPr lang="en-US" altLang="ja-JP"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a:extLst>
              <a:ext uri="{FF2B5EF4-FFF2-40B4-BE49-F238E27FC236}">
                <a16:creationId xmlns:a16="http://schemas.microsoft.com/office/drawing/2014/main" id="{F9106A6D-47C2-4D09-CD95-84DFF751AAE2}"/>
              </a:ext>
            </a:extLst>
          </p:cNvPr>
          <p:cNvSpPr txBox="1"/>
          <p:nvPr/>
        </p:nvSpPr>
        <p:spPr>
          <a:xfrm>
            <a:off x="1415714" y="4881561"/>
            <a:ext cx="1148802" cy="400110"/>
          </a:xfrm>
          <a:prstGeom prst="rect">
            <a:avLst/>
          </a:prstGeom>
          <a:noFill/>
        </p:spPr>
        <p:txBody>
          <a:bodyPr wrap="square" rtlCol="0">
            <a:spAutoFit/>
          </a:bodyPr>
          <a:lstStyle/>
          <a:p>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具体例</a:t>
            </a:r>
            <a:endPar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213941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F7D48-B4DD-933D-8D13-CE6334E4367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19A08D6-0EB9-A9A2-DB9E-EF8B9E6702DB}"/>
              </a:ext>
            </a:extLst>
          </p:cNvPr>
          <p:cNvSpPr txBox="1">
            <a:spLocks/>
          </p:cNvSpPr>
          <p:nvPr/>
        </p:nvSpPr>
        <p:spPr>
          <a:xfrm>
            <a:off x="1143000" y="533401"/>
            <a:ext cx="9906000" cy="1382156"/>
          </a:xfrm>
          <a:prstGeom prst="rect">
            <a:avLst/>
          </a:prstGeom>
        </p:spPr>
        <p:txBody>
          <a:bodyPr/>
          <a:lstStyle>
            <a:lvl1pPr algn="l" defTabSz="914400" rtl="0" eaLnBrk="1" latinLnBrk="0" hangingPunct="1">
              <a:lnSpc>
                <a:spcPct val="105000"/>
              </a:lnSpc>
              <a:spcBef>
                <a:spcPct val="0"/>
              </a:spcBef>
              <a:buNone/>
              <a:defRPr sz="4800" b="1" i="0" kern="1200" cap="none" spc="140" baseline="0">
                <a:solidFill>
                  <a:schemeClr val="tx2"/>
                </a:solidFill>
                <a:latin typeface="+mj-lt"/>
                <a:ea typeface="+mj-ea"/>
                <a:cs typeface="+mj-cs"/>
              </a:defRPr>
            </a:lvl1pPr>
          </a:lstStyle>
          <a:p>
            <a:r>
              <a:rPr kumimoji="1" lang="en-US" altLang="ja-JP" dirty="0"/>
              <a:t>3.6 </a:t>
            </a:r>
            <a:r>
              <a:rPr lang="ja-JP" altLang="en-US" dirty="0">
                <a:latin typeface="メイリオ" panose="020B0604030504040204" pitchFamily="50" charset="-128"/>
                <a:ea typeface="メイリオ" panose="020B0604030504040204" pitchFamily="50" charset="-128"/>
              </a:rPr>
              <a:t>構成追加の補正対策➀</a:t>
            </a:r>
            <a:endParaRPr kumimoji="1" lang="ja-JP" altLang="en-US" dirty="0"/>
          </a:p>
        </p:txBody>
      </p:sp>
      <p:sp>
        <p:nvSpPr>
          <p:cNvPr id="32" name="フッター プレースホルダー 2">
            <a:extLst>
              <a:ext uri="{FF2B5EF4-FFF2-40B4-BE49-F238E27FC236}">
                <a16:creationId xmlns:a16="http://schemas.microsoft.com/office/drawing/2014/main" id="{957A579C-ECD0-6317-AD3C-9603EC17784A}"/>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3" name="正方形/長方形 2">
            <a:extLst>
              <a:ext uri="{FF2B5EF4-FFF2-40B4-BE49-F238E27FC236}">
                <a16:creationId xmlns:a16="http://schemas.microsoft.com/office/drawing/2014/main" id="{E491068A-1BA4-8647-B40E-FE14E925FCE7}"/>
              </a:ext>
            </a:extLst>
          </p:cNvPr>
          <p:cNvSpPr/>
          <p:nvPr/>
        </p:nvSpPr>
        <p:spPr>
          <a:xfrm>
            <a:off x="1488521" y="2781397"/>
            <a:ext cx="144016" cy="144016"/>
          </a:xfrm>
          <a:prstGeom prst="rect">
            <a:avLst/>
          </a:prstGeom>
          <a:solidFill>
            <a:srgbClr val="D41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a:extLst>
              <a:ext uri="{FF2B5EF4-FFF2-40B4-BE49-F238E27FC236}">
                <a16:creationId xmlns:a16="http://schemas.microsoft.com/office/drawing/2014/main" id="{3EF8F270-2ACB-4834-AB50-53984A492E2C}"/>
              </a:ext>
            </a:extLst>
          </p:cNvPr>
          <p:cNvSpPr txBox="1"/>
          <p:nvPr/>
        </p:nvSpPr>
        <p:spPr>
          <a:xfrm>
            <a:off x="1871104" y="3076990"/>
            <a:ext cx="6144631" cy="400110"/>
          </a:xfrm>
          <a:prstGeom prst="rect">
            <a:avLst/>
          </a:prstGeom>
          <a:noFill/>
        </p:spPr>
        <p:txBody>
          <a:bodyPr wrap="non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可能な限り多くの従属請求項（上限</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個）を作る。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a:extLst>
              <a:ext uri="{FF2B5EF4-FFF2-40B4-BE49-F238E27FC236}">
                <a16:creationId xmlns:a16="http://schemas.microsoft.com/office/drawing/2014/main" id="{6264F1C4-D5E6-249C-3004-F33E35AE0AE4}"/>
              </a:ext>
            </a:extLst>
          </p:cNvPr>
          <p:cNvSpPr txBox="1"/>
          <p:nvPr/>
        </p:nvSpPr>
        <p:spPr>
          <a:xfrm>
            <a:off x="1899979" y="3828009"/>
            <a:ext cx="9161482" cy="707886"/>
          </a:xfrm>
          <a:prstGeom prst="rect">
            <a:avLst/>
          </a:prstGeom>
          <a:noFill/>
        </p:spPr>
        <p:txBody>
          <a:bodyPr wrap="non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詳細な説明にて、</a:t>
            </a:r>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実施例を一般化した技術思想レベル（中位概念）</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での開示を</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充実させておく。</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a:extLst>
              <a:ext uri="{FF2B5EF4-FFF2-40B4-BE49-F238E27FC236}">
                <a16:creationId xmlns:a16="http://schemas.microsoft.com/office/drawing/2014/main" id="{51EB1771-80EA-4A57-5980-A36392B559DF}"/>
              </a:ext>
            </a:extLst>
          </p:cNvPr>
          <p:cNvSpPr/>
          <p:nvPr/>
        </p:nvSpPr>
        <p:spPr>
          <a:xfrm>
            <a:off x="1756233" y="3907499"/>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a:extLst>
              <a:ext uri="{FF2B5EF4-FFF2-40B4-BE49-F238E27FC236}">
                <a16:creationId xmlns:a16="http://schemas.microsoft.com/office/drawing/2014/main" id="{89ED3544-2067-8AE4-AB60-5CBF3C1A269F}"/>
              </a:ext>
            </a:extLst>
          </p:cNvPr>
          <p:cNvSpPr txBox="1"/>
          <p:nvPr/>
        </p:nvSpPr>
        <p:spPr>
          <a:xfrm>
            <a:off x="1632537" y="1442120"/>
            <a:ext cx="9111790" cy="1015663"/>
          </a:xfrm>
          <a:prstGeom prst="rect">
            <a:avLst/>
          </a:prstGeom>
          <a:solidFill>
            <a:schemeClr val="bg1"/>
          </a:solidFill>
          <a:ln w="19050" cmpd="thinThick">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目的</a:t>
            </a:r>
            <a:endParaRPr lang="en-US" altLang="ja-JP" sz="20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実施形態の組合せ不開示</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や</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許されない中間一般化</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により、構成を追加する補正が認められないという事態を防ぐ。</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a:extLst>
              <a:ext uri="{FF2B5EF4-FFF2-40B4-BE49-F238E27FC236}">
                <a16:creationId xmlns:a16="http://schemas.microsoft.com/office/drawing/2014/main" id="{37B9713B-594E-A5CE-BAF0-48ED86297E71}"/>
              </a:ext>
            </a:extLst>
          </p:cNvPr>
          <p:cNvSpPr txBox="1"/>
          <p:nvPr/>
        </p:nvSpPr>
        <p:spPr>
          <a:xfrm>
            <a:off x="1652857" y="2658774"/>
            <a:ext cx="800219"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対策</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a:extLst>
              <a:ext uri="{FF2B5EF4-FFF2-40B4-BE49-F238E27FC236}">
                <a16:creationId xmlns:a16="http://schemas.microsoft.com/office/drawing/2014/main" id="{E66A0822-5BAA-8A7B-C6E9-730088065092}"/>
              </a:ext>
            </a:extLst>
          </p:cNvPr>
          <p:cNvSpPr/>
          <p:nvPr/>
        </p:nvSpPr>
        <p:spPr>
          <a:xfrm>
            <a:off x="1756233" y="3167197"/>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a:extLst>
              <a:ext uri="{FF2B5EF4-FFF2-40B4-BE49-F238E27FC236}">
                <a16:creationId xmlns:a16="http://schemas.microsoft.com/office/drawing/2014/main" id="{F9FB60BF-0B54-32B6-5C2A-60922476396D}"/>
              </a:ext>
            </a:extLst>
          </p:cNvPr>
          <p:cNvSpPr txBox="1"/>
          <p:nvPr/>
        </p:nvSpPr>
        <p:spPr>
          <a:xfrm>
            <a:off x="1910139" y="4538464"/>
            <a:ext cx="9161482" cy="707886"/>
          </a:xfrm>
          <a:prstGeom prst="rect">
            <a:avLst/>
          </a:prstGeom>
          <a:noFill/>
        </p:spPr>
        <p:txBody>
          <a:bodyPr wrap="non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構成の多様な組合せ例を可能な限り明示するとともに（図面の多用）、構成の</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一部抽出を可能とするために他の構成が任意的であることを示唆する。</a:t>
            </a:r>
            <a:endParaRPr lang="en-US" altLang="ja-JP" sz="2000" b="1" u="sng"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a:extLst>
              <a:ext uri="{FF2B5EF4-FFF2-40B4-BE49-F238E27FC236}">
                <a16:creationId xmlns:a16="http://schemas.microsoft.com/office/drawing/2014/main" id="{92A6D757-423B-8C02-6CBE-E1B10C893719}"/>
              </a:ext>
            </a:extLst>
          </p:cNvPr>
          <p:cNvSpPr/>
          <p:nvPr/>
        </p:nvSpPr>
        <p:spPr>
          <a:xfrm>
            <a:off x="1766393" y="4625574"/>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a:extLst>
              <a:ext uri="{FF2B5EF4-FFF2-40B4-BE49-F238E27FC236}">
                <a16:creationId xmlns:a16="http://schemas.microsoft.com/office/drawing/2014/main" id="{62CBE874-36D8-F44D-1D54-33481E0F7080}"/>
              </a:ext>
            </a:extLst>
          </p:cNvPr>
          <p:cNvSpPr txBox="1"/>
          <p:nvPr/>
        </p:nvSpPr>
        <p:spPr>
          <a:xfrm>
            <a:off x="1916318" y="5230031"/>
            <a:ext cx="9066575" cy="1015663"/>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図面よりも文言での開示の方が有効。文言での説明を省略しない。</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 </a:t>
            </a:r>
            <a:r>
              <a:rPr lang="ja-JP" altLang="en-US" sz="2000" b="1"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明細書の“横串”化（次ページ参照）</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。複数の実施形態を横断的に説明し、</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多様な構成の組合せを</a:t>
            </a:r>
            <a:r>
              <a:rPr lang="ja-JP" altLang="en-US" sz="2000" b="1" u="sng"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文言にて</a:t>
            </a:r>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説明する。</a:t>
            </a:r>
            <a:endPar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a:extLst>
              <a:ext uri="{FF2B5EF4-FFF2-40B4-BE49-F238E27FC236}">
                <a16:creationId xmlns:a16="http://schemas.microsoft.com/office/drawing/2014/main" id="{1689B12B-A5D4-85FC-0432-AB11CF59FECE}"/>
              </a:ext>
            </a:extLst>
          </p:cNvPr>
          <p:cNvSpPr/>
          <p:nvPr/>
        </p:nvSpPr>
        <p:spPr>
          <a:xfrm>
            <a:off x="1772573" y="5321365"/>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テキスト ボックス 24">
            <a:extLst>
              <a:ext uri="{FF2B5EF4-FFF2-40B4-BE49-F238E27FC236}">
                <a16:creationId xmlns:a16="http://schemas.microsoft.com/office/drawing/2014/main" id="{6089A250-F147-B2AF-45FB-0D5293422BEE}"/>
              </a:ext>
            </a:extLst>
          </p:cNvPr>
          <p:cNvSpPr txBox="1"/>
          <p:nvPr/>
        </p:nvSpPr>
        <p:spPr>
          <a:xfrm>
            <a:off x="1871104" y="3484012"/>
            <a:ext cx="9111790" cy="400110"/>
          </a:xfrm>
          <a:prstGeom prst="rect">
            <a:avLst/>
          </a:prstGeom>
          <a:noFill/>
        </p:spPr>
        <p:txBody>
          <a:bodyPr wrap="non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明細書の最後にクレームセットのコピー（マルチ</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マルチ従属）を記載する。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a:extLst>
              <a:ext uri="{FF2B5EF4-FFF2-40B4-BE49-F238E27FC236}">
                <a16:creationId xmlns:a16="http://schemas.microsoft.com/office/drawing/2014/main" id="{2F84BCD9-810A-11A5-2F00-0FCE41A42064}"/>
              </a:ext>
            </a:extLst>
          </p:cNvPr>
          <p:cNvSpPr/>
          <p:nvPr/>
        </p:nvSpPr>
        <p:spPr>
          <a:xfrm>
            <a:off x="1756233" y="3574219"/>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a:extLst>
              <a:ext uri="{FF2B5EF4-FFF2-40B4-BE49-F238E27FC236}">
                <a16:creationId xmlns:a16="http://schemas.microsoft.com/office/drawing/2014/main" id="{D5B08769-1CDB-BCAD-2673-2F258C9A9337}"/>
              </a:ext>
            </a:extLst>
          </p:cNvPr>
          <p:cNvSpPr txBox="1"/>
          <p:nvPr/>
        </p:nvSpPr>
        <p:spPr>
          <a:xfrm>
            <a:off x="1885839" y="6245694"/>
            <a:ext cx="10187404" cy="400110"/>
          </a:xfrm>
          <a:prstGeom prst="rect">
            <a:avLst/>
          </a:prstGeom>
          <a:noFill/>
        </p:spPr>
        <p:txBody>
          <a:bodyPr wrap="non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多様な構成の組合せを例示するための図面群を戦略的に選択する（</a:t>
            </a:r>
            <a:r>
              <a:rPr lang="ja-JP" altLang="en-US" sz="20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次々ページ参照</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a:extLst>
              <a:ext uri="{FF2B5EF4-FFF2-40B4-BE49-F238E27FC236}">
                <a16:creationId xmlns:a16="http://schemas.microsoft.com/office/drawing/2014/main" id="{32E9C7A1-2869-0D28-967A-505004A7BA27}"/>
              </a:ext>
            </a:extLst>
          </p:cNvPr>
          <p:cNvSpPr/>
          <p:nvPr/>
        </p:nvSpPr>
        <p:spPr>
          <a:xfrm>
            <a:off x="1770968" y="6335901"/>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86564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9F33B-4B19-05A9-8C00-24413CEDD0E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8D1E127-DD12-5FCA-6150-6C294B99B7A3}"/>
              </a:ext>
            </a:extLst>
          </p:cNvPr>
          <p:cNvSpPr txBox="1">
            <a:spLocks/>
          </p:cNvSpPr>
          <p:nvPr/>
        </p:nvSpPr>
        <p:spPr>
          <a:xfrm>
            <a:off x="1143000" y="533401"/>
            <a:ext cx="11049000" cy="1382156"/>
          </a:xfrm>
          <a:prstGeom prst="rect">
            <a:avLst/>
          </a:prstGeom>
        </p:spPr>
        <p:txBody>
          <a:bodyPr/>
          <a:lstStyle>
            <a:lvl1pPr algn="l" defTabSz="914400" rtl="0" eaLnBrk="1" latinLnBrk="0" hangingPunct="1">
              <a:lnSpc>
                <a:spcPct val="105000"/>
              </a:lnSpc>
              <a:spcBef>
                <a:spcPct val="0"/>
              </a:spcBef>
              <a:buNone/>
              <a:defRPr sz="4800" b="1" i="0" kern="1200" cap="none" spc="140" baseline="0">
                <a:solidFill>
                  <a:schemeClr val="tx2"/>
                </a:solidFill>
                <a:latin typeface="+mj-lt"/>
                <a:ea typeface="+mj-ea"/>
                <a:cs typeface="+mj-cs"/>
              </a:defRPr>
            </a:lvl1pPr>
          </a:lstStyle>
          <a:p>
            <a:r>
              <a:rPr kumimoji="1" lang="en-US" altLang="ja-JP" dirty="0"/>
              <a:t>3.6 </a:t>
            </a:r>
            <a:r>
              <a:rPr lang="ja-JP" altLang="en-US" dirty="0">
                <a:latin typeface="メイリオ" panose="020B0604030504040204" pitchFamily="50" charset="-128"/>
                <a:ea typeface="メイリオ" panose="020B0604030504040204" pitchFamily="50" charset="-128"/>
              </a:rPr>
              <a:t>構成追加の補正対策② 横串</a:t>
            </a:r>
            <a:endParaRPr kumimoji="1" lang="ja-JP" altLang="en-US" dirty="0"/>
          </a:p>
        </p:txBody>
      </p:sp>
      <p:sp>
        <p:nvSpPr>
          <p:cNvPr id="32" name="フッター プレースホルダー 2">
            <a:extLst>
              <a:ext uri="{FF2B5EF4-FFF2-40B4-BE49-F238E27FC236}">
                <a16:creationId xmlns:a16="http://schemas.microsoft.com/office/drawing/2014/main" id="{DC02831E-93BC-6A21-9AAF-362219099CDF}"/>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6" name="ホームベース 52">
            <a:extLst>
              <a:ext uri="{FF2B5EF4-FFF2-40B4-BE49-F238E27FC236}">
                <a16:creationId xmlns:a16="http://schemas.microsoft.com/office/drawing/2014/main" id="{9CCE743F-2281-D1A1-B8E4-8F03B811F6B0}"/>
              </a:ext>
            </a:extLst>
          </p:cNvPr>
          <p:cNvSpPr/>
          <p:nvPr/>
        </p:nvSpPr>
        <p:spPr>
          <a:xfrm>
            <a:off x="5480282" y="2578071"/>
            <a:ext cx="4367039" cy="111784"/>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a:extLst>
              <a:ext uri="{FF2B5EF4-FFF2-40B4-BE49-F238E27FC236}">
                <a16:creationId xmlns:a16="http://schemas.microsoft.com/office/drawing/2014/main" id="{B67F92DA-8A76-406C-3E14-7D5E4DA1CF4E}"/>
              </a:ext>
            </a:extLst>
          </p:cNvPr>
          <p:cNvSpPr txBox="1"/>
          <p:nvPr/>
        </p:nvSpPr>
        <p:spPr>
          <a:xfrm>
            <a:off x="1688517" y="5308668"/>
            <a:ext cx="8032968" cy="923330"/>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「幾つかの実施形態では、図１～図３に示すように、（独立ｸﾚｰﾑの内容Ａ）</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である。幾つかの実施形態では、図１～図２に示すように、Ａ＋Ｂである。</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図１に示す例示的な実施形態では、Ｃをさらに備える。・・・」</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19">
            <a:extLst>
              <a:ext uri="{FF2B5EF4-FFF2-40B4-BE49-F238E27FC236}">
                <a16:creationId xmlns:a16="http://schemas.microsoft.com/office/drawing/2014/main" id="{70E7D4FC-33B5-E8B9-60FF-0E28DF3B7C89}"/>
              </a:ext>
            </a:extLst>
          </p:cNvPr>
          <p:cNvSpPr/>
          <p:nvPr/>
        </p:nvSpPr>
        <p:spPr>
          <a:xfrm>
            <a:off x="7954793" y="5603163"/>
            <a:ext cx="1406652" cy="301130"/>
          </a:xfrm>
          <a:prstGeom prst="roundRect">
            <a:avLst/>
          </a:prstGeom>
          <a:solidFill>
            <a:srgbClr val="FF0000">
              <a:alpha val="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四角形吹き出し 20">
            <a:extLst>
              <a:ext uri="{FF2B5EF4-FFF2-40B4-BE49-F238E27FC236}">
                <a16:creationId xmlns:a16="http://schemas.microsoft.com/office/drawing/2014/main" id="{3A4C3559-B3DF-7D36-D96A-AE43E821B542}"/>
              </a:ext>
            </a:extLst>
          </p:cNvPr>
          <p:cNvSpPr/>
          <p:nvPr/>
        </p:nvSpPr>
        <p:spPr>
          <a:xfrm>
            <a:off x="9618614" y="5083399"/>
            <a:ext cx="2016224" cy="903774"/>
          </a:xfrm>
          <a:prstGeom prst="wedgeRectCallout">
            <a:avLst>
              <a:gd name="adj1" fmla="val -63740"/>
              <a:gd name="adj2" fmla="val 15944"/>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u="sng"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Ａ＋Ｂ</a:t>
            </a:r>
            <a:r>
              <a:rPr lang="ja-JP" altLang="en-US"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の開示</a:t>
            </a:r>
            <a:endParaRPr lang="en-US" altLang="ja-JP"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一般中間化対策</a:t>
            </a:r>
            <a:endParaRPr lang="en-US" altLang="ja-JP"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 23">
            <a:extLst>
              <a:ext uri="{FF2B5EF4-FFF2-40B4-BE49-F238E27FC236}">
                <a16:creationId xmlns:a16="http://schemas.microsoft.com/office/drawing/2014/main" id="{337D64DB-2644-5702-7D7D-1868E29BCBA6}"/>
              </a:ext>
            </a:extLst>
          </p:cNvPr>
          <p:cNvSpPr/>
          <p:nvPr/>
        </p:nvSpPr>
        <p:spPr>
          <a:xfrm>
            <a:off x="5465837" y="5871945"/>
            <a:ext cx="1797751" cy="305970"/>
          </a:xfrm>
          <a:prstGeom prst="roundRect">
            <a:avLst/>
          </a:prstGeom>
          <a:solidFill>
            <a:srgbClr val="00B05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四角形吹き出し 39">
            <a:extLst>
              <a:ext uri="{FF2B5EF4-FFF2-40B4-BE49-F238E27FC236}">
                <a16:creationId xmlns:a16="http://schemas.microsoft.com/office/drawing/2014/main" id="{005CBD71-75CE-3E87-B997-CD33E3054E26}"/>
              </a:ext>
            </a:extLst>
          </p:cNvPr>
          <p:cNvSpPr/>
          <p:nvPr/>
        </p:nvSpPr>
        <p:spPr>
          <a:xfrm>
            <a:off x="7926097" y="6145053"/>
            <a:ext cx="2016224" cy="667322"/>
          </a:xfrm>
          <a:prstGeom prst="wedgeRectCallout">
            <a:avLst>
              <a:gd name="adj1" fmla="val -82816"/>
              <a:gd name="adj2" fmla="val -47659"/>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u="sng"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Ａ＋Ｂ＋Ｃ</a:t>
            </a:r>
            <a:r>
              <a:rPr lang="ja-JP" altLang="en-US"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の開示</a:t>
            </a:r>
            <a:endParaRPr lang="en-US" altLang="ja-JP"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a:extLst>
              <a:ext uri="{FF2B5EF4-FFF2-40B4-BE49-F238E27FC236}">
                <a16:creationId xmlns:a16="http://schemas.microsoft.com/office/drawing/2014/main" id="{7DAB2E19-8119-755F-1373-7258F1ECF62B}"/>
              </a:ext>
            </a:extLst>
          </p:cNvPr>
          <p:cNvSpPr txBox="1"/>
          <p:nvPr/>
        </p:nvSpPr>
        <p:spPr>
          <a:xfrm>
            <a:off x="1554931" y="4967053"/>
            <a:ext cx="2492990" cy="400110"/>
          </a:xfrm>
          <a:prstGeom prst="rect">
            <a:avLst/>
          </a:prstGeom>
          <a:noFill/>
        </p:spPr>
        <p:txBody>
          <a:bodyPr wrap="none" rtlCol="0">
            <a:spAutoFit/>
          </a:bodyPr>
          <a:lstStyle/>
          <a:p>
            <a:r>
              <a:rPr kumimoji="1"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横串型明細書の一例</a:t>
            </a:r>
          </a:p>
        </p:txBody>
      </p:sp>
      <p:sp>
        <p:nvSpPr>
          <p:cNvPr id="13" name="正方形/長方形 12">
            <a:extLst>
              <a:ext uri="{FF2B5EF4-FFF2-40B4-BE49-F238E27FC236}">
                <a16:creationId xmlns:a16="http://schemas.microsoft.com/office/drawing/2014/main" id="{52767B27-B1C3-2B78-4896-FC73810A9305}"/>
              </a:ext>
            </a:extLst>
          </p:cNvPr>
          <p:cNvSpPr/>
          <p:nvPr/>
        </p:nvSpPr>
        <p:spPr>
          <a:xfrm>
            <a:off x="1420540" y="5101111"/>
            <a:ext cx="144016" cy="144016"/>
          </a:xfrm>
          <a:prstGeom prst="rect">
            <a:avLst/>
          </a:prstGeom>
          <a:solidFill>
            <a:srgbClr val="D41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円/楕円 7">
            <a:extLst>
              <a:ext uri="{FF2B5EF4-FFF2-40B4-BE49-F238E27FC236}">
                <a16:creationId xmlns:a16="http://schemas.microsoft.com/office/drawing/2014/main" id="{C6BDA20A-DEA0-2CE2-393C-3E9E790A9EF0}"/>
              </a:ext>
            </a:extLst>
          </p:cNvPr>
          <p:cNvSpPr/>
          <p:nvPr/>
        </p:nvSpPr>
        <p:spPr>
          <a:xfrm>
            <a:off x="1589598" y="1736651"/>
            <a:ext cx="1209494" cy="864096"/>
          </a:xfrm>
          <a:prstGeom prst="ellipse">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実施例１</a:t>
            </a:r>
          </a:p>
        </p:txBody>
      </p:sp>
      <p:sp>
        <p:nvSpPr>
          <p:cNvPr id="15" name="円/楕円 43">
            <a:extLst>
              <a:ext uri="{FF2B5EF4-FFF2-40B4-BE49-F238E27FC236}">
                <a16:creationId xmlns:a16="http://schemas.microsoft.com/office/drawing/2014/main" id="{AF99925C-CAAD-E08C-D380-D72A364784C8}"/>
              </a:ext>
            </a:extLst>
          </p:cNvPr>
          <p:cNvSpPr/>
          <p:nvPr/>
        </p:nvSpPr>
        <p:spPr>
          <a:xfrm>
            <a:off x="1584581" y="2816771"/>
            <a:ext cx="1209494" cy="864096"/>
          </a:xfrm>
          <a:prstGeom prst="ellipse">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実施例２</a:t>
            </a:r>
          </a:p>
        </p:txBody>
      </p:sp>
      <p:sp>
        <p:nvSpPr>
          <p:cNvPr id="16" name="円/楕円 44">
            <a:extLst>
              <a:ext uri="{FF2B5EF4-FFF2-40B4-BE49-F238E27FC236}">
                <a16:creationId xmlns:a16="http://schemas.microsoft.com/office/drawing/2014/main" id="{2705F5F3-F589-19AD-E656-0DF9FAA1B266}"/>
              </a:ext>
            </a:extLst>
          </p:cNvPr>
          <p:cNvSpPr/>
          <p:nvPr/>
        </p:nvSpPr>
        <p:spPr>
          <a:xfrm>
            <a:off x="1589598" y="3896891"/>
            <a:ext cx="1209494" cy="864096"/>
          </a:xfrm>
          <a:prstGeom prst="ellipse">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実施例３</a:t>
            </a:r>
          </a:p>
        </p:txBody>
      </p:sp>
      <p:cxnSp>
        <p:nvCxnSpPr>
          <p:cNvPr id="27" name="直線コネクタ 26">
            <a:extLst>
              <a:ext uri="{FF2B5EF4-FFF2-40B4-BE49-F238E27FC236}">
                <a16:creationId xmlns:a16="http://schemas.microsoft.com/office/drawing/2014/main" id="{C2B56D42-CDA1-8B99-7F70-5BB86ACA9970}"/>
              </a:ext>
            </a:extLst>
          </p:cNvPr>
          <p:cNvCxnSpPr>
            <a:stCxn id="14" idx="4"/>
            <a:endCxn id="15" idx="0"/>
          </p:cNvCxnSpPr>
          <p:nvPr/>
        </p:nvCxnSpPr>
        <p:spPr>
          <a:xfrm flipH="1">
            <a:off x="2189328" y="2600747"/>
            <a:ext cx="5017" cy="21602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0165EC48-AF37-D4D1-3BB5-6B604B581DD7}"/>
              </a:ext>
            </a:extLst>
          </p:cNvPr>
          <p:cNvCxnSpPr>
            <a:endCxn id="16" idx="0"/>
          </p:cNvCxnSpPr>
          <p:nvPr/>
        </p:nvCxnSpPr>
        <p:spPr>
          <a:xfrm flipH="1">
            <a:off x="2194345" y="3680867"/>
            <a:ext cx="9818" cy="21602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A0AEA432-5E17-CB30-308C-CD64614390F6}"/>
              </a:ext>
            </a:extLst>
          </p:cNvPr>
          <p:cNvSpPr txBox="1"/>
          <p:nvPr/>
        </p:nvSpPr>
        <p:spPr>
          <a:xfrm>
            <a:off x="2997981" y="2456731"/>
            <a:ext cx="2262158" cy="1477328"/>
          </a:xfrm>
          <a:prstGeom prst="rect">
            <a:avLst/>
          </a:prstGeom>
          <a:noFill/>
          <a:ln>
            <a:solidFill>
              <a:srgbClr val="D4162D"/>
            </a:solidFill>
          </a:ln>
        </p:spPr>
        <p:txBody>
          <a:bodyPr wrap="none" rtlCol="0">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「共通構成は省略」</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との文言でしか結び</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付いていない。</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（実施形態分離＆</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　共通構成省略型）</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0" name="直線矢印コネクタ 29">
            <a:extLst>
              <a:ext uri="{FF2B5EF4-FFF2-40B4-BE49-F238E27FC236}">
                <a16:creationId xmlns:a16="http://schemas.microsoft.com/office/drawing/2014/main" id="{98B10BF9-A33A-89B3-54BF-118C99046FDE}"/>
              </a:ext>
            </a:extLst>
          </p:cNvPr>
          <p:cNvCxnSpPr/>
          <p:nvPr/>
        </p:nvCxnSpPr>
        <p:spPr>
          <a:xfrm flipH="1" flipV="1">
            <a:off x="2223029" y="2708760"/>
            <a:ext cx="774952" cy="99413"/>
          </a:xfrm>
          <a:prstGeom prst="straightConnector1">
            <a:avLst/>
          </a:prstGeom>
          <a:ln>
            <a:solidFill>
              <a:srgbClr val="D4162D"/>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08CEDCB7-0009-E901-BD4E-05BC5179A021}"/>
              </a:ext>
            </a:extLst>
          </p:cNvPr>
          <p:cNvCxnSpPr/>
          <p:nvPr/>
        </p:nvCxnSpPr>
        <p:spPr>
          <a:xfrm flipH="1">
            <a:off x="2223029" y="3722969"/>
            <a:ext cx="774952" cy="65910"/>
          </a:xfrm>
          <a:prstGeom prst="straightConnector1">
            <a:avLst/>
          </a:prstGeom>
          <a:ln>
            <a:solidFill>
              <a:srgbClr val="D4162D"/>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268AFE66-2AEA-9639-2772-E4AE54D1A3A0}"/>
              </a:ext>
            </a:extLst>
          </p:cNvPr>
          <p:cNvCxnSpPr/>
          <p:nvPr/>
        </p:nvCxnSpPr>
        <p:spPr>
          <a:xfrm>
            <a:off x="5380834" y="1294645"/>
            <a:ext cx="1991" cy="350983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E7AC3FDD-0684-2F73-B6B1-B04D6DFAAB78}"/>
              </a:ext>
            </a:extLst>
          </p:cNvPr>
          <p:cNvSpPr txBox="1"/>
          <p:nvPr/>
        </p:nvSpPr>
        <p:spPr>
          <a:xfrm>
            <a:off x="1554300" y="1376611"/>
            <a:ext cx="2262158"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典型的な日本明細書</a:t>
            </a:r>
          </a:p>
        </p:txBody>
      </p:sp>
      <p:sp>
        <p:nvSpPr>
          <p:cNvPr id="36" name="正方形/長方形 35">
            <a:extLst>
              <a:ext uri="{FF2B5EF4-FFF2-40B4-BE49-F238E27FC236}">
                <a16:creationId xmlns:a16="http://schemas.microsoft.com/office/drawing/2014/main" id="{727E890E-1A86-CC88-6A9E-4CF5BC7E9F84}"/>
              </a:ext>
            </a:extLst>
          </p:cNvPr>
          <p:cNvSpPr/>
          <p:nvPr/>
        </p:nvSpPr>
        <p:spPr>
          <a:xfrm>
            <a:off x="1440565" y="1453252"/>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36">
            <a:extLst>
              <a:ext uri="{FF2B5EF4-FFF2-40B4-BE49-F238E27FC236}">
                <a16:creationId xmlns:a16="http://schemas.microsoft.com/office/drawing/2014/main" id="{D6C2FA98-F656-6F35-1148-65E5001BEC6C}"/>
              </a:ext>
            </a:extLst>
          </p:cNvPr>
          <p:cNvSpPr txBox="1"/>
          <p:nvPr/>
        </p:nvSpPr>
        <p:spPr>
          <a:xfrm>
            <a:off x="5666025" y="1386236"/>
            <a:ext cx="1338828" cy="369332"/>
          </a:xfrm>
          <a:prstGeom prst="rect">
            <a:avLst/>
          </a:prstGeom>
          <a:noFill/>
        </p:spPr>
        <p:txBody>
          <a:bodyPr wrap="none" rtlCol="0">
            <a:spAutoFit/>
          </a:bodyPr>
          <a:lstStyle/>
          <a:p>
            <a:r>
              <a:rPr kumimoji="1" lang="ja-JP" altLang="en-US" b="1"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横串明細書</a:t>
            </a:r>
          </a:p>
        </p:txBody>
      </p:sp>
      <p:sp>
        <p:nvSpPr>
          <p:cNvPr id="54" name="正方形/長方形 53">
            <a:extLst>
              <a:ext uri="{FF2B5EF4-FFF2-40B4-BE49-F238E27FC236}">
                <a16:creationId xmlns:a16="http://schemas.microsoft.com/office/drawing/2014/main" id="{494FEFFD-16F6-23FA-353D-DCA0D6BAE52D}"/>
              </a:ext>
            </a:extLst>
          </p:cNvPr>
          <p:cNvSpPr/>
          <p:nvPr/>
        </p:nvSpPr>
        <p:spPr>
          <a:xfrm>
            <a:off x="5552290" y="1472502"/>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テキスト ボックス 54">
            <a:extLst>
              <a:ext uri="{FF2B5EF4-FFF2-40B4-BE49-F238E27FC236}">
                <a16:creationId xmlns:a16="http://schemas.microsoft.com/office/drawing/2014/main" id="{1E060E70-7AC0-E2D0-067B-3CB04E626D32}"/>
              </a:ext>
            </a:extLst>
          </p:cNvPr>
          <p:cNvSpPr txBox="1"/>
          <p:nvPr/>
        </p:nvSpPr>
        <p:spPr>
          <a:xfrm>
            <a:off x="5536465" y="3947832"/>
            <a:ext cx="6098373" cy="923330"/>
          </a:xfrm>
          <a:prstGeom prst="rect">
            <a:avLst/>
          </a:prstGeom>
          <a:noFill/>
          <a:ln>
            <a:solidFill>
              <a:srgbClr val="D4162D"/>
            </a:solidFill>
          </a:ln>
        </p:spPr>
        <p:txBody>
          <a:bodyPr wrap="square" rtlCol="0">
            <a:spAutoFit/>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横並びにした複数の実施形態</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間の</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共通構成（団子）を横串で貫くように一気に説明</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 ⇒ </a:t>
            </a:r>
            <a:r>
              <a:rPr kumimoji="1" lang="ja-JP" altLang="en-US" b="1" u="sng" dirty="0">
                <a:latin typeface="メイリオ" panose="020B0604030504040204" pitchFamily="50" charset="-128"/>
                <a:ea typeface="メイリオ" panose="020B0604030504040204" pitchFamily="50" charset="-128"/>
                <a:cs typeface="メイリオ" panose="020B0604030504040204" pitchFamily="50" charset="-128"/>
              </a:rPr>
              <a:t>共通構成を文言で重複なく</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説明可能</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ホームベース 48">
            <a:extLst>
              <a:ext uri="{FF2B5EF4-FFF2-40B4-BE49-F238E27FC236}">
                <a16:creationId xmlns:a16="http://schemas.microsoft.com/office/drawing/2014/main" id="{E70CF0E2-B4E2-98EC-505D-C27E74793D65}"/>
              </a:ext>
            </a:extLst>
          </p:cNvPr>
          <p:cNvSpPr/>
          <p:nvPr/>
        </p:nvSpPr>
        <p:spPr>
          <a:xfrm>
            <a:off x="5502959" y="3016569"/>
            <a:ext cx="3019343" cy="111784"/>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円/楕円 54">
            <a:extLst>
              <a:ext uri="{FF2B5EF4-FFF2-40B4-BE49-F238E27FC236}">
                <a16:creationId xmlns:a16="http://schemas.microsoft.com/office/drawing/2014/main" id="{1FFDC7C1-E642-1A1A-6DED-69D384EA45F9}"/>
              </a:ext>
            </a:extLst>
          </p:cNvPr>
          <p:cNvSpPr/>
          <p:nvPr/>
        </p:nvSpPr>
        <p:spPr>
          <a:xfrm>
            <a:off x="5868015" y="1846826"/>
            <a:ext cx="1209494" cy="1923149"/>
          </a:xfrm>
          <a:prstGeom prst="ellipse">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実施例１</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構成Ａ</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構成Ｂ</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構成Ｃ</a:t>
            </a:r>
          </a:p>
        </p:txBody>
      </p:sp>
      <p:sp>
        <p:nvSpPr>
          <p:cNvPr id="58" name="円/楕円 42">
            <a:extLst>
              <a:ext uri="{FF2B5EF4-FFF2-40B4-BE49-F238E27FC236}">
                <a16:creationId xmlns:a16="http://schemas.microsoft.com/office/drawing/2014/main" id="{5EA70D1C-A1D1-4E10-8F0D-77CAF43B6369}"/>
              </a:ext>
            </a:extLst>
          </p:cNvPr>
          <p:cNvSpPr/>
          <p:nvPr/>
        </p:nvSpPr>
        <p:spPr>
          <a:xfrm>
            <a:off x="7173400" y="1846826"/>
            <a:ext cx="1209494" cy="1923149"/>
          </a:xfrm>
          <a:prstGeom prst="ellipse">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実施例</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２</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構成Ａ</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構成Ｂ</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構成Ｄ</a:t>
            </a:r>
          </a:p>
        </p:txBody>
      </p:sp>
      <p:sp>
        <p:nvSpPr>
          <p:cNvPr id="59" name="円/楕円 47">
            <a:extLst>
              <a:ext uri="{FF2B5EF4-FFF2-40B4-BE49-F238E27FC236}">
                <a16:creationId xmlns:a16="http://schemas.microsoft.com/office/drawing/2014/main" id="{29DF50D2-2795-D8A2-8087-73D3ABE9168E}"/>
              </a:ext>
            </a:extLst>
          </p:cNvPr>
          <p:cNvSpPr/>
          <p:nvPr/>
        </p:nvSpPr>
        <p:spPr>
          <a:xfrm>
            <a:off x="8522302" y="1846826"/>
            <a:ext cx="1209494" cy="1923149"/>
          </a:xfrm>
          <a:prstGeom prst="ellipse">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実施例３</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構成Ａ</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構成Ｅ</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構成Ｆ</a:t>
            </a:r>
          </a:p>
        </p:txBody>
      </p:sp>
      <p:sp>
        <p:nvSpPr>
          <p:cNvPr id="60" name="正方形/長方形 59">
            <a:extLst>
              <a:ext uri="{FF2B5EF4-FFF2-40B4-BE49-F238E27FC236}">
                <a16:creationId xmlns:a16="http://schemas.microsoft.com/office/drawing/2014/main" id="{F28CE1CD-6752-E85F-0AC2-96E40D2EE3F2}"/>
              </a:ext>
            </a:extLst>
          </p:cNvPr>
          <p:cNvSpPr/>
          <p:nvPr/>
        </p:nvSpPr>
        <p:spPr>
          <a:xfrm>
            <a:off x="6088647" y="2447106"/>
            <a:ext cx="2065283" cy="722135"/>
          </a:xfrm>
          <a:prstGeom prst="rect">
            <a:avLst/>
          </a:prstGeom>
          <a:noFill/>
          <a:ln>
            <a:solidFill>
              <a:srgbClr val="FFFF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61" name="直線矢印コネクタ 60">
            <a:extLst>
              <a:ext uri="{FF2B5EF4-FFF2-40B4-BE49-F238E27FC236}">
                <a16:creationId xmlns:a16="http://schemas.microsoft.com/office/drawing/2014/main" id="{BCC44D73-978D-48D4-A9D3-304880B1AE5D}"/>
              </a:ext>
            </a:extLst>
          </p:cNvPr>
          <p:cNvCxnSpPr/>
          <p:nvPr/>
        </p:nvCxnSpPr>
        <p:spPr>
          <a:xfrm flipH="1" flipV="1">
            <a:off x="7119735" y="2689856"/>
            <a:ext cx="188056" cy="1257976"/>
          </a:xfrm>
          <a:prstGeom prst="straightConnector1">
            <a:avLst/>
          </a:prstGeom>
          <a:ln w="19050">
            <a:solidFill>
              <a:srgbClr val="D4162D"/>
            </a:solidFill>
            <a:tailEnd type="arrow"/>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BBB88952-3F37-6A7B-D904-B48609E9639C}"/>
              </a:ext>
            </a:extLst>
          </p:cNvPr>
          <p:cNvCxnSpPr/>
          <p:nvPr/>
        </p:nvCxnSpPr>
        <p:spPr>
          <a:xfrm flipV="1">
            <a:off x="8315903" y="2677097"/>
            <a:ext cx="143424" cy="1270735"/>
          </a:xfrm>
          <a:prstGeom prst="straightConnector1">
            <a:avLst/>
          </a:prstGeom>
          <a:ln w="19050">
            <a:solidFill>
              <a:srgbClr val="D4162D"/>
            </a:solidFill>
            <a:tailEnd type="arrow"/>
          </a:ln>
        </p:spPr>
        <p:style>
          <a:lnRef idx="1">
            <a:schemeClr val="accent1"/>
          </a:lnRef>
          <a:fillRef idx="0">
            <a:schemeClr val="accent1"/>
          </a:fillRef>
          <a:effectRef idx="0">
            <a:schemeClr val="accent1"/>
          </a:effectRef>
          <a:fontRef idx="minor">
            <a:schemeClr val="tx1"/>
          </a:fontRef>
        </p:style>
      </p:cxnSp>
      <p:sp>
        <p:nvSpPr>
          <p:cNvPr id="63" name="正方形/長方形 62">
            <a:extLst>
              <a:ext uri="{FF2B5EF4-FFF2-40B4-BE49-F238E27FC236}">
                <a16:creationId xmlns:a16="http://schemas.microsoft.com/office/drawing/2014/main" id="{D55F76BA-AF85-2A7A-C875-D237CDF67653}"/>
              </a:ext>
            </a:extLst>
          </p:cNvPr>
          <p:cNvSpPr/>
          <p:nvPr/>
        </p:nvSpPr>
        <p:spPr>
          <a:xfrm>
            <a:off x="6006655" y="2418574"/>
            <a:ext cx="3504509" cy="311598"/>
          </a:xfrm>
          <a:prstGeom prst="rect">
            <a:avLst/>
          </a:prstGeom>
          <a:noFill/>
          <a:ln>
            <a:solidFill>
              <a:srgbClr val="92D05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64" name="直線矢印コネクタ 63">
            <a:extLst>
              <a:ext uri="{FF2B5EF4-FFF2-40B4-BE49-F238E27FC236}">
                <a16:creationId xmlns:a16="http://schemas.microsoft.com/office/drawing/2014/main" id="{56AF8014-4594-88CD-B31C-81AEBB15EC0E}"/>
              </a:ext>
            </a:extLst>
          </p:cNvPr>
          <p:cNvCxnSpPr/>
          <p:nvPr/>
        </p:nvCxnSpPr>
        <p:spPr>
          <a:xfrm flipV="1">
            <a:off x="6839786" y="3128354"/>
            <a:ext cx="299199" cy="819480"/>
          </a:xfrm>
          <a:prstGeom prst="straightConnector1">
            <a:avLst/>
          </a:prstGeom>
          <a:ln w="19050">
            <a:solidFill>
              <a:srgbClr val="D4162D"/>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877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0F2AF-DD79-643B-4B04-E2847FCE953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21E92BF-23AB-AC14-829A-789FBB0BE6BD}"/>
              </a:ext>
            </a:extLst>
          </p:cNvPr>
          <p:cNvSpPr txBox="1">
            <a:spLocks/>
          </p:cNvSpPr>
          <p:nvPr/>
        </p:nvSpPr>
        <p:spPr>
          <a:xfrm>
            <a:off x="1143000" y="533401"/>
            <a:ext cx="10755086" cy="1382156"/>
          </a:xfrm>
          <a:prstGeom prst="rect">
            <a:avLst/>
          </a:prstGeom>
        </p:spPr>
        <p:txBody>
          <a:bodyPr/>
          <a:lstStyle>
            <a:lvl1pPr algn="l" defTabSz="914400" rtl="0" eaLnBrk="1" latinLnBrk="0" hangingPunct="1">
              <a:lnSpc>
                <a:spcPct val="105000"/>
              </a:lnSpc>
              <a:spcBef>
                <a:spcPct val="0"/>
              </a:spcBef>
              <a:buNone/>
              <a:defRPr sz="4800" b="1" i="0" kern="1200" cap="none" spc="140" baseline="0">
                <a:solidFill>
                  <a:schemeClr val="tx2"/>
                </a:solidFill>
                <a:latin typeface="+mj-lt"/>
                <a:ea typeface="+mj-ea"/>
                <a:cs typeface="+mj-cs"/>
              </a:defRPr>
            </a:lvl1pPr>
          </a:lstStyle>
          <a:p>
            <a:r>
              <a:rPr kumimoji="1" lang="en-US" altLang="ja-JP" dirty="0"/>
              <a:t>3.6 </a:t>
            </a:r>
            <a:r>
              <a:rPr lang="ja-JP" altLang="en-US" dirty="0">
                <a:latin typeface="メイリオ" panose="020B0604030504040204" pitchFamily="50" charset="-128"/>
                <a:ea typeface="メイリオ" panose="020B0604030504040204" pitchFamily="50" charset="-128"/>
              </a:rPr>
              <a:t>構成追加の補正対策③ 図面選択</a:t>
            </a:r>
            <a:endParaRPr kumimoji="1" lang="ja-JP" altLang="en-US" dirty="0"/>
          </a:p>
        </p:txBody>
      </p:sp>
      <p:sp>
        <p:nvSpPr>
          <p:cNvPr id="32" name="フッター プレースホルダー 2">
            <a:extLst>
              <a:ext uri="{FF2B5EF4-FFF2-40B4-BE49-F238E27FC236}">
                <a16:creationId xmlns:a16="http://schemas.microsoft.com/office/drawing/2014/main" id="{A95253CF-55EC-BD6C-1FD8-75AA32D324E3}"/>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grpSp>
        <p:nvGrpSpPr>
          <p:cNvPr id="3" name="グループ化 2">
            <a:extLst>
              <a:ext uri="{FF2B5EF4-FFF2-40B4-BE49-F238E27FC236}">
                <a16:creationId xmlns:a16="http://schemas.microsoft.com/office/drawing/2014/main" id="{3BA23927-2673-B5CB-4042-EC0FCAE68314}"/>
              </a:ext>
            </a:extLst>
          </p:cNvPr>
          <p:cNvGrpSpPr/>
          <p:nvPr/>
        </p:nvGrpSpPr>
        <p:grpSpPr>
          <a:xfrm>
            <a:off x="2433174" y="1582163"/>
            <a:ext cx="3851920" cy="2635892"/>
            <a:chOff x="1823877" y="1619133"/>
            <a:chExt cx="2425080" cy="1602790"/>
          </a:xfrm>
        </p:grpSpPr>
        <p:sp>
          <p:nvSpPr>
            <p:cNvPr id="4" name="円/楕円 13">
              <a:extLst>
                <a:ext uri="{FF2B5EF4-FFF2-40B4-BE49-F238E27FC236}">
                  <a16:creationId xmlns:a16="http://schemas.microsoft.com/office/drawing/2014/main" id="{A8D96017-FE50-12CB-A84B-FD66A2D25ECB}"/>
                </a:ext>
              </a:extLst>
            </p:cNvPr>
            <p:cNvSpPr/>
            <p:nvPr/>
          </p:nvSpPr>
          <p:spPr>
            <a:xfrm>
              <a:off x="1823877" y="1733219"/>
              <a:ext cx="2425080" cy="1488704"/>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ja-JP" altLang="en-US"/>
            </a:p>
          </p:txBody>
        </p:sp>
        <p:sp>
          <p:nvSpPr>
            <p:cNvPr id="5" name="円/楕円 4">
              <a:extLst>
                <a:ext uri="{FF2B5EF4-FFF2-40B4-BE49-F238E27FC236}">
                  <a16:creationId xmlns:a16="http://schemas.microsoft.com/office/drawing/2014/main" id="{CCB4E3B1-9DAB-26E6-4979-1B095B8CCE4D}"/>
                </a:ext>
              </a:extLst>
            </p:cNvPr>
            <p:cNvSpPr/>
            <p:nvPr/>
          </p:nvSpPr>
          <p:spPr>
            <a:xfrm>
              <a:off x="2195517" y="1619133"/>
              <a:ext cx="1714790" cy="7443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kumimoji="1" lang="en-US" altLang="ja-JP" sz="2200" b="1" kern="1200" dirty="0"/>
                <a:t>Claim 1</a:t>
              </a:r>
              <a:r>
                <a:rPr kumimoji="1" lang="ja-JP" altLang="en-US" sz="2200" b="1" kern="1200" dirty="0"/>
                <a:t>＝構成Ａ</a:t>
              </a:r>
            </a:p>
          </p:txBody>
        </p:sp>
      </p:grpSp>
      <p:sp>
        <p:nvSpPr>
          <p:cNvPr id="17" name="円/楕円 47">
            <a:extLst>
              <a:ext uri="{FF2B5EF4-FFF2-40B4-BE49-F238E27FC236}">
                <a16:creationId xmlns:a16="http://schemas.microsoft.com/office/drawing/2014/main" id="{1C468BBE-4975-6C53-3B4C-156B9B29CAB9}"/>
              </a:ext>
            </a:extLst>
          </p:cNvPr>
          <p:cNvSpPr/>
          <p:nvPr/>
        </p:nvSpPr>
        <p:spPr>
          <a:xfrm>
            <a:off x="3031811" y="2340201"/>
            <a:ext cx="2681827" cy="1762241"/>
          </a:xfrm>
          <a:prstGeom prst="ellipse">
            <a:avLst/>
          </a:prstGeom>
          <a:solidFill>
            <a:schemeClr val="accent6">
              <a:lumMod val="40000"/>
              <a:lumOff val="6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ja-JP" altLang="en-US"/>
          </a:p>
        </p:txBody>
      </p:sp>
      <p:sp>
        <p:nvSpPr>
          <p:cNvPr id="18" name="円/楕円 83">
            <a:extLst>
              <a:ext uri="{FF2B5EF4-FFF2-40B4-BE49-F238E27FC236}">
                <a16:creationId xmlns:a16="http://schemas.microsoft.com/office/drawing/2014/main" id="{D91D64AC-F6BD-43A1-1071-CE927799AA70}"/>
              </a:ext>
            </a:extLst>
          </p:cNvPr>
          <p:cNvSpPr/>
          <p:nvPr/>
        </p:nvSpPr>
        <p:spPr>
          <a:xfrm rot="1152686">
            <a:off x="3122993" y="2935106"/>
            <a:ext cx="2069512" cy="948235"/>
          </a:xfrm>
          <a:prstGeom prst="ellipse">
            <a:avLst/>
          </a:prstGeom>
          <a:solidFill>
            <a:schemeClr val="accent5">
              <a:lumMod val="40000"/>
              <a:lumOff val="6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ja-JP" altLang="en-US"/>
          </a:p>
        </p:txBody>
      </p:sp>
      <p:sp>
        <p:nvSpPr>
          <p:cNvPr id="19" name="円/楕円 96">
            <a:extLst>
              <a:ext uri="{FF2B5EF4-FFF2-40B4-BE49-F238E27FC236}">
                <a16:creationId xmlns:a16="http://schemas.microsoft.com/office/drawing/2014/main" id="{8C79841F-8780-7E68-F2F1-C01ACE07DB3C}"/>
              </a:ext>
            </a:extLst>
          </p:cNvPr>
          <p:cNvSpPr/>
          <p:nvPr/>
        </p:nvSpPr>
        <p:spPr>
          <a:xfrm rot="19646434">
            <a:off x="4587104" y="3072256"/>
            <a:ext cx="773055" cy="411778"/>
          </a:xfrm>
          <a:prstGeom prst="ellipse">
            <a:avLst/>
          </a:prstGeom>
          <a:solidFill>
            <a:schemeClr val="bg2">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ja-JP" altLang="en-US"/>
          </a:p>
        </p:txBody>
      </p:sp>
      <p:sp>
        <p:nvSpPr>
          <p:cNvPr id="20" name="正方形/長方形 19">
            <a:extLst>
              <a:ext uri="{FF2B5EF4-FFF2-40B4-BE49-F238E27FC236}">
                <a16:creationId xmlns:a16="http://schemas.microsoft.com/office/drawing/2014/main" id="{F456F4E2-5C53-16BD-DA0B-99A60E545EF3}"/>
              </a:ext>
            </a:extLst>
          </p:cNvPr>
          <p:cNvSpPr/>
          <p:nvPr/>
        </p:nvSpPr>
        <p:spPr>
          <a:xfrm>
            <a:off x="1438874" y="1475836"/>
            <a:ext cx="144016"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a:extLst>
              <a:ext uri="{FF2B5EF4-FFF2-40B4-BE49-F238E27FC236}">
                <a16:creationId xmlns:a16="http://schemas.microsoft.com/office/drawing/2014/main" id="{1B361F81-115C-F516-70BB-08A41CCF8925}"/>
              </a:ext>
            </a:extLst>
          </p:cNvPr>
          <p:cNvSpPr txBox="1"/>
          <p:nvPr/>
        </p:nvSpPr>
        <p:spPr>
          <a:xfrm>
            <a:off x="1582890" y="1379945"/>
            <a:ext cx="5314275" cy="400110"/>
          </a:xfrm>
          <a:prstGeom prst="rect">
            <a:avLst/>
          </a:prstGeom>
          <a:noFill/>
        </p:spPr>
        <p:txBody>
          <a:bodyPr wrap="none" rtlCol="0">
            <a:spAutoFit/>
          </a:bodyPr>
          <a:lstStyle/>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グローバル明細書における戦略的な図面選択</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a:extLst>
              <a:ext uri="{FF2B5EF4-FFF2-40B4-BE49-F238E27FC236}">
                <a16:creationId xmlns:a16="http://schemas.microsoft.com/office/drawing/2014/main" id="{3CBBA5DA-BFB8-C33A-E2BC-FA050DF18643}"/>
              </a:ext>
            </a:extLst>
          </p:cNvPr>
          <p:cNvSpPr/>
          <p:nvPr/>
        </p:nvSpPr>
        <p:spPr>
          <a:xfrm>
            <a:off x="1438874" y="5496975"/>
            <a:ext cx="144016"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創英角ｺﾞｼｯｸUB" panose="020B0900000000000000" pitchFamily="50" charset="-128"/>
              <a:ea typeface="HGP創英角ｺﾞｼｯｸUB" panose="020B0900000000000000" pitchFamily="50" charset="-128"/>
            </a:endParaRPr>
          </a:p>
        </p:txBody>
      </p:sp>
      <p:sp>
        <p:nvSpPr>
          <p:cNvPr id="23" name="テキスト ボックス 22">
            <a:extLst>
              <a:ext uri="{FF2B5EF4-FFF2-40B4-BE49-F238E27FC236}">
                <a16:creationId xmlns:a16="http://schemas.microsoft.com/office/drawing/2014/main" id="{754D0E05-A190-48CA-2485-93A26AD00262}"/>
              </a:ext>
            </a:extLst>
          </p:cNvPr>
          <p:cNvSpPr txBox="1"/>
          <p:nvPr/>
        </p:nvSpPr>
        <p:spPr>
          <a:xfrm>
            <a:off x="1565436" y="5386011"/>
            <a:ext cx="8930650" cy="1107996"/>
          </a:xfrm>
          <a:prstGeom prst="rect">
            <a:avLst/>
          </a:prstGeom>
          <a:noFill/>
        </p:spPr>
        <p:txBody>
          <a:bodyPr wrap="none" rtlCol="0">
            <a:spAutoFit/>
          </a:bodyPr>
          <a:lstStyle/>
          <a:p>
            <a:r>
              <a:rPr lang="ja-JP" altLang="en-US" sz="2200" b="1" dirty="0">
                <a:latin typeface="メイリオ" panose="020B0604030504040204" pitchFamily="50" charset="-128"/>
                <a:ea typeface="メイリオ" panose="020B0604030504040204" pitchFamily="50" charset="-128"/>
                <a:cs typeface="メイリオ" panose="020B0604030504040204" pitchFamily="50" charset="-128"/>
              </a:rPr>
              <a:t>戦略的な図面選択のメリット</a:t>
            </a:r>
            <a:endParaRPr lang="en-US" altLang="ja-JP" sz="22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200" b="1" dirty="0">
                <a:latin typeface="メイリオ" panose="020B0604030504040204" pitchFamily="50" charset="-128"/>
                <a:ea typeface="メイリオ" panose="020B0604030504040204" pitchFamily="50" charset="-128"/>
                <a:cs typeface="メイリオ" panose="020B0604030504040204" pitchFamily="50" charset="-128"/>
              </a:rPr>
              <a:t>　＝多段階の技術思想の開示、具体的構成の組み合わせの開示が充実</a:t>
            </a:r>
            <a:endParaRPr lang="en-US" altLang="ja-JP" sz="22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200" b="1" dirty="0">
                <a:latin typeface="メイリオ" panose="020B0604030504040204" pitchFamily="50" charset="-128"/>
                <a:ea typeface="メイリオ" panose="020B0604030504040204" pitchFamily="50" charset="-128"/>
                <a:cs typeface="メイリオ" panose="020B0604030504040204" pitchFamily="50" charset="-128"/>
              </a:rPr>
              <a:t>　　⇒組合せ不開示、中間一般化が問題になりにくい</a:t>
            </a:r>
            <a:endParaRPr lang="en-US" altLang="ja-JP" sz="2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円/楕円 2">
            <a:extLst>
              <a:ext uri="{FF2B5EF4-FFF2-40B4-BE49-F238E27FC236}">
                <a16:creationId xmlns:a16="http://schemas.microsoft.com/office/drawing/2014/main" id="{EEDF600C-A981-DA49-0FF7-37EB14FAE5AB}"/>
              </a:ext>
            </a:extLst>
          </p:cNvPr>
          <p:cNvSpPr/>
          <p:nvPr/>
        </p:nvSpPr>
        <p:spPr>
          <a:xfrm>
            <a:off x="3628303" y="3172811"/>
            <a:ext cx="72008" cy="72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D47A3A02-133E-32EE-F476-8A2AA99BBB37}"/>
              </a:ext>
            </a:extLst>
          </p:cNvPr>
          <p:cNvSpPr txBox="1"/>
          <p:nvPr/>
        </p:nvSpPr>
        <p:spPr>
          <a:xfrm>
            <a:off x="3022083" y="2796611"/>
            <a:ext cx="1338828" cy="369332"/>
          </a:xfrm>
          <a:prstGeom prst="rect">
            <a:avLst/>
          </a:prstGeom>
          <a:noFill/>
        </p:spPr>
        <p:txBody>
          <a:bodyPr wrap="none" rtlCol="0">
            <a:spAutoFit/>
          </a:bodyPr>
          <a:lstStyle>
            <a:defPPr>
              <a:defRPr lang="ja-JP"/>
            </a:defPPr>
          </a:lstStyle>
          <a:p>
            <a:r>
              <a:rPr lang="ja-JP" altLang="en-US" dirty="0"/>
              <a:t>実施形態１</a:t>
            </a:r>
          </a:p>
        </p:txBody>
      </p:sp>
      <p:sp>
        <p:nvSpPr>
          <p:cNvPr id="26" name="円/楕円 17">
            <a:extLst>
              <a:ext uri="{FF2B5EF4-FFF2-40B4-BE49-F238E27FC236}">
                <a16:creationId xmlns:a16="http://schemas.microsoft.com/office/drawing/2014/main" id="{610F627C-64C5-446B-8C12-46E37A3608C7}"/>
              </a:ext>
            </a:extLst>
          </p:cNvPr>
          <p:cNvSpPr/>
          <p:nvPr/>
        </p:nvSpPr>
        <p:spPr>
          <a:xfrm>
            <a:off x="4564407" y="3831731"/>
            <a:ext cx="72008" cy="72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EA3EB504-6C88-ABAB-E0FC-BF7DD38209ED}"/>
              </a:ext>
            </a:extLst>
          </p:cNvPr>
          <p:cNvSpPr txBox="1"/>
          <p:nvPr/>
        </p:nvSpPr>
        <p:spPr>
          <a:xfrm>
            <a:off x="3912761" y="3486491"/>
            <a:ext cx="1338828" cy="369332"/>
          </a:xfrm>
          <a:prstGeom prst="rect">
            <a:avLst/>
          </a:prstGeom>
          <a:noFill/>
        </p:spPr>
        <p:txBody>
          <a:bodyPr wrap="none" rtlCol="0">
            <a:spAutoFit/>
          </a:bodyPr>
          <a:lstStyle/>
          <a:p>
            <a:r>
              <a:rPr lang="ja-JP" altLang="en-US" dirty="0"/>
              <a:t>実施形態</a:t>
            </a:r>
            <a:r>
              <a:rPr kumimoji="1" lang="ja-JP" altLang="en-US" dirty="0"/>
              <a:t>２</a:t>
            </a:r>
          </a:p>
        </p:txBody>
      </p:sp>
      <p:sp>
        <p:nvSpPr>
          <p:cNvPr id="39" name="円/楕円 19">
            <a:extLst>
              <a:ext uri="{FF2B5EF4-FFF2-40B4-BE49-F238E27FC236}">
                <a16:creationId xmlns:a16="http://schemas.microsoft.com/office/drawing/2014/main" id="{CE9FEAAA-128B-0DC5-43A2-BE1E7E82EF25}"/>
              </a:ext>
            </a:extLst>
          </p:cNvPr>
          <p:cNvSpPr/>
          <p:nvPr/>
        </p:nvSpPr>
        <p:spPr>
          <a:xfrm>
            <a:off x="5042318" y="3133667"/>
            <a:ext cx="72008" cy="72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B29A865F-8833-C2C8-1086-5483C3EE3818}"/>
              </a:ext>
            </a:extLst>
          </p:cNvPr>
          <p:cNvSpPr txBox="1"/>
          <p:nvPr/>
        </p:nvSpPr>
        <p:spPr>
          <a:xfrm>
            <a:off x="4610270" y="2757467"/>
            <a:ext cx="1338828" cy="369332"/>
          </a:xfrm>
          <a:prstGeom prst="rect">
            <a:avLst/>
          </a:prstGeom>
          <a:noFill/>
        </p:spPr>
        <p:txBody>
          <a:bodyPr wrap="none" rtlCol="0">
            <a:spAutoFit/>
          </a:bodyPr>
          <a:lstStyle/>
          <a:p>
            <a:r>
              <a:rPr kumimoji="1" lang="ja-JP" altLang="en-US" dirty="0"/>
              <a:t>実施形態３</a:t>
            </a:r>
          </a:p>
        </p:txBody>
      </p:sp>
      <p:sp>
        <p:nvSpPr>
          <p:cNvPr id="41" name="テキスト ボックス 40">
            <a:extLst>
              <a:ext uri="{FF2B5EF4-FFF2-40B4-BE49-F238E27FC236}">
                <a16:creationId xmlns:a16="http://schemas.microsoft.com/office/drawing/2014/main" id="{2C3CC566-4993-606E-87E2-1ABA502DED83}"/>
              </a:ext>
            </a:extLst>
          </p:cNvPr>
          <p:cNvSpPr txBox="1"/>
          <p:nvPr/>
        </p:nvSpPr>
        <p:spPr>
          <a:xfrm>
            <a:off x="2008631" y="4312611"/>
            <a:ext cx="2914580" cy="3693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図１（構成</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A+B+C</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＋Ｄ）</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2" name="直線矢印コネクタ 41">
            <a:extLst>
              <a:ext uri="{FF2B5EF4-FFF2-40B4-BE49-F238E27FC236}">
                <a16:creationId xmlns:a16="http://schemas.microsoft.com/office/drawing/2014/main" id="{ED320541-AA4D-C478-4EE9-6FDBAB0EB22C}"/>
              </a:ext>
            </a:extLst>
          </p:cNvPr>
          <p:cNvCxnSpPr>
            <a:stCxn id="41" idx="0"/>
            <a:endCxn id="24" idx="4"/>
          </p:cNvCxnSpPr>
          <p:nvPr/>
        </p:nvCxnSpPr>
        <p:spPr>
          <a:xfrm flipV="1">
            <a:off x="3465921" y="3244819"/>
            <a:ext cx="198386" cy="106779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D3DB273F-C1AC-3E7D-F9CE-DBA30196C644}"/>
              </a:ext>
            </a:extLst>
          </p:cNvPr>
          <p:cNvSpPr txBox="1"/>
          <p:nvPr/>
        </p:nvSpPr>
        <p:spPr>
          <a:xfrm>
            <a:off x="3772319" y="4813231"/>
            <a:ext cx="3185487" cy="3693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図２（構成Ａ＋Ｂ＋Ｃ＋Ｅ）</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4" name="直線矢印コネクタ 43">
            <a:extLst>
              <a:ext uri="{FF2B5EF4-FFF2-40B4-BE49-F238E27FC236}">
                <a16:creationId xmlns:a16="http://schemas.microsoft.com/office/drawing/2014/main" id="{93BACACF-331B-5A08-643B-9F5C65912FC1}"/>
              </a:ext>
            </a:extLst>
          </p:cNvPr>
          <p:cNvCxnSpPr>
            <a:stCxn id="43" idx="0"/>
          </p:cNvCxnSpPr>
          <p:nvPr/>
        </p:nvCxnSpPr>
        <p:spPr>
          <a:xfrm flipH="1" flipV="1">
            <a:off x="4649491" y="3903739"/>
            <a:ext cx="715572" cy="90949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D4CC7CA2-32E9-F037-67BC-BBA20C4F7693}"/>
              </a:ext>
            </a:extLst>
          </p:cNvPr>
          <p:cNvSpPr txBox="1"/>
          <p:nvPr/>
        </p:nvSpPr>
        <p:spPr>
          <a:xfrm>
            <a:off x="6337175" y="3413721"/>
            <a:ext cx="3185487" cy="3693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図３（構成Ａ＋Ｂ＋Ｆ＋Ｇ）</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6" name="直線矢印コネクタ 45">
            <a:extLst>
              <a:ext uri="{FF2B5EF4-FFF2-40B4-BE49-F238E27FC236}">
                <a16:creationId xmlns:a16="http://schemas.microsoft.com/office/drawing/2014/main" id="{32343946-469A-C7C7-FC90-CABFDC6D7DE7}"/>
              </a:ext>
            </a:extLst>
          </p:cNvPr>
          <p:cNvCxnSpPr>
            <a:stCxn id="45" idx="1"/>
            <a:endCxn id="39" idx="6"/>
          </p:cNvCxnSpPr>
          <p:nvPr/>
        </p:nvCxnSpPr>
        <p:spPr>
          <a:xfrm flipH="1" flipV="1">
            <a:off x="5114326" y="3169671"/>
            <a:ext cx="1222849" cy="42871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雲形吹き出し 35">
            <a:extLst>
              <a:ext uri="{FF2B5EF4-FFF2-40B4-BE49-F238E27FC236}">
                <a16:creationId xmlns:a16="http://schemas.microsoft.com/office/drawing/2014/main" id="{5A53E738-0093-18A7-31CA-44C22E69F72B}"/>
              </a:ext>
            </a:extLst>
          </p:cNvPr>
          <p:cNvSpPr/>
          <p:nvPr/>
        </p:nvSpPr>
        <p:spPr>
          <a:xfrm>
            <a:off x="6021751" y="1686021"/>
            <a:ext cx="5112568" cy="1483650"/>
          </a:xfrm>
          <a:prstGeom prst="cloudCallout">
            <a:avLst>
              <a:gd name="adj1" fmla="val -56247"/>
              <a:gd name="adj2" fmla="val 47724"/>
            </a:avLst>
          </a:prstGeom>
          <a:solidFill>
            <a:schemeClr val="accent4">
              <a:lumMod val="40000"/>
              <a:lumOff val="6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b="1" u="sng"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テキスト ボックス 47">
            <a:extLst>
              <a:ext uri="{FF2B5EF4-FFF2-40B4-BE49-F238E27FC236}">
                <a16:creationId xmlns:a16="http://schemas.microsoft.com/office/drawing/2014/main" id="{6C8466BA-9B7A-23CC-C127-914177897EB1}"/>
              </a:ext>
            </a:extLst>
          </p:cNvPr>
          <p:cNvSpPr txBox="1"/>
          <p:nvPr/>
        </p:nvSpPr>
        <p:spPr>
          <a:xfrm>
            <a:off x="3636303" y="2436967"/>
            <a:ext cx="1499128" cy="369332"/>
          </a:xfrm>
          <a:prstGeom prst="rect">
            <a:avLst/>
          </a:prstGeom>
          <a:noFill/>
        </p:spPr>
        <p:txBody>
          <a:bodyPr wrap="none" rtlCol="0">
            <a:spAutoFit/>
          </a:bodyPr>
          <a:lstStyle/>
          <a:p>
            <a:r>
              <a:rPr kumimoji="1" lang="ja-JP" altLang="en-US" b="1" dirty="0"/>
              <a:t>技術思想</a:t>
            </a:r>
            <a:r>
              <a:rPr kumimoji="1" lang="en-US" altLang="ja-JP" b="1" dirty="0"/>
              <a:t>A+B</a:t>
            </a:r>
            <a:endParaRPr kumimoji="1" lang="ja-JP" altLang="en-US" b="1" dirty="0"/>
          </a:p>
        </p:txBody>
      </p:sp>
      <p:sp>
        <p:nvSpPr>
          <p:cNvPr id="49" name="テキスト ボックス 48">
            <a:extLst>
              <a:ext uri="{FF2B5EF4-FFF2-40B4-BE49-F238E27FC236}">
                <a16:creationId xmlns:a16="http://schemas.microsoft.com/office/drawing/2014/main" id="{EF0EAEEE-42BC-58A6-996E-4A4817F25E66}"/>
              </a:ext>
            </a:extLst>
          </p:cNvPr>
          <p:cNvSpPr txBox="1"/>
          <p:nvPr/>
        </p:nvSpPr>
        <p:spPr>
          <a:xfrm>
            <a:off x="3803577" y="3084894"/>
            <a:ext cx="1338828" cy="369332"/>
          </a:xfrm>
          <a:prstGeom prst="rect">
            <a:avLst/>
          </a:prstGeom>
          <a:noFill/>
        </p:spPr>
        <p:txBody>
          <a:bodyPr wrap="none" rtlCol="0">
            <a:spAutoFit/>
          </a:bodyPr>
          <a:lstStyle/>
          <a:p>
            <a:r>
              <a:rPr kumimoji="1" lang="ja-JP" altLang="en-US" dirty="0">
                <a:solidFill>
                  <a:srgbClr val="D4162D"/>
                </a:solidFill>
              </a:rPr>
              <a:t>実施形態４</a:t>
            </a:r>
          </a:p>
        </p:txBody>
      </p:sp>
      <p:sp>
        <p:nvSpPr>
          <p:cNvPr id="50" name="円/楕円 57">
            <a:extLst>
              <a:ext uri="{FF2B5EF4-FFF2-40B4-BE49-F238E27FC236}">
                <a16:creationId xmlns:a16="http://schemas.microsoft.com/office/drawing/2014/main" id="{6188C78C-B38D-F5A8-0561-4A8B95C6E954}"/>
              </a:ext>
            </a:extLst>
          </p:cNvPr>
          <p:cNvSpPr/>
          <p:nvPr/>
        </p:nvSpPr>
        <p:spPr>
          <a:xfrm>
            <a:off x="4834151" y="3373219"/>
            <a:ext cx="72008" cy="720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rgbClr val="D4162D"/>
              </a:solidFill>
            </a:endParaRPr>
          </a:p>
        </p:txBody>
      </p:sp>
      <p:sp>
        <p:nvSpPr>
          <p:cNvPr id="51" name="テキスト ボックス 50">
            <a:extLst>
              <a:ext uri="{FF2B5EF4-FFF2-40B4-BE49-F238E27FC236}">
                <a16:creationId xmlns:a16="http://schemas.microsoft.com/office/drawing/2014/main" id="{8FA31873-6E5F-6150-4BBB-3F7A97DEA2A0}"/>
              </a:ext>
            </a:extLst>
          </p:cNvPr>
          <p:cNvSpPr txBox="1"/>
          <p:nvPr/>
        </p:nvSpPr>
        <p:spPr>
          <a:xfrm>
            <a:off x="6335888" y="4021143"/>
            <a:ext cx="3877985" cy="646331"/>
          </a:xfrm>
          <a:prstGeom prst="rect">
            <a:avLst/>
          </a:prstGeom>
          <a:solidFill>
            <a:schemeClr val="bg1"/>
          </a:solidFill>
          <a:ln>
            <a:solidFill>
              <a:srgbClr val="D4162D"/>
            </a:solidFill>
          </a:ln>
          <a:effectLst>
            <a:outerShdw blurRad="50800" dist="38100" dir="2700000" algn="tl" rotWithShape="0">
              <a:prstClr val="black">
                <a:alpha val="40000"/>
              </a:prstClr>
            </a:outerShdw>
          </a:effectLst>
        </p:spPr>
        <p:txBody>
          <a:bodyPr wrap="none" rtlCol="0">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図４（構成Ａ＋Ｂ＋</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C</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F</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⇒開示基準点として必要なので追加</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52" name="直線矢印コネクタ 51">
            <a:extLst>
              <a:ext uri="{FF2B5EF4-FFF2-40B4-BE49-F238E27FC236}">
                <a16:creationId xmlns:a16="http://schemas.microsoft.com/office/drawing/2014/main" id="{0A2DFDBC-E75D-44BE-9348-353B4B33B29A}"/>
              </a:ext>
            </a:extLst>
          </p:cNvPr>
          <p:cNvCxnSpPr>
            <a:stCxn id="51" idx="1"/>
            <a:endCxn id="50" idx="5"/>
          </p:cNvCxnSpPr>
          <p:nvPr/>
        </p:nvCxnSpPr>
        <p:spPr>
          <a:xfrm flipH="1" flipV="1">
            <a:off x="4895614" y="3434682"/>
            <a:ext cx="1440274" cy="909627"/>
          </a:xfrm>
          <a:prstGeom prst="straightConnector1">
            <a:avLst/>
          </a:prstGeom>
          <a:ln w="15875">
            <a:solidFill>
              <a:srgbClr val="D4162D"/>
            </a:solidFill>
            <a:tailEnd type="arrow"/>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415CAAEF-49D9-F63C-0A45-8C31D2ED7F41}"/>
              </a:ext>
            </a:extLst>
          </p:cNvPr>
          <p:cNvSpPr txBox="1"/>
          <p:nvPr/>
        </p:nvSpPr>
        <p:spPr>
          <a:xfrm>
            <a:off x="6869875" y="1799211"/>
            <a:ext cx="3416320" cy="1200329"/>
          </a:xfrm>
          <a:prstGeom prst="rect">
            <a:avLst/>
          </a:prstGeom>
          <a:noFill/>
        </p:spPr>
        <p:txBody>
          <a:bodyPr wrap="none" rtlCol="0">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★開示基準点を含む</a:t>
            </a:r>
            <a:r>
              <a:rPr lang="ja-JP" altLang="en-US" b="1" u="sng"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面で開示</a:t>
            </a:r>
            <a:endParaRPr lang="en-US" altLang="ja-JP" b="1" u="sng"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（図面に裏付けられた技術思想</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を説明するスタンス）</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★開示基準点を</a:t>
            </a:r>
            <a:r>
              <a:rPr lang="ja-JP" altLang="en-US" b="1" u="sng"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戦略的に選択</a:t>
            </a:r>
            <a:endParaRPr lang="en-US" altLang="ja-JP" b="1" u="sng"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26141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FD4AB-B445-41CC-AC70-68B57757DBA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5D6A19A-B80A-F7D9-4CEB-A96D2BB2155A}"/>
              </a:ext>
            </a:extLst>
          </p:cNvPr>
          <p:cNvSpPr>
            <a:spLocks noGrp="1"/>
          </p:cNvSpPr>
          <p:nvPr>
            <p:ph type="title"/>
          </p:nvPr>
        </p:nvSpPr>
        <p:spPr/>
        <p:txBody>
          <a:bodyPr anchor="ctr"/>
          <a:lstStyle/>
          <a:p>
            <a:pPr algn="ctr"/>
            <a:r>
              <a:rPr kumimoji="1" lang="en-US" altLang="ja-JP" sz="4800" dirty="0"/>
              <a:t>4. </a:t>
            </a:r>
            <a:r>
              <a:rPr kumimoji="1" lang="ja-JP" altLang="en-US" sz="4800" dirty="0"/>
              <a:t>グローバル明細書の中国向け対策</a:t>
            </a:r>
          </a:p>
        </p:txBody>
      </p:sp>
      <p:sp>
        <p:nvSpPr>
          <p:cNvPr id="3" name="フッター プレースホルダー 2">
            <a:extLst>
              <a:ext uri="{FF2B5EF4-FFF2-40B4-BE49-F238E27FC236}">
                <a16:creationId xmlns:a16="http://schemas.microsoft.com/office/drawing/2014/main" id="{E0A1600B-971B-2BE0-920F-942A2C988E18}"/>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pic>
        <p:nvPicPr>
          <p:cNvPr id="4" name="Picture 7" descr="C:\Users\seishinip\AppData\Local\Microsoft\Windows\Temporary Internet Files\Content.IE5\CVCXV2DH\MC900024347[1].wmf">
            <a:extLst>
              <a:ext uri="{FF2B5EF4-FFF2-40B4-BE49-F238E27FC236}">
                <a16:creationId xmlns:a16="http://schemas.microsoft.com/office/drawing/2014/main" id="{D326E574-E5CD-56FC-F809-3388C58112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6771" y="1376374"/>
            <a:ext cx="1705758" cy="1149112"/>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66A49419-9436-90F4-EA7E-A317C8B0B811}"/>
              </a:ext>
            </a:extLst>
          </p:cNvPr>
          <p:cNvSpPr txBox="1"/>
          <p:nvPr/>
        </p:nvSpPr>
        <p:spPr>
          <a:xfrm>
            <a:off x="1281044" y="3576824"/>
            <a:ext cx="6964054" cy="2308324"/>
          </a:xfrm>
          <a:prstGeom prst="rect">
            <a:avLst/>
          </a:prstGeom>
          <a:noFill/>
        </p:spPr>
        <p:txBody>
          <a:bodyPr wrap="square" rtlCol="0">
            <a:spAutoFit/>
          </a:bodyPr>
          <a:lstStyle/>
          <a:p>
            <a:r>
              <a:rPr kumimoji="1" lang="en-US" altLang="ja-JP" sz="2400" b="1" dirty="0"/>
              <a:t>4.1 </a:t>
            </a:r>
            <a:r>
              <a:rPr lang="ja-JP" altLang="en-US" sz="2400" b="1" dirty="0"/>
              <a:t>中国の補正要件</a:t>
            </a:r>
            <a:endParaRPr kumimoji="1" lang="en-US" altLang="ja-JP" sz="2400" b="1" dirty="0"/>
          </a:p>
          <a:p>
            <a:r>
              <a:rPr lang="en-US" altLang="ja-JP" sz="2400" b="1" dirty="0"/>
              <a:t>4.2</a:t>
            </a:r>
            <a:r>
              <a:rPr lang="ja-JP" altLang="en-US" sz="2400" b="1" dirty="0"/>
              <a:t> 受動補正の目的制限</a:t>
            </a:r>
            <a:endParaRPr lang="en-US" altLang="ja-JP" sz="2400" b="1" dirty="0"/>
          </a:p>
          <a:p>
            <a:r>
              <a:rPr kumimoji="1" lang="en-US" altLang="ja-JP" sz="2400" b="1" dirty="0"/>
              <a:t>4.3 </a:t>
            </a:r>
            <a:r>
              <a:rPr kumimoji="1" lang="ja-JP" altLang="en-US" sz="2400" b="1" dirty="0"/>
              <a:t>無効宣告の補正方式の制限</a:t>
            </a:r>
            <a:endParaRPr kumimoji="1" lang="en-US" altLang="ja-JP" sz="2400" b="1" dirty="0"/>
          </a:p>
          <a:p>
            <a:r>
              <a:rPr lang="en-US" altLang="ja-JP" sz="2400" b="1" dirty="0"/>
              <a:t>4.4 </a:t>
            </a:r>
            <a:r>
              <a:rPr lang="ja-JP" altLang="en-US" sz="2400" b="1" dirty="0"/>
              <a:t>厳しい補正要件対策</a:t>
            </a:r>
            <a:endParaRPr lang="en-US" altLang="ja-JP" sz="2400" b="1" dirty="0"/>
          </a:p>
          <a:p>
            <a:r>
              <a:rPr kumimoji="1" lang="en-US" altLang="ja-JP" sz="2400" b="1" dirty="0"/>
              <a:t>4.5 </a:t>
            </a:r>
            <a:r>
              <a:rPr kumimoji="1" lang="ja-JP" altLang="en-US" sz="2400" b="1" dirty="0"/>
              <a:t>補正目的制限への対策</a:t>
            </a:r>
            <a:endParaRPr kumimoji="1" lang="en-US" altLang="ja-JP" sz="2400" b="1" dirty="0"/>
          </a:p>
          <a:p>
            <a:endParaRPr kumimoji="1" lang="ja-JP" altLang="en-US" sz="2400" b="1" dirty="0"/>
          </a:p>
        </p:txBody>
      </p:sp>
    </p:spTree>
    <p:extLst>
      <p:ext uri="{BB962C8B-B14F-4D97-AF65-F5344CB8AC3E}">
        <p14:creationId xmlns:p14="http://schemas.microsoft.com/office/powerpoint/2010/main" val="1848294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F0E3E-4C21-0A55-90BB-3598ED0CD05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75A3AB7-A6D1-D42D-596A-51E5D1D7ED07}"/>
              </a:ext>
            </a:extLst>
          </p:cNvPr>
          <p:cNvSpPr txBox="1">
            <a:spLocks/>
          </p:cNvSpPr>
          <p:nvPr/>
        </p:nvSpPr>
        <p:spPr>
          <a:xfrm>
            <a:off x="1143000" y="533401"/>
            <a:ext cx="9906000" cy="1382156"/>
          </a:xfrm>
          <a:prstGeom prst="rect">
            <a:avLst/>
          </a:prstGeom>
        </p:spPr>
        <p:txBody>
          <a:bodyPr/>
          <a:lstStyle>
            <a:lvl1pPr algn="l" defTabSz="914400" rtl="0" eaLnBrk="1" latinLnBrk="0" hangingPunct="1">
              <a:lnSpc>
                <a:spcPct val="105000"/>
              </a:lnSpc>
              <a:spcBef>
                <a:spcPct val="0"/>
              </a:spcBef>
              <a:buNone/>
              <a:defRPr sz="4800" b="1" i="0" kern="1200" cap="none" spc="140" baseline="0">
                <a:solidFill>
                  <a:schemeClr val="tx2"/>
                </a:solidFill>
                <a:latin typeface="+mj-lt"/>
                <a:ea typeface="+mj-ea"/>
                <a:cs typeface="+mj-cs"/>
              </a:defRPr>
            </a:lvl1pPr>
          </a:lstStyle>
          <a:p>
            <a:r>
              <a:rPr kumimoji="1" lang="en-US" altLang="ja-JP" dirty="0"/>
              <a:t>4.1 </a:t>
            </a:r>
            <a:r>
              <a:rPr lang="ja-JP" altLang="en-US" dirty="0"/>
              <a:t>中国の補正要件</a:t>
            </a:r>
            <a:endParaRPr kumimoji="1" lang="ja-JP" altLang="en-US" dirty="0"/>
          </a:p>
        </p:txBody>
      </p:sp>
      <p:sp>
        <p:nvSpPr>
          <p:cNvPr id="32" name="フッター プレースホルダー 2">
            <a:extLst>
              <a:ext uri="{FF2B5EF4-FFF2-40B4-BE49-F238E27FC236}">
                <a16:creationId xmlns:a16="http://schemas.microsoft.com/office/drawing/2014/main" id="{7407F789-D65D-F8EE-42C0-69D37B00C28C}"/>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5" name="テキスト ボックス 4">
            <a:extLst>
              <a:ext uri="{FF2B5EF4-FFF2-40B4-BE49-F238E27FC236}">
                <a16:creationId xmlns:a16="http://schemas.microsoft.com/office/drawing/2014/main" id="{041F6646-2F9A-71C2-AA62-926D401FB0C4}"/>
              </a:ext>
            </a:extLst>
          </p:cNvPr>
          <p:cNvSpPr txBox="1"/>
          <p:nvPr/>
        </p:nvSpPr>
        <p:spPr>
          <a:xfrm>
            <a:off x="1545772" y="1407564"/>
            <a:ext cx="10649069" cy="2308324"/>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補正可能な範囲</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「原明細書及び特許請求の範囲に記載された範囲」</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専利法</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33</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条</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＝当初明細書及び請求項に</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文字どおりに記載された内容</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と、</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これらの内容と図面から</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直接かつ疑う余地も無く確定</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　　できる内容</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（審査指南第２部第８章</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5.2.1.1</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⇒これまでは、「文字どおりに記載された内容」に実質制限されていた。</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id="{DCD4B1A9-FAD3-F02E-3D91-09A63A4EA9B7}"/>
              </a:ext>
            </a:extLst>
          </p:cNvPr>
          <p:cNvSpPr/>
          <p:nvPr/>
        </p:nvSpPr>
        <p:spPr>
          <a:xfrm>
            <a:off x="1390870" y="1538749"/>
            <a:ext cx="144016" cy="144016"/>
          </a:xfrm>
          <a:prstGeom prst="rect">
            <a:avLst/>
          </a:prstGeom>
          <a:solidFill>
            <a:srgbClr val="D41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a:extLst>
              <a:ext uri="{FF2B5EF4-FFF2-40B4-BE49-F238E27FC236}">
                <a16:creationId xmlns:a16="http://schemas.microsoft.com/office/drawing/2014/main" id="{44C7768D-651B-AD50-884E-B513B078D53A}"/>
              </a:ext>
            </a:extLst>
          </p:cNvPr>
          <p:cNvSpPr/>
          <p:nvPr/>
        </p:nvSpPr>
        <p:spPr>
          <a:xfrm>
            <a:off x="1412642" y="3954894"/>
            <a:ext cx="144016" cy="144016"/>
          </a:xfrm>
          <a:prstGeom prst="rect">
            <a:avLst/>
          </a:prstGeom>
          <a:solidFill>
            <a:srgbClr val="D4162D"/>
          </a:solidFill>
          <a:ln>
            <a:solidFill>
              <a:srgbClr val="D41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75BBE7E6-0264-E893-E4B8-B7C346747D24}"/>
              </a:ext>
            </a:extLst>
          </p:cNvPr>
          <p:cNvSpPr txBox="1"/>
          <p:nvPr/>
        </p:nvSpPr>
        <p:spPr>
          <a:xfrm>
            <a:off x="1544251" y="3839753"/>
            <a:ext cx="10753265" cy="2800767"/>
          </a:xfrm>
          <a:prstGeom prst="rect">
            <a:avLst/>
          </a:prstGeom>
          <a:noFill/>
        </p:spPr>
        <p:txBody>
          <a:bodyPr wrap="none" rtlCol="0">
            <a:spAutoFit/>
          </a:bodyPr>
          <a:lstStyle/>
          <a:p>
            <a:r>
              <a:rPr lang="en-US" altLang="ja-JP" sz="2400" b="1" i="0" dirty="0">
                <a:solidFill>
                  <a:srgbClr val="333333"/>
                </a:solidFill>
                <a:effectLst/>
                <a:latin typeface="メイリオ" panose="020B0604030504040204" pitchFamily="50" charset="-128"/>
                <a:ea typeface="メイリオ" panose="020B0604030504040204" pitchFamily="50" charset="-128"/>
              </a:rPr>
              <a:t>(2021) </a:t>
            </a:r>
            <a:r>
              <a:rPr lang="ja-JP" altLang="en-US" sz="2400" b="1" i="0" dirty="0">
                <a:solidFill>
                  <a:srgbClr val="333333"/>
                </a:solidFill>
                <a:effectLst/>
                <a:latin typeface="メイリオ" panose="020B0604030504040204" pitchFamily="50" charset="-128"/>
                <a:ea typeface="メイリオ" panose="020B0604030504040204" pitchFamily="50" charset="-128"/>
              </a:rPr>
              <a:t>最高法知行終</a:t>
            </a:r>
            <a:r>
              <a:rPr lang="en-US" altLang="ja-JP" sz="2400" b="1" i="0" dirty="0">
                <a:solidFill>
                  <a:srgbClr val="333333"/>
                </a:solidFill>
                <a:effectLst/>
                <a:latin typeface="メイリオ" panose="020B0604030504040204" pitchFamily="50" charset="-128"/>
                <a:ea typeface="メイリオ" panose="020B0604030504040204" pitchFamily="50" charset="-128"/>
              </a:rPr>
              <a:t>440</a:t>
            </a:r>
            <a:r>
              <a:rPr lang="ja-JP" altLang="en-US" sz="2400" b="1" i="0" dirty="0">
                <a:solidFill>
                  <a:srgbClr val="333333"/>
                </a:solidFill>
                <a:effectLst/>
                <a:latin typeface="メイリオ" panose="020B0604030504040204" pitchFamily="50" charset="-128"/>
                <a:ea typeface="メイリオ" panose="020B0604030504040204" pitchFamily="50" charset="-128"/>
              </a:rPr>
              <a:t>号（</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補正制限の緩和の可能性を示す判例</a:t>
            </a:r>
            <a:r>
              <a:rPr lang="ja-JP" altLang="en-US" sz="2400" b="1" i="0" dirty="0">
                <a:solidFill>
                  <a:srgbClr val="333333"/>
                </a:solidFill>
                <a:effectLst/>
                <a:latin typeface="メイリオ" panose="020B0604030504040204" pitchFamily="50" charset="-128"/>
                <a:ea typeface="メイリオ" panose="020B0604030504040204" pitchFamily="50" charset="-128"/>
              </a:rPr>
              <a:t>）</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FontTx/>
              <a:buChar char="-"/>
            </a:pPr>
            <a:r>
              <a:rPr lang="ja-JP" altLang="en-US" sz="2000" b="0" i="0" dirty="0">
                <a:solidFill>
                  <a:srgbClr val="333333"/>
                </a:solidFill>
                <a:effectLst/>
                <a:latin typeface="メイリオ" panose="020B0604030504040204" pitchFamily="50" charset="-128"/>
                <a:ea typeface="メイリオ" panose="020B0604030504040204" pitchFamily="50" charset="-128"/>
              </a:rPr>
              <a:t>出願人は、覆審手続で請求項１に「</a:t>
            </a:r>
            <a:r>
              <a:rPr lang="en-US" altLang="ja-JP" sz="2000" b="0" i="0" dirty="0">
                <a:solidFill>
                  <a:srgbClr val="333333"/>
                </a:solidFill>
                <a:effectLst/>
                <a:latin typeface="メイリオ" panose="020B0604030504040204" pitchFamily="50" charset="-128"/>
                <a:ea typeface="メイリオ" panose="020B0604030504040204" pitchFamily="50" charset="-128"/>
              </a:rPr>
              <a:t>β</a:t>
            </a:r>
            <a:r>
              <a:rPr lang="ja-JP" altLang="en-US" sz="2000" b="0" i="0" dirty="0">
                <a:solidFill>
                  <a:srgbClr val="333333"/>
                </a:solidFill>
                <a:effectLst/>
                <a:latin typeface="メイリオ" panose="020B0604030504040204" pitchFamily="50" charset="-128"/>
                <a:ea typeface="メイリオ" panose="020B0604030504040204" pitchFamily="50" charset="-128"/>
              </a:rPr>
              <a:t>＜</a:t>
            </a:r>
            <a:r>
              <a:rPr lang="en-US" altLang="ja-JP" sz="2000" b="0" i="0" dirty="0">
                <a:solidFill>
                  <a:srgbClr val="333333"/>
                </a:solidFill>
                <a:effectLst/>
                <a:latin typeface="メイリオ" panose="020B0604030504040204" pitchFamily="50" charset="-128"/>
                <a:ea typeface="メイリオ" panose="020B0604030504040204" pitchFamily="50" charset="-128"/>
              </a:rPr>
              <a:t>α</a:t>
            </a:r>
            <a:r>
              <a:rPr lang="ja-JP" altLang="en-US" sz="2000" b="0" i="0" dirty="0">
                <a:solidFill>
                  <a:srgbClr val="333333"/>
                </a:solidFill>
                <a:effectLst/>
                <a:latin typeface="メイリオ" panose="020B0604030504040204" pitchFamily="50" charset="-128"/>
                <a:ea typeface="メイリオ" panose="020B0604030504040204" pitchFamily="50" charset="-128"/>
              </a:rPr>
              <a:t>」を追加した。</a:t>
            </a:r>
            <a:endParaRPr lang="en-US" altLang="ja-JP" sz="2000" b="0" i="0" dirty="0">
              <a:solidFill>
                <a:srgbClr val="333333"/>
              </a:solidFill>
              <a:effectLst/>
              <a:latin typeface="メイリオ" panose="020B0604030504040204" pitchFamily="50" charset="-128"/>
              <a:ea typeface="メイリオ" panose="020B0604030504040204" pitchFamily="50" charset="-128"/>
            </a:endParaRPr>
          </a:p>
          <a:p>
            <a:pPr marL="342900" indent="-342900">
              <a:buFontTx/>
              <a:buChar char="-"/>
            </a:pPr>
            <a:r>
              <a:rPr lang="ja-JP" altLang="en-US" sz="2000" b="0" i="0" dirty="0">
                <a:solidFill>
                  <a:srgbClr val="333333"/>
                </a:solidFill>
                <a:effectLst/>
                <a:latin typeface="メイリオ" panose="020B0604030504040204" pitchFamily="50" charset="-128"/>
                <a:ea typeface="メイリオ" panose="020B0604030504040204" pitchFamily="50" charset="-128"/>
              </a:rPr>
              <a:t>国家知識産権局</a:t>
            </a:r>
            <a:r>
              <a:rPr lang="ja-JP" altLang="en-US" sz="2000" dirty="0">
                <a:solidFill>
                  <a:srgbClr val="333333"/>
                </a:solidFill>
                <a:latin typeface="メイリオ" panose="020B0604030504040204" pitchFamily="50" charset="-128"/>
                <a:ea typeface="メイリオ" panose="020B0604030504040204" pitchFamily="50" charset="-128"/>
              </a:rPr>
              <a:t>は、「</a:t>
            </a:r>
            <a:r>
              <a:rPr lang="en-US" altLang="ja-JP" sz="2000" dirty="0">
                <a:solidFill>
                  <a:srgbClr val="333333"/>
                </a:solidFill>
                <a:latin typeface="メイリオ" panose="020B0604030504040204" pitchFamily="50" charset="-128"/>
                <a:ea typeface="メイリオ" panose="020B0604030504040204" pitchFamily="50" charset="-128"/>
              </a:rPr>
              <a:t>β</a:t>
            </a:r>
            <a:r>
              <a:rPr lang="ja-JP" altLang="en-US" sz="2000" dirty="0">
                <a:solidFill>
                  <a:srgbClr val="333333"/>
                </a:solidFill>
                <a:latin typeface="メイリオ" panose="020B0604030504040204" pitchFamily="50" charset="-128"/>
                <a:ea typeface="メイリオ" panose="020B0604030504040204" pitchFamily="50" charset="-128"/>
              </a:rPr>
              <a:t>＜</a:t>
            </a:r>
            <a:r>
              <a:rPr lang="en-US" altLang="ja-JP" sz="2000" dirty="0">
                <a:solidFill>
                  <a:srgbClr val="333333"/>
                </a:solidFill>
                <a:latin typeface="メイリオ" panose="020B0604030504040204" pitchFamily="50" charset="-128"/>
                <a:ea typeface="メイリオ" panose="020B0604030504040204" pitchFamily="50" charset="-128"/>
              </a:rPr>
              <a:t>α</a:t>
            </a:r>
            <a:r>
              <a:rPr lang="ja-JP" altLang="en-US" sz="2000" dirty="0">
                <a:solidFill>
                  <a:srgbClr val="333333"/>
                </a:solidFill>
                <a:latin typeface="メイリオ" panose="020B0604030504040204" pitchFamily="50" charset="-128"/>
                <a:ea typeface="メイリオ" panose="020B0604030504040204" pitchFamily="50" charset="-128"/>
              </a:rPr>
              <a:t>」が補正要件を満たさないと判断した。</a:t>
            </a:r>
            <a:endParaRPr lang="en-US" altLang="ja-JP" sz="2000" dirty="0">
              <a:solidFill>
                <a:srgbClr val="333333"/>
              </a:solidFill>
              <a:latin typeface="メイリオ" panose="020B0604030504040204" pitchFamily="50" charset="-128"/>
              <a:ea typeface="メイリオ" panose="020B0604030504040204" pitchFamily="50" charset="-128"/>
            </a:endParaRPr>
          </a:p>
          <a:p>
            <a:pPr marL="342900" indent="-342900">
              <a:buFontTx/>
              <a:buChar char="-"/>
            </a:pPr>
            <a:r>
              <a:rPr lang="zh-TW" altLang="en-US" sz="2000" b="0" i="0" dirty="0">
                <a:solidFill>
                  <a:srgbClr val="333333"/>
                </a:solidFill>
                <a:effectLst/>
                <a:latin typeface="メイリオ" panose="020B0604030504040204" pitchFamily="50" charset="-128"/>
                <a:ea typeface="メイリオ" panose="020B0604030504040204" pitchFamily="50" charset="-128"/>
              </a:rPr>
              <a:t>北京知識産権法院</a:t>
            </a:r>
            <a:r>
              <a:rPr lang="ja-JP" altLang="en-US" sz="2000" b="0" i="0" dirty="0">
                <a:solidFill>
                  <a:srgbClr val="333333"/>
                </a:solidFill>
                <a:effectLst/>
                <a:latin typeface="メイリオ" panose="020B0604030504040204" pitchFamily="50" charset="-128"/>
                <a:ea typeface="メイリオ" panose="020B0604030504040204" pitchFamily="50" charset="-128"/>
              </a:rPr>
              <a:t>は、補正内容が明細書等の記載から「</a:t>
            </a:r>
            <a:r>
              <a:rPr lang="ja-JP" altLang="en-US" sz="2000" i="0" dirty="0">
                <a:effectLst/>
                <a:latin typeface="メイリオ" panose="020B0604030504040204" pitchFamily="50" charset="-128"/>
                <a:ea typeface="メイリオ" panose="020B0604030504040204" pitchFamily="50" charset="-128"/>
              </a:rPr>
              <a:t>直接かつ疑う余地もなく</a:t>
            </a:r>
            <a:br>
              <a:rPr lang="en-US" altLang="ja-JP" sz="2000" i="0" dirty="0">
                <a:effectLst/>
                <a:latin typeface="メイリオ" panose="020B0604030504040204" pitchFamily="50" charset="-128"/>
                <a:ea typeface="メイリオ" panose="020B0604030504040204" pitchFamily="50" charset="-128"/>
              </a:rPr>
            </a:br>
            <a:r>
              <a:rPr lang="ja-JP" altLang="en-US" sz="2000" i="0" dirty="0">
                <a:effectLst/>
                <a:latin typeface="メイリオ" panose="020B0604030504040204" pitchFamily="50" charset="-128"/>
                <a:ea typeface="メイリオ" panose="020B0604030504040204" pitchFamily="50" charset="-128"/>
              </a:rPr>
              <a:t>確定できる</a:t>
            </a:r>
            <a:r>
              <a:rPr lang="ja-JP" altLang="en-US" sz="2000" b="0" i="0" dirty="0">
                <a:solidFill>
                  <a:srgbClr val="333333"/>
                </a:solidFill>
                <a:effectLst/>
                <a:latin typeface="メイリオ" panose="020B0604030504040204" pitchFamily="50" charset="-128"/>
                <a:ea typeface="メイリオ" panose="020B0604030504040204" pitchFamily="50" charset="-128"/>
              </a:rPr>
              <a:t>」として補正を認めた。</a:t>
            </a:r>
            <a:endParaRPr lang="en-US" altLang="ja-JP" sz="2000" b="0" i="0" dirty="0">
              <a:solidFill>
                <a:srgbClr val="333333"/>
              </a:solidFill>
              <a:effectLst/>
              <a:latin typeface="メイリオ" panose="020B0604030504040204" pitchFamily="50" charset="-128"/>
              <a:ea typeface="メイリオ" panose="020B0604030504040204" pitchFamily="50" charset="-128"/>
            </a:endParaRPr>
          </a:p>
          <a:p>
            <a:pPr marL="342900" indent="-342900">
              <a:buFontTx/>
              <a:buChar char="-"/>
            </a:pPr>
            <a:r>
              <a:rPr lang="ja-JP" altLang="en-US" sz="2400" b="0" i="0" dirty="0">
                <a:solidFill>
                  <a:srgbClr val="333333"/>
                </a:solidFill>
                <a:effectLst/>
                <a:latin typeface="メイリオ" panose="020B0604030504040204" pitchFamily="50" charset="-128"/>
                <a:ea typeface="メイリオ" panose="020B0604030504040204" pitchFamily="50" charset="-128"/>
              </a:rPr>
              <a:t>最高人民法院は、</a:t>
            </a:r>
            <a:r>
              <a:rPr lang="en-US" altLang="ja-JP" sz="2400" b="0" i="0" dirty="0">
                <a:solidFill>
                  <a:srgbClr val="333333"/>
                </a:solidFill>
                <a:effectLst/>
                <a:latin typeface="メイリオ" panose="020B0604030504040204" pitchFamily="50" charset="-128"/>
                <a:ea typeface="メイリオ" panose="020B0604030504040204" pitchFamily="50" charset="-128"/>
              </a:rPr>
              <a:t>『</a:t>
            </a:r>
            <a:r>
              <a:rPr lang="ja-JP" altLang="en-US" sz="2400" b="0" i="0" dirty="0">
                <a:solidFill>
                  <a:srgbClr val="333333"/>
                </a:solidFill>
                <a:effectLst/>
                <a:latin typeface="メイリオ" panose="020B0604030504040204" pitchFamily="50" charset="-128"/>
                <a:ea typeface="メイリオ" panose="020B0604030504040204" pitchFamily="50" charset="-128"/>
              </a:rPr>
              <a:t>当業者が、当初明細書等から発明の目的と合わせて</a:t>
            </a:r>
            <a:br>
              <a:rPr lang="en-US" altLang="ja-JP" sz="2400" dirty="0">
                <a:solidFill>
                  <a:srgbClr val="333333"/>
                </a:solidFill>
                <a:latin typeface="メイリオ" panose="020B0604030504040204" pitchFamily="50" charset="-128"/>
                <a:ea typeface="メイリオ" panose="020B0604030504040204" pitchFamily="50" charset="-128"/>
              </a:rPr>
            </a:br>
            <a:r>
              <a:rPr lang="ja-JP" altLang="en-US" sz="2400" dirty="0">
                <a:solidFill>
                  <a:srgbClr val="333333"/>
                </a:solidFill>
                <a:latin typeface="メイリオ" panose="020B0604030504040204" pitchFamily="50" charset="-128"/>
                <a:ea typeface="メイリオ" panose="020B0604030504040204" pitchFamily="50" charset="-128"/>
              </a:rPr>
              <a:t>直接かつ明確に導き出せる補正は許可される。</a:t>
            </a:r>
            <a:r>
              <a:rPr lang="en-US" altLang="ja-JP" sz="2400" dirty="0">
                <a:solidFill>
                  <a:srgbClr val="333333"/>
                </a:solidFill>
                <a:latin typeface="メイリオ" panose="020B0604030504040204" pitchFamily="50" charset="-128"/>
                <a:ea typeface="メイリオ" panose="020B0604030504040204" pitchFamily="50" charset="-128"/>
              </a:rPr>
              <a:t>』</a:t>
            </a:r>
            <a:r>
              <a:rPr lang="ja-JP" altLang="en-US" sz="2400" dirty="0">
                <a:solidFill>
                  <a:srgbClr val="333333"/>
                </a:solidFill>
                <a:latin typeface="メイリオ" panose="020B0604030504040204" pitchFamily="50" charset="-128"/>
                <a:ea typeface="メイリオ" panose="020B0604030504040204" pitchFamily="50" charset="-128"/>
              </a:rPr>
              <a:t>と判示した。</a:t>
            </a:r>
            <a:endParaRPr lang="en-US" altLang="ja-JP" sz="2400" dirty="0">
              <a:solidFill>
                <a:srgbClr val="333333"/>
              </a:solidFill>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とはいえ、審査実務で補正制限の劇的な緩和はすぐには期待できない</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b="0" i="0" dirty="0">
              <a:solidFill>
                <a:srgbClr val="333333"/>
              </a:solidFill>
              <a:effectLst/>
              <a:latin typeface="メイリオ" panose="020B0604030504040204" pitchFamily="50" charset="-128"/>
              <a:ea typeface="メイリオ" panose="020B0604030504040204" pitchFamily="50" charset="-128"/>
            </a:endParaRPr>
          </a:p>
        </p:txBody>
      </p:sp>
      <p:sp>
        <p:nvSpPr>
          <p:cNvPr id="9" name="角丸四角形 26">
            <a:extLst>
              <a:ext uri="{FF2B5EF4-FFF2-40B4-BE49-F238E27FC236}">
                <a16:creationId xmlns:a16="http://schemas.microsoft.com/office/drawing/2014/main" id="{DD29B5C5-27D8-D2CB-FA72-C9521D6A8C00}"/>
              </a:ext>
            </a:extLst>
          </p:cNvPr>
          <p:cNvSpPr/>
          <p:nvPr/>
        </p:nvSpPr>
        <p:spPr>
          <a:xfrm>
            <a:off x="5550304" y="2139418"/>
            <a:ext cx="4040010" cy="342525"/>
          </a:xfrm>
          <a:prstGeom prst="round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 26">
            <a:extLst>
              <a:ext uri="{FF2B5EF4-FFF2-40B4-BE49-F238E27FC236}">
                <a16:creationId xmlns:a16="http://schemas.microsoft.com/office/drawing/2014/main" id="{F598BC55-D105-B8B1-91C7-46C1AB501C08}"/>
              </a:ext>
            </a:extLst>
          </p:cNvPr>
          <p:cNvSpPr/>
          <p:nvPr/>
        </p:nvSpPr>
        <p:spPr>
          <a:xfrm>
            <a:off x="4340438" y="3257737"/>
            <a:ext cx="4040010" cy="342525"/>
          </a:xfrm>
          <a:prstGeom prst="round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22">
            <a:extLst>
              <a:ext uri="{FF2B5EF4-FFF2-40B4-BE49-F238E27FC236}">
                <a16:creationId xmlns:a16="http://schemas.microsoft.com/office/drawing/2014/main" id="{31640813-68CC-0169-5A74-3C93600E4D01}"/>
              </a:ext>
            </a:extLst>
          </p:cNvPr>
          <p:cNvSpPr/>
          <p:nvPr/>
        </p:nvSpPr>
        <p:spPr>
          <a:xfrm>
            <a:off x="5550304" y="2553077"/>
            <a:ext cx="4040010" cy="292083"/>
          </a:xfrm>
          <a:prstGeom prst="roundRect">
            <a:avLst/>
          </a:prstGeom>
          <a:solidFill>
            <a:srgbClr val="FF0000">
              <a:alpha val="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22">
            <a:extLst>
              <a:ext uri="{FF2B5EF4-FFF2-40B4-BE49-F238E27FC236}">
                <a16:creationId xmlns:a16="http://schemas.microsoft.com/office/drawing/2014/main" id="{DD9C438F-CCA9-96BA-5DC9-0ECAE42B0087}"/>
              </a:ext>
            </a:extLst>
          </p:cNvPr>
          <p:cNvSpPr/>
          <p:nvPr/>
        </p:nvSpPr>
        <p:spPr>
          <a:xfrm>
            <a:off x="2153961" y="2930087"/>
            <a:ext cx="1677810" cy="301756"/>
          </a:xfrm>
          <a:prstGeom prst="roundRect">
            <a:avLst/>
          </a:prstGeom>
          <a:solidFill>
            <a:srgbClr val="FF0000">
              <a:alpha val="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42630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EDACE-876C-A074-AD40-10AC1AF5FA9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C15C098-4318-01B0-F62B-F10B2C8A3CE1}"/>
              </a:ext>
            </a:extLst>
          </p:cNvPr>
          <p:cNvSpPr>
            <a:spLocks noGrp="1"/>
          </p:cNvSpPr>
          <p:nvPr>
            <p:ph type="title"/>
          </p:nvPr>
        </p:nvSpPr>
        <p:spPr>
          <a:xfrm>
            <a:off x="1143000" y="70658"/>
            <a:ext cx="9906000" cy="1382156"/>
          </a:xfrm>
        </p:spPr>
        <p:txBody>
          <a:bodyPr/>
          <a:lstStyle/>
          <a:p>
            <a:r>
              <a:rPr kumimoji="1" lang="ja-JP" altLang="en-US" dirty="0"/>
              <a:t>目次②</a:t>
            </a:r>
          </a:p>
        </p:txBody>
      </p:sp>
      <p:sp>
        <p:nvSpPr>
          <p:cNvPr id="3" name="テキスト ボックス 2">
            <a:extLst>
              <a:ext uri="{FF2B5EF4-FFF2-40B4-BE49-F238E27FC236}">
                <a16:creationId xmlns:a16="http://schemas.microsoft.com/office/drawing/2014/main" id="{F8875100-9DFC-FC9D-1A73-EDB44C38C715}"/>
              </a:ext>
            </a:extLst>
          </p:cNvPr>
          <p:cNvSpPr txBox="1"/>
          <p:nvPr/>
        </p:nvSpPr>
        <p:spPr>
          <a:xfrm>
            <a:off x="1426187" y="1280227"/>
            <a:ext cx="3942034" cy="369332"/>
          </a:xfrm>
          <a:prstGeom prst="rect">
            <a:avLst/>
          </a:prstGeom>
          <a:noFill/>
        </p:spPr>
        <p:txBody>
          <a:bodyPr wrap="square" rtlCol="0">
            <a:spAutoFit/>
          </a:bodyPr>
          <a:lstStyle/>
          <a:p>
            <a:r>
              <a:rPr lang="en-US" altLang="ja-JP" b="1" dirty="0"/>
              <a:t>7</a:t>
            </a:r>
            <a:r>
              <a:rPr kumimoji="1" lang="en-US" altLang="ja-JP" b="1" dirty="0"/>
              <a:t>. </a:t>
            </a:r>
            <a:r>
              <a:rPr kumimoji="1" lang="ja-JP" altLang="en-US" b="1" dirty="0"/>
              <a:t>各国進歩性基準に合わせた意見書</a:t>
            </a:r>
          </a:p>
        </p:txBody>
      </p:sp>
      <p:sp>
        <p:nvSpPr>
          <p:cNvPr id="4" name="テキスト ボックス 3">
            <a:extLst>
              <a:ext uri="{FF2B5EF4-FFF2-40B4-BE49-F238E27FC236}">
                <a16:creationId xmlns:a16="http://schemas.microsoft.com/office/drawing/2014/main" id="{55C7429E-E20A-BCD5-26D1-29C7E1C3014B}"/>
              </a:ext>
            </a:extLst>
          </p:cNvPr>
          <p:cNvSpPr txBox="1"/>
          <p:nvPr/>
        </p:nvSpPr>
        <p:spPr>
          <a:xfrm>
            <a:off x="1709374" y="1627787"/>
            <a:ext cx="3573826" cy="1200329"/>
          </a:xfrm>
          <a:prstGeom prst="rect">
            <a:avLst/>
          </a:prstGeom>
          <a:noFill/>
        </p:spPr>
        <p:txBody>
          <a:bodyPr wrap="square" rtlCol="0">
            <a:spAutoFit/>
          </a:bodyPr>
          <a:lstStyle/>
          <a:p>
            <a:r>
              <a:rPr lang="en-US" altLang="ja-JP" b="1" dirty="0"/>
              <a:t>7</a:t>
            </a:r>
            <a:r>
              <a:rPr kumimoji="1" lang="en-US" altLang="ja-JP" b="1" dirty="0"/>
              <a:t>.1 </a:t>
            </a:r>
            <a:r>
              <a:rPr kumimoji="1" lang="ja-JP" altLang="en-US" b="1" dirty="0"/>
              <a:t>進歩性の判断基準</a:t>
            </a:r>
            <a:endParaRPr kumimoji="1" lang="en-US" altLang="ja-JP" b="1" dirty="0"/>
          </a:p>
          <a:p>
            <a:r>
              <a:rPr lang="en-US" altLang="ja-JP" b="1" dirty="0"/>
              <a:t>7.2 JP</a:t>
            </a:r>
            <a:r>
              <a:rPr lang="ja-JP" altLang="en-US" b="1" dirty="0"/>
              <a:t>向けの意見書の工夫</a:t>
            </a:r>
            <a:endParaRPr lang="en-US" altLang="ja-JP" b="1" dirty="0"/>
          </a:p>
          <a:p>
            <a:r>
              <a:rPr kumimoji="1" lang="en-US" altLang="ja-JP" b="1" dirty="0"/>
              <a:t>7.3 US</a:t>
            </a:r>
            <a:r>
              <a:rPr kumimoji="1" lang="ja-JP" altLang="en-US" b="1" dirty="0"/>
              <a:t>向けの意見書の工夫</a:t>
            </a:r>
            <a:endParaRPr kumimoji="1" lang="en-US" altLang="ja-JP" b="1" dirty="0"/>
          </a:p>
          <a:p>
            <a:r>
              <a:rPr lang="en-US" altLang="ja-JP" b="1" dirty="0"/>
              <a:t>7.4 EP/CN</a:t>
            </a:r>
            <a:r>
              <a:rPr lang="ja-JP" altLang="en-US" b="1" dirty="0"/>
              <a:t>向けの意見書の工夫</a:t>
            </a:r>
            <a:endParaRPr kumimoji="1" lang="en-US" altLang="ja-JP" b="1" dirty="0"/>
          </a:p>
        </p:txBody>
      </p:sp>
      <p:sp>
        <p:nvSpPr>
          <p:cNvPr id="9" name="フッター プレースホルダー 2">
            <a:extLst>
              <a:ext uri="{FF2B5EF4-FFF2-40B4-BE49-F238E27FC236}">
                <a16:creationId xmlns:a16="http://schemas.microsoft.com/office/drawing/2014/main" id="{6D1DD2F0-CB60-483E-DAE5-2ACE1E901FA0}"/>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cxnSp>
        <p:nvCxnSpPr>
          <p:cNvPr id="13" name="直線コネクタ 12">
            <a:extLst>
              <a:ext uri="{FF2B5EF4-FFF2-40B4-BE49-F238E27FC236}">
                <a16:creationId xmlns:a16="http://schemas.microsoft.com/office/drawing/2014/main" id="{363D3CA8-26AC-C7A8-D385-0D64884A9E38}"/>
              </a:ext>
            </a:extLst>
          </p:cNvPr>
          <p:cNvCxnSpPr>
            <a:cxnSpLocks/>
          </p:cNvCxnSpPr>
          <p:nvPr/>
        </p:nvCxnSpPr>
        <p:spPr>
          <a:xfrm>
            <a:off x="5823859" y="1280227"/>
            <a:ext cx="0" cy="4229284"/>
          </a:xfrm>
          <a:prstGeom prst="line">
            <a:avLst/>
          </a:prstGeom>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68317DAB-4278-9EE4-0F77-4B0078DC69E0}"/>
              </a:ext>
            </a:extLst>
          </p:cNvPr>
          <p:cNvSpPr txBox="1"/>
          <p:nvPr/>
        </p:nvSpPr>
        <p:spPr>
          <a:xfrm>
            <a:off x="6259126" y="1270221"/>
            <a:ext cx="4136413" cy="369332"/>
          </a:xfrm>
          <a:prstGeom prst="rect">
            <a:avLst/>
          </a:prstGeom>
          <a:noFill/>
        </p:spPr>
        <p:txBody>
          <a:bodyPr wrap="square" rtlCol="0">
            <a:spAutoFit/>
          </a:bodyPr>
          <a:lstStyle/>
          <a:p>
            <a:r>
              <a:rPr lang="en-US" altLang="ja-JP" b="1" dirty="0"/>
              <a:t>9</a:t>
            </a:r>
            <a:r>
              <a:rPr kumimoji="1" lang="en-US" altLang="ja-JP" b="1" dirty="0"/>
              <a:t>. </a:t>
            </a:r>
            <a:r>
              <a:rPr lang="ja-JP" altLang="en-US" b="1" dirty="0"/>
              <a:t>種の選択要求への適切な対処</a:t>
            </a:r>
            <a:endParaRPr kumimoji="1" lang="ja-JP" altLang="en-US" b="1" dirty="0"/>
          </a:p>
        </p:txBody>
      </p:sp>
      <p:sp>
        <p:nvSpPr>
          <p:cNvPr id="15" name="テキスト ボックス 14">
            <a:extLst>
              <a:ext uri="{FF2B5EF4-FFF2-40B4-BE49-F238E27FC236}">
                <a16:creationId xmlns:a16="http://schemas.microsoft.com/office/drawing/2014/main" id="{E37925D3-D0D6-BA42-052A-A018BBF5EE3E}"/>
              </a:ext>
            </a:extLst>
          </p:cNvPr>
          <p:cNvSpPr txBox="1"/>
          <p:nvPr/>
        </p:nvSpPr>
        <p:spPr>
          <a:xfrm>
            <a:off x="6534970" y="1599054"/>
            <a:ext cx="3666190" cy="2031325"/>
          </a:xfrm>
          <a:prstGeom prst="rect">
            <a:avLst/>
          </a:prstGeom>
          <a:noFill/>
        </p:spPr>
        <p:txBody>
          <a:bodyPr wrap="square" rtlCol="0">
            <a:spAutoFit/>
          </a:bodyPr>
          <a:lstStyle/>
          <a:p>
            <a:r>
              <a:rPr kumimoji="1" lang="en-US" altLang="ja-JP" b="1" dirty="0"/>
              <a:t>9.1 </a:t>
            </a:r>
            <a:r>
              <a:rPr lang="ja-JP" altLang="en-US" b="1" dirty="0"/>
              <a:t>種</a:t>
            </a:r>
            <a:r>
              <a:rPr lang="en-US" altLang="ja-JP" b="1" dirty="0"/>
              <a:t>(Species)</a:t>
            </a:r>
            <a:r>
              <a:rPr lang="ja-JP" altLang="en-US" b="1" dirty="0"/>
              <a:t>の選択要求</a:t>
            </a:r>
            <a:endParaRPr lang="en-US" altLang="ja-JP" b="1" dirty="0"/>
          </a:p>
          <a:p>
            <a:r>
              <a:rPr lang="en-US" altLang="ja-JP" b="1" dirty="0"/>
              <a:t>9.2</a:t>
            </a:r>
            <a:r>
              <a:rPr lang="ja-JP" altLang="en-US" b="1" dirty="0"/>
              <a:t> 属</a:t>
            </a:r>
            <a:r>
              <a:rPr lang="en-US" altLang="ja-JP" b="1" dirty="0"/>
              <a:t>(genus)</a:t>
            </a:r>
            <a:r>
              <a:rPr lang="ja-JP" altLang="en-US" b="1" dirty="0"/>
              <a:t>と種</a:t>
            </a:r>
            <a:r>
              <a:rPr lang="en-US" altLang="ja-JP" b="1" dirty="0"/>
              <a:t>(species)</a:t>
            </a:r>
          </a:p>
          <a:p>
            <a:r>
              <a:rPr kumimoji="1" lang="en-US" altLang="ja-JP" b="1" dirty="0"/>
              <a:t>9.3 </a:t>
            </a:r>
            <a:r>
              <a:rPr lang="ja-JP" altLang="en-US" b="1" dirty="0"/>
              <a:t>種</a:t>
            </a:r>
            <a:r>
              <a:rPr lang="en-US" altLang="ja-JP" b="1" dirty="0"/>
              <a:t>(species)</a:t>
            </a:r>
            <a:r>
              <a:rPr lang="ja-JP" altLang="en-US" b="1" dirty="0"/>
              <a:t> ≠ クレーム</a:t>
            </a:r>
            <a:endParaRPr kumimoji="1" lang="en-US" altLang="ja-JP" b="1" dirty="0"/>
          </a:p>
          <a:p>
            <a:r>
              <a:rPr lang="en-US" altLang="ja-JP" b="1" dirty="0"/>
              <a:t>9.4 Rejoinder(</a:t>
            </a:r>
            <a:r>
              <a:rPr lang="ja-JP" altLang="en-US" b="1" dirty="0"/>
              <a:t>再併合</a:t>
            </a:r>
            <a:r>
              <a:rPr lang="en-US" altLang="ja-JP" b="1" dirty="0"/>
              <a:t>)</a:t>
            </a:r>
          </a:p>
          <a:p>
            <a:r>
              <a:rPr kumimoji="1" lang="en-US" altLang="ja-JP" b="1" dirty="0"/>
              <a:t>9.5 Rejoinder</a:t>
            </a:r>
            <a:r>
              <a:rPr kumimoji="1" lang="ja-JP" altLang="en-US" b="1" dirty="0"/>
              <a:t>の条件</a:t>
            </a:r>
            <a:endParaRPr kumimoji="1" lang="en-US" altLang="ja-JP" b="1" dirty="0"/>
          </a:p>
          <a:p>
            <a:r>
              <a:rPr lang="en-US" altLang="ja-JP" b="1" dirty="0"/>
              <a:t>9.6 Rejoinder</a:t>
            </a:r>
            <a:r>
              <a:rPr lang="ja-JP" altLang="en-US" b="1" dirty="0"/>
              <a:t>の積極活用</a:t>
            </a:r>
            <a:endParaRPr kumimoji="1" lang="en-US" altLang="ja-JP" b="1" dirty="0"/>
          </a:p>
          <a:p>
            <a:endParaRPr kumimoji="1" lang="ja-JP" altLang="en-US" b="1" dirty="0"/>
          </a:p>
        </p:txBody>
      </p:sp>
      <p:sp>
        <p:nvSpPr>
          <p:cNvPr id="7" name="テキスト ボックス 6">
            <a:extLst>
              <a:ext uri="{FF2B5EF4-FFF2-40B4-BE49-F238E27FC236}">
                <a16:creationId xmlns:a16="http://schemas.microsoft.com/office/drawing/2014/main" id="{28F64846-3B5D-F5BF-C51E-A4EE311DE224}"/>
              </a:ext>
            </a:extLst>
          </p:cNvPr>
          <p:cNvSpPr txBox="1"/>
          <p:nvPr/>
        </p:nvSpPr>
        <p:spPr>
          <a:xfrm>
            <a:off x="6274623" y="3489627"/>
            <a:ext cx="4136413" cy="369332"/>
          </a:xfrm>
          <a:prstGeom prst="rect">
            <a:avLst/>
          </a:prstGeom>
          <a:noFill/>
        </p:spPr>
        <p:txBody>
          <a:bodyPr wrap="square" rtlCol="0">
            <a:spAutoFit/>
          </a:bodyPr>
          <a:lstStyle/>
          <a:p>
            <a:r>
              <a:rPr kumimoji="1" lang="en-US" altLang="ja-JP" b="1" dirty="0"/>
              <a:t>10. US</a:t>
            </a:r>
            <a:r>
              <a:rPr lang="ja-JP" altLang="en-US" b="1" dirty="0"/>
              <a:t>審査促進のための</a:t>
            </a:r>
            <a:r>
              <a:rPr lang="en-US" altLang="ja-JP" b="1" dirty="0"/>
              <a:t>PABRR</a:t>
            </a:r>
            <a:endParaRPr kumimoji="1" lang="ja-JP" altLang="en-US" b="1" dirty="0"/>
          </a:p>
        </p:txBody>
      </p:sp>
      <p:sp>
        <p:nvSpPr>
          <p:cNvPr id="8" name="テキスト ボックス 7">
            <a:extLst>
              <a:ext uri="{FF2B5EF4-FFF2-40B4-BE49-F238E27FC236}">
                <a16:creationId xmlns:a16="http://schemas.microsoft.com/office/drawing/2014/main" id="{02AC920A-46EA-2143-C3FB-AD608E8486B5}"/>
              </a:ext>
            </a:extLst>
          </p:cNvPr>
          <p:cNvSpPr txBox="1"/>
          <p:nvPr/>
        </p:nvSpPr>
        <p:spPr>
          <a:xfrm>
            <a:off x="6534969" y="3818460"/>
            <a:ext cx="3666190" cy="1200329"/>
          </a:xfrm>
          <a:prstGeom prst="rect">
            <a:avLst/>
          </a:prstGeom>
          <a:noFill/>
        </p:spPr>
        <p:txBody>
          <a:bodyPr wrap="square" rtlCol="0">
            <a:spAutoFit/>
          </a:bodyPr>
          <a:lstStyle/>
          <a:p>
            <a:r>
              <a:rPr kumimoji="1" lang="en-US" altLang="ja-JP" b="1" dirty="0"/>
              <a:t>10.1 </a:t>
            </a:r>
            <a:r>
              <a:rPr lang="en-US" altLang="ja-JP" b="1" dirty="0"/>
              <a:t>KSR</a:t>
            </a:r>
            <a:r>
              <a:rPr lang="ja-JP" altLang="en-US" b="1" dirty="0"/>
              <a:t>以降の</a:t>
            </a:r>
            <a:r>
              <a:rPr lang="en-US" altLang="ja-JP" b="1" dirty="0"/>
              <a:t>US</a:t>
            </a:r>
            <a:r>
              <a:rPr lang="ja-JP" altLang="en-US" b="1" dirty="0"/>
              <a:t>審査の難しさ</a:t>
            </a:r>
            <a:endParaRPr kumimoji="1" lang="en-US" altLang="ja-JP" b="1" dirty="0"/>
          </a:p>
          <a:p>
            <a:r>
              <a:rPr lang="en-US" altLang="ja-JP" b="1" dirty="0"/>
              <a:t>10.2</a:t>
            </a:r>
            <a:r>
              <a:rPr lang="ja-JP" altLang="en-US" b="1" dirty="0"/>
              <a:t> </a:t>
            </a:r>
            <a:r>
              <a:rPr lang="en-US" altLang="ja-JP" b="1" dirty="0"/>
              <a:t>PABRR</a:t>
            </a:r>
            <a:r>
              <a:rPr lang="ja-JP" altLang="en-US" b="1" dirty="0"/>
              <a:t>とは？</a:t>
            </a:r>
            <a:endParaRPr lang="en-US" altLang="ja-JP" b="1" dirty="0"/>
          </a:p>
          <a:p>
            <a:r>
              <a:rPr lang="en-US" altLang="ja-JP" b="1" dirty="0"/>
              <a:t>10.3 PABRR</a:t>
            </a:r>
            <a:r>
              <a:rPr lang="ja-JP" altLang="en-US" b="1" dirty="0"/>
              <a:t>の条件</a:t>
            </a:r>
            <a:endParaRPr lang="en-US" altLang="ja-JP" b="1" dirty="0"/>
          </a:p>
          <a:p>
            <a:r>
              <a:rPr lang="en-US" altLang="ja-JP" b="1" dirty="0"/>
              <a:t>10.4 US</a:t>
            </a:r>
            <a:r>
              <a:rPr lang="ja-JP" altLang="en-US" b="1" dirty="0"/>
              <a:t>審査促進のための</a:t>
            </a:r>
            <a:r>
              <a:rPr lang="en-US" altLang="ja-JP" b="1" dirty="0"/>
              <a:t>PABRR</a:t>
            </a:r>
          </a:p>
        </p:txBody>
      </p:sp>
      <p:sp>
        <p:nvSpPr>
          <p:cNvPr id="12" name="テキスト ボックス 11">
            <a:extLst>
              <a:ext uri="{FF2B5EF4-FFF2-40B4-BE49-F238E27FC236}">
                <a16:creationId xmlns:a16="http://schemas.microsoft.com/office/drawing/2014/main" id="{C17C6869-5D4A-9583-539C-05C8A4CBAF37}"/>
              </a:ext>
            </a:extLst>
          </p:cNvPr>
          <p:cNvSpPr txBox="1"/>
          <p:nvPr/>
        </p:nvSpPr>
        <p:spPr>
          <a:xfrm>
            <a:off x="6274623" y="5140179"/>
            <a:ext cx="4136413" cy="369332"/>
          </a:xfrm>
          <a:prstGeom prst="rect">
            <a:avLst/>
          </a:prstGeom>
          <a:noFill/>
        </p:spPr>
        <p:txBody>
          <a:bodyPr wrap="square" rtlCol="0">
            <a:spAutoFit/>
          </a:bodyPr>
          <a:lstStyle/>
          <a:p>
            <a:r>
              <a:rPr kumimoji="1" lang="en-US" altLang="ja-JP" b="1" dirty="0"/>
              <a:t>11. </a:t>
            </a:r>
            <a:r>
              <a:rPr kumimoji="1" lang="ja-JP" altLang="en-US" b="1" dirty="0"/>
              <a:t>グローバル審査戦略の</a:t>
            </a:r>
            <a:r>
              <a:rPr kumimoji="1" lang="en-US" altLang="ja-JP" b="1" dirty="0"/>
              <a:t>CK</a:t>
            </a:r>
            <a:r>
              <a:rPr kumimoji="1" lang="ja-JP" altLang="en-US" b="1" dirty="0"/>
              <a:t>リスト</a:t>
            </a:r>
          </a:p>
        </p:txBody>
      </p:sp>
      <p:sp>
        <p:nvSpPr>
          <p:cNvPr id="16" name="テキスト ボックス 15">
            <a:extLst>
              <a:ext uri="{FF2B5EF4-FFF2-40B4-BE49-F238E27FC236}">
                <a16:creationId xmlns:a16="http://schemas.microsoft.com/office/drawing/2014/main" id="{711AAD06-89C0-80C5-3B19-5710BCC132C9}"/>
              </a:ext>
            </a:extLst>
          </p:cNvPr>
          <p:cNvSpPr txBox="1"/>
          <p:nvPr/>
        </p:nvSpPr>
        <p:spPr>
          <a:xfrm>
            <a:off x="1446559" y="2966489"/>
            <a:ext cx="3942034" cy="369332"/>
          </a:xfrm>
          <a:prstGeom prst="rect">
            <a:avLst/>
          </a:prstGeom>
          <a:noFill/>
        </p:spPr>
        <p:txBody>
          <a:bodyPr wrap="square" rtlCol="0">
            <a:spAutoFit/>
          </a:bodyPr>
          <a:lstStyle/>
          <a:p>
            <a:r>
              <a:rPr kumimoji="1" lang="en-US" altLang="ja-JP" b="1" dirty="0"/>
              <a:t>8. US</a:t>
            </a:r>
            <a:r>
              <a:rPr kumimoji="1" lang="ja-JP" altLang="en-US" b="1" dirty="0"/>
              <a:t>での多様な独立クレーム作成</a:t>
            </a:r>
          </a:p>
        </p:txBody>
      </p:sp>
      <p:sp>
        <p:nvSpPr>
          <p:cNvPr id="18" name="テキスト ボックス 17">
            <a:extLst>
              <a:ext uri="{FF2B5EF4-FFF2-40B4-BE49-F238E27FC236}">
                <a16:creationId xmlns:a16="http://schemas.microsoft.com/office/drawing/2014/main" id="{487778B9-EACA-CCEB-8CBC-124B7C8685C9}"/>
              </a:ext>
            </a:extLst>
          </p:cNvPr>
          <p:cNvSpPr txBox="1"/>
          <p:nvPr/>
        </p:nvSpPr>
        <p:spPr>
          <a:xfrm>
            <a:off x="1729746" y="3267555"/>
            <a:ext cx="4109610" cy="1754326"/>
          </a:xfrm>
          <a:prstGeom prst="rect">
            <a:avLst/>
          </a:prstGeom>
          <a:noFill/>
        </p:spPr>
        <p:txBody>
          <a:bodyPr wrap="square" rtlCol="0">
            <a:spAutoFit/>
          </a:bodyPr>
          <a:lstStyle/>
          <a:p>
            <a:r>
              <a:rPr kumimoji="1" lang="en-US" altLang="ja-JP" b="1" dirty="0"/>
              <a:t>8.1 US</a:t>
            </a:r>
            <a:r>
              <a:rPr kumimoji="1" lang="ja-JP" altLang="en-US" b="1" dirty="0"/>
              <a:t>の限定要求</a:t>
            </a:r>
            <a:r>
              <a:rPr kumimoji="1" lang="en-US" altLang="ja-JP" b="1" dirty="0"/>
              <a:t>(</a:t>
            </a:r>
            <a:r>
              <a:rPr kumimoji="1" lang="ja-JP" altLang="en-US" b="1" dirty="0"/>
              <a:t>独立</a:t>
            </a:r>
            <a:r>
              <a:rPr kumimoji="1" lang="en-US" altLang="ja-JP" b="1" dirty="0"/>
              <a:t>-</a:t>
            </a:r>
            <a:r>
              <a:rPr kumimoji="1" lang="ja-JP" altLang="en-US" b="1" dirty="0"/>
              <a:t>区別可能</a:t>
            </a:r>
            <a:r>
              <a:rPr kumimoji="1" lang="en-US" altLang="ja-JP" b="1" dirty="0"/>
              <a:t>)</a:t>
            </a:r>
          </a:p>
          <a:p>
            <a:r>
              <a:rPr lang="en-US" altLang="ja-JP" b="1" dirty="0"/>
              <a:t>8.2 </a:t>
            </a:r>
            <a:r>
              <a:rPr lang="ja-JP" altLang="en-US" b="1" dirty="0"/>
              <a:t>非独立又は区別不可能なら？</a:t>
            </a:r>
            <a:endParaRPr lang="en-US" altLang="ja-JP" b="1" dirty="0"/>
          </a:p>
          <a:p>
            <a:r>
              <a:rPr kumimoji="1" lang="en-US" altLang="ja-JP" b="1" dirty="0"/>
              <a:t>8.3 </a:t>
            </a:r>
            <a:r>
              <a:rPr kumimoji="1" lang="ja-JP" altLang="en-US" b="1" dirty="0"/>
              <a:t>非独立の複数発明なら</a:t>
            </a:r>
            <a:r>
              <a:rPr kumimoji="1" lang="en-US" altLang="ja-JP" b="1" dirty="0"/>
              <a:t>OK</a:t>
            </a:r>
            <a:r>
              <a:rPr kumimoji="1" lang="ja-JP" altLang="en-US" b="1" dirty="0"/>
              <a:t>？</a:t>
            </a:r>
            <a:endParaRPr kumimoji="1" lang="en-US" altLang="ja-JP" b="1" dirty="0"/>
          </a:p>
          <a:p>
            <a:r>
              <a:rPr lang="en-US" altLang="ja-JP" b="1" dirty="0"/>
              <a:t>8.4 STF</a:t>
            </a:r>
            <a:r>
              <a:rPr lang="ja-JP" altLang="en-US" b="1" dirty="0"/>
              <a:t>基準の明細書の場合</a:t>
            </a:r>
            <a:endParaRPr lang="en-US" altLang="ja-JP" b="1" dirty="0"/>
          </a:p>
          <a:p>
            <a:r>
              <a:rPr kumimoji="1" lang="en-US" altLang="ja-JP" b="1" dirty="0"/>
              <a:t>8.5 </a:t>
            </a:r>
            <a:r>
              <a:rPr kumimoji="1" lang="ja-JP" altLang="en-US" b="1" dirty="0"/>
              <a:t>多様な独立クレームの作成</a:t>
            </a:r>
            <a:endParaRPr kumimoji="1" lang="en-US" altLang="ja-JP" b="1" dirty="0"/>
          </a:p>
          <a:p>
            <a:r>
              <a:rPr lang="en-US" altLang="ja-JP" b="1" dirty="0"/>
              <a:t>8.6 </a:t>
            </a:r>
            <a:r>
              <a:rPr lang="ja-JP" altLang="en-US" b="1" dirty="0"/>
              <a:t>独立</a:t>
            </a:r>
            <a:r>
              <a:rPr lang="en-US" altLang="ja-JP" b="1" dirty="0"/>
              <a:t>CL</a:t>
            </a:r>
            <a:r>
              <a:rPr lang="ja-JP" altLang="en-US" b="1" dirty="0"/>
              <a:t>追加検討フロー例</a:t>
            </a:r>
            <a:endParaRPr kumimoji="1" lang="en-US" altLang="ja-JP" b="1" dirty="0"/>
          </a:p>
        </p:txBody>
      </p:sp>
    </p:spTree>
    <p:extLst>
      <p:ext uri="{BB962C8B-B14F-4D97-AF65-F5344CB8AC3E}">
        <p14:creationId xmlns:p14="http://schemas.microsoft.com/office/powerpoint/2010/main" val="2266781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D17C8-4929-130B-CAEA-3A9C72548A0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D1733EF-BEC2-66B2-C526-99EE66348897}"/>
              </a:ext>
            </a:extLst>
          </p:cNvPr>
          <p:cNvSpPr txBox="1">
            <a:spLocks/>
          </p:cNvSpPr>
          <p:nvPr/>
        </p:nvSpPr>
        <p:spPr>
          <a:xfrm>
            <a:off x="1143000" y="533401"/>
            <a:ext cx="9906000" cy="1382156"/>
          </a:xfrm>
          <a:prstGeom prst="rect">
            <a:avLst/>
          </a:prstGeom>
        </p:spPr>
        <p:txBody>
          <a:bodyPr/>
          <a:lstStyle>
            <a:lvl1pPr algn="l" defTabSz="914400" rtl="0" eaLnBrk="1" latinLnBrk="0" hangingPunct="1">
              <a:lnSpc>
                <a:spcPct val="105000"/>
              </a:lnSpc>
              <a:spcBef>
                <a:spcPct val="0"/>
              </a:spcBef>
              <a:buNone/>
              <a:defRPr sz="4800" b="1" i="0" kern="1200" cap="none" spc="140" baseline="0">
                <a:solidFill>
                  <a:schemeClr val="tx2"/>
                </a:solidFill>
                <a:latin typeface="+mj-lt"/>
                <a:ea typeface="+mj-ea"/>
                <a:cs typeface="+mj-cs"/>
              </a:defRPr>
            </a:lvl1pPr>
          </a:lstStyle>
          <a:p>
            <a:r>
              <a:rPr kumimoji="1" lang="en-US" altLang="ja-JP" dirty="0"/>
              <a:t>4.2 </a:t>
            </a:r>
            <a:r>
              <a:rPr lang="ja-JP" altLang="en-US" dirty="0"/>
              <a:t>受動補正の目的制限</a:t>
            </a:r>
            <a:endParaRPr kumimoji="1" lang="ja-JP" altLang="en-US" dirty="0"/>
          </a:p>
        </p:txBody>
      </p:sp>
      <p:sp>
        <p:nvSpPr>
          <p:cNvPr id="32" name="フッター プレースホルダー 2">
            <a:extLst>
              <a:ext uri="{FF2B5EF4-FFF2-40B4-BE49-F238E27FC236}">
                <a16:creationId xmlns:a16="http://schemas.microsoft.com/office/drawing/2014/main" id="{B3CB86B4-2804-D19E-63C0-B3F4FC585CAC}"/>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3" name="正方形/長方形 2">
            <a:extLst>
              <a:ext uri="{FF2B5EF4-FFF2-40B4-BE49-F238E27FC236}">
                <a16:creationId xmlns:a16="http://schemas.microsoft.com/office/drawing/2014/main" id="{0FBA9D2F-9B89-AA61-F326-036ACD6FE480}"/>
              </a:ext>
            </a:extLst>
          </p:cNvPr>
          <p:cNvSpPr/>
          <p:nvPr/>
        </p:nvSpPr>
        <p:spPr>
          <a:xfrm>
            <a:off x="1064174" y="1479733"/>
            <a:ext cx="162628" cy="144016"/>
          </a:xfrm>
          <a:prstGeom prst="rect">
            <a:avLst/>
          </a:prstGeom>
          <a:solidFill>
            <a:srgbClr val="D41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a:extLst>
              <a:ext uri="{FF2B5EF4-FFF2-40B4-BE49-F238E27FC236}">
                <a16:creationId xmlns:a16="http://schemas.microsoft.com/office/drawing/2014/main" id="{CA642A0A-0BF9-E778-C55F-FF4DEE0DB4A3}"/>
              </a:ext>
            </a:extLst>
          </p:cNvPr>
          <p:cNvSpPr/>
          <p:nvPr/>
        </p:nvSpPr>
        <p:spPr>
          <a:xfrm>
            <a:off x="1078553" y="2631861"/>
            <a:ext cx="162628" cy="144016"/>
          </a:xfrm>
          <a:prstGeom prst="rect">
            <a:avLst/>
          </a:prstGeom>
          <a:solidFill>
            <a:srgbClr val="D41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a:extLst>
              <a:ext uri="{FF2B5EF4-FFF2-40B4-BE49-F238E27FC236}">
                <a16:creationId xmlns:a16="http://schemas.microsoft.com/office/drawing/2014/main" id="{4E2E04C2-CC98-F989-3C54-004C947BEE08}"/>
              </a:ext>
            </a:extLst>
          </p:cNvPr>
          <p:cNvSpPr txBox="1"/>
          <p:nvPr/>
        </p:nvSpPr>
        <p:spPr>
          <a:xfrm>
            <a:off x="1143000" y="1407725"/>
            <a:ext cx="10055852" cy="1015663"/>
          </a:xfrm>
          <a:prstGeom prst="rect">
            <a:avLst/>
          </a:prstGeom>
          <a:noFill/>
        </p:spPr>
        <p:txBody>
          <a:bodyPr wrap="square" rtlCol="0">
            <a:spAutoFit/>
          </a:bodyPr>
          <a:lstStyle/>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出願人国務院特許行政部門が発行する審査意見通知書を受領した後、特許出願書類を補正する場合は、</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通知書に指摘された欠陥のみ</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に対して、補正を行わなければならない。</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（実施細則</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57</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条</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項）</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a:extLst>
              <a:ext uri="{FF2B5EF4-FFF2-40B4-BE49-F238E27FC236}">
                <a16:creationId xmlns:a16="http://schemas.microsoft.com/office/drawing/2014/main" id="{BE07E3B2-DC1E-398E-3940-D0EC142DE7DF}"/>
              </a:ext>
            </a:extLst>
          </p:cNvPr>
          <p:cNvSpPr txBox="1"/>
          <p:nvPr/>
        </p:nvSpPr>
        <p:spPr>
          <a:xfrm>
            <a:off x="1222569" y="2558601"/>
            <a:ext cx="9619602" cy="2862322"/>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指摘された欠陥以外に対する補正（審査指南第２部第８章</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5.2.1.3</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独立クレームの構成要件を自発的に</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削除して権利範囲を広げる</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補正</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独立クレームの構成要件を自発的に</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変更して権利範囲を広げる</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補正</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明細書のみに記載された、当初のクレームと</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単一性が無い</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技術内容を自発的に</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補正後のクレームの主題とする補正</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000" u="sng"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当初の請求の範囲に記載されていない</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発明を規定する</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新たな独立項を自発的に</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追加</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する補正</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2000" u="sng"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当初の請求の範囲に記載されていない</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発明を規定する</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新たな従属項を自発的に</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追加</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する補正</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a:extLst>
              <a:ext uri="{FF2B5EF4-FFF2-40B4-BE49-F238E27FC236}">
                <a16:creationId xmlns:a16="http://schemas.microsoft.com/office/drawing/2014/main" id="{CE7E0F12-1C10-41DF-DC2A-C64A3E01CA29}"/>
              </a:ext>
            </a:extLst>
          </p:cNvPr>
          <p:cNvSpPr txBox="1"/>
          <p:nvPr/>
        </p:nvSpPr>
        <p:spPr>
          <a:xfrm>
            <a:off x="1248227" y="5515330"/>
            <a:ext cx="9592448" cy="923330"/>
          </a:xfrm>
          <a:prstGeom prst="rect">
            <a:avLst/>
          </a:prstGeom>
          <a:noFill/>
        </p:spPr>
        <p:txBody>
          <a:bodyPr wrap="square" rtlCol="0">
            <a:spAutoFit/>
          </a:bodyPr>
          <a:lstStyle/>
          <a:p>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OA</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対応時の補正（受動補正）の目的は厳しく制限。</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原明細書に記載があったとしても、</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元の請求項の範囲を</a:t>
            </a: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拡大する</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ことはできず、</a:t>
            </a: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新たな独立請求項又は従属請求項をクレームアップ</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する</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ことも許されない。</a:t>
            </a:r>
            <a:r>
              <a:rPr kumimoji="1" lang="en-US" altLang="ja-JP" b="1"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 出願時（審査請求時）のクレームセットが非常に重要</a:t>
            </a:r>
            <a:r>
              <a:rPr lang="en-US" altLang="ja-JP" b="1"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b="1"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a:extLst>
              <a:ext uri="{FF2B5EF4-FFF2-40B4-BE49-F238E27FC236}">
                <a16:creationId xmlns:a16="http://schemas.microsoft.com/office/drawing/2014/main" id="{CDF322EC-2515-9BB3-9D0D-568E7A0EE34A}"/>
              </a:ext>
            </a:extLst>
          </p:cNvPr>
          <p:cNvSpPr/>
          <p:nvPr/>
        </p:nvSpPr>
        <p:spPr>
          <a:xfrm>
            <a:off x="1078553" y="5613064"/>
            <a:ext cx="162628" cy="144016"/>
          </a:xfrm>
          <a:prstGeom prst="rect">
            <a:avLst/>
          </a:prstGeom>
          <a:solidFill>
            <a:srgbClr val="D41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60809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CDB19-EC5C-A548-ABB4-246519D53BF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6E2A72B-2558-D89C-512F-D7F7017CD1EF}"/>
              </a:ext>
            </a:extLst>
          </p:cNvPr>
          <p:cNvSpPr txBox="1">
            <a:spLocks/>
          </p:cNvSpPr>
          <p:nvPr/>
        </p:nvSpPr>
        <p:spPr>
          <a:xfrm>
            <a:off x="1143000" y="533401"/>
            <a:ext cx="9906000" cy="1382156"/>
          </a:xfrm>
          <a:prstGeom prst="rect">
            <a:avLst/>
          </a:prstGeom>
        </p:spPr>
        <p:txBody>
          <a:bodyPr/>
          <a:lstStyle>
            <a:lvl1pPr algn="l" defTabSz="914400" rtl="0" eaLnBrk="1" latinLnBrk="0" hangingPunct="1">
              <a:lnSpc>
                <a:spcPct val="105000"/>
              </a:lnSpc>
              <a:spcBef>
                <a:spcPct val="0"/>
              </a:spcBef>
              <a:buNone/>
              <a:defRPr sz="4800" b="1" i="0" kern="1200" cap="none" spc="140" baseline="0">
                <a:solidFill>
                  <a:schemeClr val="tx2"/>
                </a:solidFill>
                <a:latin typeface="+mj-lt"/>
                <a:ea typeface="+mj-ea"/>
                <a:cs typeface="+mj-cs"/>
              </a:defRPr>
            </a:lvl1pPr>
          </a:lstStyle>
          <a:p>
            <a:r>
              <a:rPr kumimoji="1" lang="en-US" altLang="ja-JP" dirty="0"/>
              <a:t>4.3 </a:t>
            </a:r>
            <a:r>
              <a:rPr lang="ja-JP" altLang="en-US" dirty="0">
                <a:latin typeface="メイリオ" panose="020B0604030504040204" pitchFamily="50" charset="-128"/>
                <a:ea typeface="メイリオ" panose="020B0604030504040204" pitchFamily="50" charset="-128"/>
              </a:rPr>
              <a:t>無効宣告での補正方式の制限</a:t>
            </a:r>
            <a:endParaRPr kumimoji="1" lang="ja-JP" altLang="en-US" dirty="0"/>
          </a:p>
        </p:txBody>
      </p:sp>
      <p:sp>
        <p:nvSpPr>
          <p:cNvPr id="32" name="フッター プレースホルダー 2">
            <a:extLst>
              <a:ext uri="{FF2B5EF4-FFF2-40B4-BE49-F238E27FC236}">
                <a16:creationId xmlns:a16="http://schemas.microsoft.com/office/drawing/2014/main" id="{294EB5E8-17D3-DA32-0CAA-E74FC130C183}"/>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3" name="正方形/長方形 2">
            <a:extLst>
              <a:ext uri="{FF2B5EF4-FFF2-40B4-BE49-F238E27FC236}">
                <a16:creationId xmlns:a16="http://schemas.microsoft.com/office/drawing/2014/main" id="{91AB180B-5C3B-1B73-3E55-B3C4BA70E596}"/>
              </a:ext>
            </a:extLst>
          </p:cNvPr>
          <p:cNvSpPr/>
          <p:nvPr/>
        </p:nvSpPr>
        <p:spPr>
          <a:xfrm>
            <a:off x="1465536" y="1591488"/>
            <a:ext cx="144016" cy="144016"/>
          </a:xfrm>
          <a:prstGeom prst="rect">
            <a:avLst/>
          </a:prstGeom>
          <a:solidFill>
            <a:srgbClr val="D41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a:extLst>
              <a:ext uri="{FF2B5EF4-FFF2-40B4-BE49-F238E27FC236}">
                <a16:creationId xmlns:a16="http://schemas.microsoft.com/office/drawing/2014/main" id="{D92D273D-2F5F-18D3-8926-9F1E270EF9D9}"/>
              </a:ext>
            </a:extLst>
          </p:cNvPr>
          <p:cNvSpPr txBox="1"/>
          <p:nvPr/>
        </p:nvSpPr>
        <p:spPr>
          <a:xfrm>
            <a:off x="1634817" y="1501902"/>
            <a:ext cx="8749511" cy="3016210"/>
          </a:xfrm>
          <a:prstGeom prst="rect">
            <a:avLst/>
          </a:prstGeom>
          <a:noFill/>
        </p:spPr>
        <p:txBody>
          <a:bodyPr wrap="none" rtlCol="0">
            <a:spAutoFit/>
          </a:bodyPr>
          <a:lstStyle/>
          <a:p>
            <a:r>
              <a:rPr lang="ja-JP" altLang="en-US" sz="2200" b="1" dirty="0">
                <a:latin typeface="メイリオ" panose="020B0604030504040204" pitchFamily="50" charset="-128"/>
                <a:ea typeface="メイリオ" panose="020B0604030504040204" pitchFamily="50" charset="-128"/>
                <a:cs typeface="メイリオ" panose="020B0604030504040204" pitchFamily="50" charset="-128"/>
              </a:rPr>
              <a:t>無効宣告手続で認められる補正方式</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（審査指南第４部第３章</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4.6.2</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請求項の削除</a:t>
            </a:r>
            <a:endPar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技術手段の削除</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同一の請求項において並列している</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種以上の技術的解決手段から</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1</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種以上の技術的解決手段を削除すること。</a:t>
            </a:r>
            <a:endParaRPr lang="en-US" altLang="ja-JP" sz="2000" baseline="300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(3)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請求項のさらなる限定</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請求項にその他の請求項に記載の</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つ又は複数の技術特徴を補足し、</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保護の範囲を縮小すること。</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(4)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明らかな誤りの訂正</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a:extLst>
              <a:ext uri="{FF2B5EF4-FFF2-40B4-BE49-F238E27FC236}">
                <a16:creationId xmlns:a16="http://schemas.microsoft.com/office/drawing/2014/main" id="{42ADEB3D-F043-811F-06F3-C217312F8E50}"/>
              </a:ext>
            </a:extLst>
          </p:cNvPr>
          <p:cNvSpPr txBox="1"/>
          <p:nvPr/>
        </p:nvSpPr>
        <p:spPr>
          <a:xfrm>
            <a:off x="1635210" y="4804847"/>
            <a:ext cx="9592448" cy="1200329"/>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無効宣告手続における補正方式は厳しく制限される。</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「請求項のさらなる限定」</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も、「</a:t>
            </a:r>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他の請求項に記載の</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１つ又は複数の技術的特徴」を追加するものに制限される。明細書の記載に基づく限定は許されない。</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 登録時のクレームセットが非常に重要</a:t>
            </a:r>
            <a:r>
              <a:rPr lang="en-US" altLang="ja-JP" b="1"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b="1"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a:extLst>
              <a:ext uri="{FF2B5EF4-FFF2-40B4-BE49-F238E27FC236}">
                <a16:creationId xmlns:a16="http://schemas.microsoft.com/office/drawing/2014/main" id="{3E660E94-5099-1141-0D06-72C7228C8703}"/>
              </a:ext>
            </a:extLst>
          </p:cNvPr>
          <p:cNvSpPr/>
          <p:nvPr/>
        </p:nvSpPr>
        <p:spPr>
          <a:xfrm>
            <a:off x="1465536" y="4886539"/>
            <a:ext cx="162628" cy="144016"/>
          </a:xfrm>
          <a:prstGeom prst="rect">
            <a:avLst/>
          </a:prstGeom>
          <a:solidFill>
            <a:srgbClr val="D41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19833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FEB10-E648-8DD1-1FDF-D5CA4A53998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7CA3F2E-FAEC-7689-E015-39E928D4652A}"/>
              </a:ext>
            </a:extLst>
          </p:cNvPr>
          <p:cNvSpPr txBox="1">
            <a:spLocks/>
          </p:cNvSpPr>
          <p:nvPr/>
        </p:nvSpPr>
        <p:spPr>
          <a:xfrm>
            <a:off x="1143000" y="533401"/>
            <a:ext cx="9906000" cy="1382156"/>
          </a:xfrm>
          <a:prstGeom prst="rect">
            <a:avLst/>
          </a:prstGeom>
        </p:spPr>
        <p:txBody>
          <a:bodyPr/>
          <a:lstStyle>
            <a:lvl1pPr algn="l" defTabSz="914400" rtl="0" eaLnBrk="1" latinLnBrk="0" hangingPunct="1">
              <a:lnSpc>
                <a:spcPct val="105000"/>
              </a:lnSpc>
              <a:spcBef>
                <a:spcPct val="0"/>
              </a:spcBef>
              <a:buNone/>
              <a:defRPr sz="4800" b="1" i="0" kern="1200" cap="none" spc="140" baseline="0">
                <a:solidFill>
                  <a:schemeClr val="tx2"/>
                </a:solidFill>
                <a:latin typeface="+mj-lt"/>
                <a:ea typeface="+mj-ea"/>
                <a:cs typeface="+mj-cs"/>
              </a:defRPr>
            </a:lvl1pPr>
          </a:lstStyle>
          <a:p>
            <a:r>
              <a:rPr kumimoji="1" lang="en-US" altLang="ja-JP" dirty="0"/>
              <a:t>4.4 </a:t>
            </a:r>
            <a:r>
              <a:rPr kumimoji="1" lang="ja-JP" altLang="en-US" dirty="0">
                <a:latin typeface="メイリオ" panose="020B0604030504040204" pitchFamily="50" charset="-128"/>
                <a:ea typeface="メイリオ" panose="020B0604030504040204" pitchFamily="50" charset="-128"/>
              </a:rPr>
              <a:t>厳しい</a:t>
            </a:r>
            <a:r>
              <a:rPr lang="ja-JP" altLang="en-US" dirty="0">
                <a:latin typeface="メイリオ" panose="020B0604030504040204" pitchFamily="50" charset="-128"/>
                <a:ea typeface="メイリオ" panose="020B0604030504040204" pitchFamily="50" charset="-128"/>
              </a:rPr>
              <a:t>補正要件対策</a:t>
            </a:r>
            <a:endParaRPr kumimoji="1" lang="ja-JP" altLang="en-US" dirty="0"/>
          </a:p>
        </p:txBody>
      </p:sp>
      <p:sp>
        <p:nvSpPr>
          <p:cNvPr id="32" name="フッター プレースホルダー 2">
            <a:extLst>
              <a:ext uri="{FF2B5EF4-FFF2-40B4-BE49-F238E27FC236}">
                <a16:creationId xmlns:a16="http://schemas.microsoft.com/office/drawing/2014/main" id="{1AACF1F7-4DEE-5915-89BB-123E89A4CDF9}"/>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8" name="テキスト ボックス 7">
            <a:extLst>
              <a:ext uri="{FF2B5EF4-FFF2-40B4-BE49-F238E27FC236}">
                <a16:creationId xmlns:a16="http://schemas.microsoft.com/office/drawing/2014/main" id="{4587EC7E-00B0-2E69-6D4D-4BDC1DC961D5}"/>
              </a:ext>
            </a:extLst>
          </p:cNvPr>
          <p:cNvSpPr txBox="1"/>
          <p:nvPr/>
        </p:nvSpPr>
        <p:spPr>
          <a:xfrm>
            <a:off x="2234585" y="1536156"/>
            <a:ext cx="7722828" cy="1015663"/>
          </a:xfrm>
          <a:prstGeom prst="rect">
            <a:avLst/>
          </a:prstGeom>
          <a:solidFill>
            <a:schemeClr val="bg1"/>
          </a:solidFill>
          <a:ln w="19050" cmpd="thinThick">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目的</a:t>
            </a: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「直接且つ疑いの余地無く確定できる内容」の厳しい補正の内容的制限に対処する。</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正方形/長方形 52">
            <a:extLst>
              <a:ext uri="{FF2B5EF4-FFF2-40B4-BE49-F238E27FC236}">
                <a16:creationId xmlns:a16="http://schemas.microsoft.com/office/drawing/2014/main" id="{30234E31-18BD-DBD5-AFBE-E5B7FB9BDA17}"/>
              </a:ext>
            </a:extLst>
          </p:cNvPr>
          <p:cNvSpPr/>
          <p:nvPr/>
        </p:nvSpPr>
        <p:spPr>
          <a:xfrm>
            <a:off x="1488521" y="2781397"/>
            <a:ext cx="144016" cy="144016"/>
          </a:xfrm>
          <a:prstGeom prst="rect">
            <a:avLst/>
          </a:prstGeom>
          <a:solidFill>
            <a:srgbClr val="D41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テキスト ボックス 53">
            <a:extLst>
              <a:ext uri="{FF2B5EF4-FFF2-40B4-BE49-F238E27FC236}">
                <a16:creationId xmlns:a16="http://schemas.microsoft.com/office/drawing/2014/main" id="{2E6490ED-8541-C1BF-1A5B-C3395373D4C9}"/>
              </a:ext>
            </a:extLst>
          </p:cNvPr>
          <p:cNvSpPr txBox="1"/>
          <p:nvPr/>
        </p:nvSpPr>
        <p:spPr>
          <a:xfrm>
            <a:off x="1871104" y="3076990"/>
            <a:ext cx="6144631" cy="400110"/>
          </a:xfrm>
          <a:prstGeom prst="rect">
            <a:avLst/>
          </a:prstGeom>
          <a:noFill/>
        </p:spPr>
        <p:txBody>
          <a:bodyPr wrap="non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可能な限り多くの従属請求項（上限</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個）を作る。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テキスト ボックス 54">
            <a:extLst>
              <a:ext uri="{FF2B5EF4-FFF2-40B4-BE49-F238E27FC236}">
                <a16:creationId xmlns:a16="http://schemas.microsoft.com/office/drawing/2014/main" id="{42BCE753-6D80-5F5A-A6A1-DC1235532BFC}"/>
              </a:ext>
            </a:extLst>
          </p:cNvPr>
          <p:cNvSpPr txBox="1"/>
          <p:nvPr/>
        </p:nvSpPr>
        <p:spPr>
          <a:xfrm>
            <a:off x="1899979" y="3828009"/>
            <a:ext cx="8392041" cy="707886"/>
          </a:xfrm>
          <a:prstGeom prst="rect">
            <a:avLst/>
          </a:prstGeom>
          <a:noFill/>
        </p:spPr>
        <p:txBody>
          <a:bodyPr wrap="non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詳細な説明にて、</a:t>
            </a:r>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実施例を一般化した技術思想レベル（中位概念）</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での</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開示を充実させておく。</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正方形/長方形 55">
            <a:extLst>
              <a:ext uri="{FF2B5EF4-FFF2-40B4-BE49-F238E27FC236}">
                <a16:creationId xmlns:a16="http://schemas.microsoft.com/office/drawing/2014/main" id="{1CB3851E-A0B8-029C-C4EC-DBBC8F66E443}"/>
              </a:ext>
            </a:extLst>
          </p:cNvPr>
          <p:cNvSpPr/>
          <p:nvPr/>
        </p:nvSpPr>
        <p:spPr>
          <a:xfrm>
            <a:off x="1756233" y="3907499"/>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テキスト ボックス 56">
            <a:extLst>
              <a:ext uri="{FF2B5EF4-FFF2-40B4-BE49-F238E27FC236}">
                <a16:creationId xmlns:a16="http://schemas.microsoft.com/office/drawing/2014/main" id="{C211FA6B-A740-D96A-6026-874442345A2A}"/>
              </a:ext>
            </a:extLst>
          </p:cNvPr>
          <p:cNvSpPr txBox="1"/>
          <p:nvPr/>
        </p:nvSpPr>
        <p:spPr>
          <a:xfrm>
            <a:off x="1652857" y="2658774"/>
            <a:ext cx="800219"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対策</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正方形/長方形 57">
            <a:extLst>
              <a:ext uri="{FF2B5EF4-FFF2-40B4-BE49-F238E27FC236}">
                <a16:creationId xmlns:a16="http://schemas.microsoft.com/office/drawing/2014/main" id="{2CE5A2B4-EC29-E626-64D5-8B5773AF6276}"/>
              </a:ext>
            </a:extLst>
          </p:cNvPr>
          <p:cNvSpPr/>
          <p:nvPr/>
        </p:nvSpPr>
        <p:spPr>
          <a:xfrm>
            <a:off x="1756233" y="3167197"/>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テキスト ボックス 58">
            <a:extLst>
              <a:ext uri="{FF2B5EF4-FFF2-40B4-BE49-F238E27FC236}">
                <a16:creationId xmlns:a16="http://schemas.microsoft.com/office/drawing/2014/main" id="{9563BAAA-F2FD-9CFC-1F13-9D90F333D69B}"/>
              </a:ext>
            </a:extLst>
          </p:cNvPr>
          <p:cNvSpPr txBox="1"/>
          <p:nvPr/>
        </p:nvSpPr>
        <p:spPr>
          <a:xfrm>
            <a:off x="1910139" y="4538464"/>
            <a:ext cx="9161482" cy="707886"/>
          </a:xfrm>
          <a:prstGeom prst="rect">
            <a:avLst/>
          </a:prstGeom>
          <a:noFill/>
        </p:spPr>
        <p:txBody>
          <a:bodyPr wrap="non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構成の多様な組合せ例を可能な限り明示するとともに（図面の多用）、構成の</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一部抽出を可能とするために他の構成が任意的であることを示唆する。</a:t>
            </a:r>
            <a:endParaRPr lang="en-US" altLang="ja-JP" sz="2000" b="1" u="sng"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正方形/長方形 59">
            <a:extLst>
              <a:ext uri="{FF2B5EF4-FFF2-40B4-BE49-F238E27FC236}">
                <a16:creationId xmlns:a16="http://schemas.microsoft.com/office/drawing/2014/main" id="{FD55A454-15FB-E2F5-6C79-3CCE968D2440}"/>
              </a:ext>
            </a:extLst>
          </p:cNvPr>
          <p:cNvSpPr/>
          <p:nvPr/>
        </p:nvSpPr>
        <p:spPr>
          <a:xfrm>
            <a:off x="1766393" y="4625574"/>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テキスト ボックス 60">
            <a:extLst>
              <a:ext uri="{FF2B5EF4-FFF2-40B4-BE49-F238E27FC236}">
                <a16:creationId xmlns:a16="http://schemas.microsoft.com/office/drawing/2014/main" id="{6ECF4CB4-BEC1-0537-EC55-53F218B79A8F}"/>
              </a:ext>
            </a:extLst>
          </p:cNvPr>
          <p:cNvSpPr txBox="1"/>
          <p:nvPr/>
        </p:nvSpPr>
        <p:spPr>
          <a:xfrm>
            <a:off x="1916318" y="5230031"/>
            <a:ext cx="9066575" cy="1015663"/>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図面よりも文言での開示の方が有効。文言での説明を省略しない。</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 </a:t>
            </a:r>
            <a:r>
              <a:rPr lang="ja-JP" altLang="en-US" sz="2000" b="1"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明細書の“横串”化</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。複数の実施形態を横断的に説明し、</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多様な構成の組合せを</a:t>
            </a:r>
            <a:r>
              <a:rPr lang="ja-JP" altLang="en-US" sz="2000" b="1" u="sng" dirty="0">
                <a:solidFill>
                  <a:srgbClr val="D4162D"/>
                </a:solidFill>
                <a:latin typeface="メイリオ" panose="020B0604030504040204" pitchFamily="50" charset="-128"/>
                <a:ea typeface="メイリオ" panose="020B0604030504040204" pitchFamily="50" charset="-128"/>
                <a:cs typeface="メイリオ" panose="020B0604030504040204" pitchFamily="50" charset="-128"/>
              </a:rPr>
              <a:t>文言にて</a:t>
            </a:r>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説明する。</a:t>
            </a:r>
            <a:endPar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正方形/長方形 61">
            <a:extLst>
              <a:ext uri="{FF2B5EF4-FFF2-40B4-BE49-F238E27FC236}">
                <a16:creationId xmlns:a16="http://schemas.microsoft.com/office/drawing/2014/main" id="{DE6EBDBD-3110-2A04-4500-B16D355C42CC}"/>
              </a:ext>
            </a:extLst>
          </p:cNvPr>
          <p:cNvSpPr/>
          <p:nvPr/>
        </p:nvSpPr>
        <p:spPr>
          <a:xfrm>
            <a:off x="1772573" y="5321365"/>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テキスト ボックス 62">
            <a:extLst>
              <a:ext uri="{FF2B5EF4-FFF2-40B4-BE49-F238E27FC236}">
                <a16:creationId xmlns:a16="http://schemas.microsoft.com/office/drawing/2014/main" id="{92C2833C-0144-08F5-E662-18E61A37E65E}"/>
              </a:ext>
            </a:extLst>
          </p:cNvPr>
          <p:cNvSpPr txBox="1"/>
          <p:nvPr/>
        </p:nvSpPr>
        <p:spPr>
          <a:xfrm>
            <a:off x="1871104" y="3484012"/>
            <a:ext cx="9111790" cy="400110"/>
          </a:xfrm>
          <a:prstGeom prst="rect">
            <a:avLst/>
          </a:prstGeom>
          <a:noFill/>
        </p:spPr>
        <p:txBody>
          <a:bodyPr wrap="non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明細書の最後にクレームセットのコピー（マルチ</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マルチ従属）を記載する。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正方形/長方形 63">
            <a:extLst>
              <a:ext uri="{FF2B5EF4-FFF2-40B4-BE49-F238E27FC236}">
                <a16:creationId xmlns:a16="http://schemas.microsoft.com/office/drawing/2014/main" id="{4E2DD83D-6D31-2342-0124-361C92830E7F}"/>
              </a:ext>
            </a:extLst>
          </p:cNvPr>
          <p:cNvSpPr/>
          <p:nvPr/>
        </p:nvSpPr>
        <p:spPr>
          <a:xfrm>
            <a:off x="1756233" y="3574219"/>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テキスト ボックス 64">
            <a:extLst>
              <a:ext uri="{FF2B5EF4-FFF2-40B4-BE49-F238E27FC236}">
                <a16:creationId xmlns:a16="http://schemas.microsoft.com/office/drawing/2014/main" id="{AC5A74E9-A751-4B64-C2C1-2D25AD88C559}"/>
              </a:ext>
            </a:extLst>
          </p:cNvPr>
          <p:cNvSpPr txBox="1"/>
          <p:nvPr/>
        </p:nvSpPr>
        <p:spPr>
          <a:xfrm>
            <a:off x="1885839" y="6245694"/>
            <a:ext cx="7879080" cy="400110"/>
          </a:xfrm>
          <a:prstGeom prst="rect">
            <a:avLst/>
          </a:prstGeom>
          <a:noFill/>
        </p:spPr>
        <p:txBody>
          <a:bodyPr wrap="non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多様な構成の組合せを例示するための図面群を戦略的に選択する。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正方形/長方形 65">
            <a:extLst>
              <a:ext uri="{FF2B5EF4-FFF2-40B4-BE49-F238E27FC236}">
                <a16:creationId xmlns:a16="http://schemas.microsoft.com/office/drawing/2014/main" id="{DDB3FEE9-8664-4DCA-7409-4B710820FC04}"/>
              </a:ext>
            </a:extLst>
          </p:cNvPr>
          <p:cNvSpPr/>
          <p:nvPr/>
        </p:nvSpPr>
        <p:spPr>
          <a:xfrm>
            <a:off x="1770968" y="6335901"/>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18549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C5135-5298-6329-8A40-4200E18F22D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698D6F9-F0A7-5BC3-FE7E-1C7325144DB3}"/>
              </a:ext>
            </a:extLst>
          </p:cNvPr>
          <p:cNvSpPr txBox="1">
            <a:spLocks/>
          </p:cNvSpPr>
          <p:nvPr/>
        </p:nvSpPr>
        <p:spPr>
          <a:xfrm>
            <a:off x="1143000" y="533401"/>
            <a:ext cx="9906000" cy="1382156"/>
          </a:xfrm>
          <a:prstGeom prst="rect">
            <a:avLst/>
          </a:prstGeom>
        </p:spPr>
        <p:txBody>
          <a:bodyPr/>
          <a:lstStyle>
            <a:lvl1pPr algn="l" defTabSz="914400" rtl="0" eaLnBrk="1" latinLnBrk="0" hangingPunct="1">
              <a:lnSpc>
                <a:spcPct val="105000"/>
              </a:lnSpc>
              <a:spcBef>
                <a:spcPct val="0"/>
              </a:spcBef>
              <a:buNone/>
              <a:defRPr sz="4800" b="1" i="0" kern="1200" cap="none" spc="140" baseline="0">
                <a:solidFill>
                  <a:schemeClr val="tx2"/>
                </a:solidFill>
                <a:latin typeface="+mj-lt"/>
                <a:ea typeface="+mj-ea"/>
                <a:cs typeface="+mj-cs"/>
              </a:defRPr>
            </a:lvl1pPr>
          </a:lstStyle>
          <a:p>
            <a:r>
              <a:rPr kumimoji="1" lang="en-US" altLang="ja-JP" dirty="0"/>
              <a:t>4.5 </a:t>
            </a:r>
            <a:r>
              <a:rPr kumimoji="1" lang="ja-JP" altLang="en-US" dirty="0">
                <a:latin typeface="メイリオ" panose="020B0604030504040204" pitchFamily="50" charset="-128"/>
                <a:ea typeface="メイリオ" panose="020B0604030504040204" pitchFamily="50" charset="-128"/>
              </a:rPr>
              <a:t>補正目的制限への対策</a:t>
            </a:r>
            <a:endParaRPr kumimoji="1" lang="ja-JP" altLang="en-US" dirty="0"/>
          </a:p>
        </p:txBody>
      </p:sp>
      <p:sp>
        <p:nvSpPr>
          <p:cNvPr id="32" name="フッター プレースホルダー 2">
            <a:extLst>
              <a:ext uri="{FF2B5EF4-FFF2-40B4-BE49-F238E27FC236}">
                <a16:creationId xmlns:a16="http://schemas.microsoft.com/office/drawing/2014/main" id="{25AA37C5-6BF0-938C-1C00-3DB504B50824}"/>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3" name="正方形/長方形 2">
            <a:extLst>
              <a:ext uri="{FF2B5EF4-FFF2-40B4-BE49-F238E27FC236}">
                <a16:creationId xmlns:a16="http://schemas.microsoft.com/office/drawing/2014/main" id="{A116114E-94FE-D555-09C5-94447C87A59B}"/>
              </a:ext>
            </a:extLst>
          </p:cNvPr>
          <p:cNvSpPr/>
          <p:nvPr/>
        </p:nvSpPr>
        <p:spPr>
          <a:xfrm>
            <a:off x="1377312" y="2909766"/>
            <a:ext cx="144016" cy="144016"/>
          </a:xfrm>
          <a:prstGeom prst="rect">
            <a:avLst/>
          </a:prstGeom>
          <a:solidFill>
            <a:srgbClr val="D41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a:extLst>
              <a:ext uri="{FF2B5EF4-FFF2-40B4-BE49-F238E27FC236}">
                <a16:creationId xmlns:a16="http://schemas.microsoft.com/office/drawing/2014/main" id="{8B5964F0-FFC5-F670-0BD0-F60AE89AD668}"/>
              </a:ext>
            </a:extLst>
          </p:cNvPr>
          <p:cNvSpPr txBox="1"/>
          <p:nvPr/>
        </p:nvSpPr>
        <p:spPr>
          <a:xfrm>
            <a:off x="1769520" y="3748904"/>
            <a:ext cx="8135560" cy="707886"/>
          </a:xfrm>
          <a:prstGeom prst="rect">
            <a:avLst/>
          </a:prstGeom>
          <a:noFill/>
        </p:spPr>
        <p:txBody>
          <a:bodyPr wrap="non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物（部品及び完成品）及び方法といった考えられる全てのカテゴリの</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クレームを作成しておく。</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a:extLst>
              <a:ext uri="{FF2B5EF4-FFF2-40B4-BE49-F238E27FC236}">
                <a16:creationId xmlns:a16="http://schemas.microsoft.com/office/drawing/2014/main" id="{86FD2FAC-EDF4-073E-8CED-E4F91EEC494C}"/>
              </a:ext>
            </a:extLst>
          </p:cNvPr>
          <p:cNvSpPr txBox="1"/>
          <p:nvPr/>
        </p:nvSpPr>
        <p:spPr>
          <a:xfrm>
            <a:off x="1646457" y="1523540"/>
            <a:ext cx="7848872" cy="1015663"/>
          </a:xfrm>
          <a:prstGeom prst="rect">
            <a:avLst/>
          </a:prstGeom>
          <a:solidFill>
            <a:schemeClr val="bg1"/>
          </a:solidFill>
          <a:ln w="19050" cmpd="thinThick">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目的</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拒絶理由対応時の補正および無効宣告手続における補正の目的制限に対処する。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a:extLst>
              <a:ext uri="{FF2B5EF4-FFF2-40B4-BE49-F238E27FC236}">
                <a16:creationId xmlns:a16="http://schemas.microsoft.com/office/drawing/2014/main" id="{CCF863C0-AA99-3703-460D-026E3C58AD91}"/>
              </a:ext>
            </a:extLst>
          </p:cNvPr>
          <p:cNvSpPr txBox="1"/>
          <p:nvPr/>
        </p:nvSpPr>
        <p:spPr>
          <a:xfrm>
            <a:off x="1522398" y="2776357"/>
            <a:ext cx="800219"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対策</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a:extLst>
              <a:ext uri="{FF2B5EF4-FFF2-40B4-BE49-F238E27FC236}">
                <a16:creationId xmlns:a16="http://schemas.microsoft.com/office/drawing/2014/main" id="{99727508-0D56-3641-0AC0-34F7638ED5CC}"/>
              </a:ext>
            </a:extLst>
          </p:cNvPr>
          <p:cNvSpPr/>
          <p:nvPr/>
        </p:nvSpPr>
        <p:spPr>
          <a:xfrm>
            <a:off x="1625774" y="3841013"/>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a:extLst>
              <a:ext uri="{FF2B5EF4-FFF2-40B4-BE49-F238E27FC236}">
                <a16:creationId xmlns:a16="http://schemas.microsoft.com/office/drawing/2014/main" id="{16E462EF-5484-BEA5-8BC1-07AF2D84B348}"/>
              </a:ext>
            </a:extLst>
          </p:cNvPr>
          <p:cNvSpPr txBox="1"/>
          <p:nvPr/>
        </p:nvSpPr>
        <p:spPr>
          <a:xfrm>
            <a:off x="1766046" y="5527778"/>
            <a:ext cx="8648521" cy="707886"/>
          </a:xfrm>
          <a:prstGeom prst="rect">
            <a:avLst/>
          </a:prstGeom>
          <a:noFill/>
        </p:spPr>
        <p:txBody>
          <a:bodyPr wrap="non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パラメータ特許の場合、数値範囲に関して段階的に限定する従属クレーム</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を作成しておく。</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a:extLst>
              <a:ext uri="{FF2B5EF4-FFF2-40B4-BE49-F238E27FC236}">
                <a16:creationId xmlns:a16="http://schemas.microsoft.com/office/drawing/2014/main" id="{5886FA60-17FA-8647-6A34-15DE75CF7D7A}"/>
              </a:ext>
            </a:extLst>
          </p:cNvPr>
          <p:cNvSpPr/>
          <p:nvPr/>
        </p:nvSpPr>
        <p:spPr>
          <a:xfrm>
            <a:off x="1622300" y="5614401"/>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a:extLst>
              <a:ext uri="{FF2B5EF4-FFF2-40B4-BE49-F238E27FC236}">
                <a16:creationId xmlns:a16="http://schemas.microsoft.com/office/drawing/2014/main" id="{A9A27326-DFE9-5FA7-4914-609C6B516666}"/>
              </a:ext>
            </a:extLst>
          </p:cNvPr>
          <p:cNvSpPr/>
          <p:nvPr/>
        </p:nvSpPr>
        <p:spPr>
          <a:xfrm>
            <a:off x="1619638" y="3399921"/>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a:extLst>
              <a:ext uri="{FF2B5EF4-FFF2-40B4-BE49-F238E27FC236}">
                <a16:creationId xmlns:a16="http://schemas.microsoft.com/office/drawing/2014/main" id="{BB5A64A0-D0CC-183A-1D9E-F1574CB0F752}"/>
              </a:ext>
            </a:extLst>
          </p:cNvPr>
          <p:cNvSpPr/>
          <p:nvPr/>
        </p:nvSpPr>
        <p:spPr>
          <a:xfrm>
            <a:off x="1622737" y="4639229"/>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a:extLst>
              <a:ext uri="{FF2B5EF4-FFF2-40B4-BE49-F238E27FC236}">
                <a16:creationId xmlns:a16="http://schemas.microsoft.com/office/drawing/2014/main" id="{5AB97073-4038-F17C-0239-480AA66B454E}"/>
              </a:ext>
            </a:extLst>
          </p:cNvPr>
          <p:cNvSpPr txBox="1"/>
          <p:nvPr/>
        </p:nvSpPr>
        <p:spPr>
          <a:xfrm>
            <a:off x="1779696" y="3329287"/>
            <a:ext cx="5400837" cy="400110"/>
          </a:xfrm>
          <a:prstGeom prst="rect">
            <a:avLst/>
          </a:prstGeom>
          <a:noFill/>
        </p:spPr>
        <p:txBody>
          <a:bodyPr wrap="non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独立請求項に余計な限定事項を記載しない 。</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a:extLst>
              <a:ext uri="{FF2B5EF4-FFF2-40B4-BE49-F238E27FC236}">
                <a16:creationId xmlns:a16="http://schemas.microsoft.com/office/drawing/2014/main" id="{3575E444-5A4F-7958-E4B6-F03890FDA7A7}"/>
              </a:ext>
            </a:extLst>
          </p:cNvPr>
          <p:cNvSpPr txBox="1"/>
          <p:nvPr/>
        </p:nvSpPr>
        <p:spPr>
          <a:xfrm>
            <a:off x="1779696" y="4519481"/>
            <a:ext cx="8648521" cy="1015663"/>
          </a:xfrm>
          <a:prstGeom prst="rect">
            <a:avLst/>
          </a:prstGeom>
          <a:noFill/>
        </p:spPr>
        <p:txBody>
          <a:bodyPr wrap="non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予想される先行技術との差異が十分に出るようなクレームを出願時の</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クレームセットに含める努力をする（例：ピクチャークレームの作成）。</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（ＯＡ対応時の従属クレームの新設は難しいため。）</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03840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14FE8-4EA3-483E-51BC-7CDB0972420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0999FB2-D7E4-C987-F40A-B69079E33AA2}"/>
              </a:ext>
            </a:extLst>
          </p:cNvPr>
          <p:cNvSpPr>
            <a:spLocks noGrp="1"/>
          </p:cNvSpPr>
          <p:nvPr>
            <p:ph type="title"/>
          </p:nvPr>
        </p:nvSpPr>
        <p:spPr/>
        <p:txBody>
          <a:bodyPr anchor="ctr"/>
          <a:lstStyle/>
          <a:p>
            <a:pPr algn="ctr"/>
            <a:r>
              <a:rPr kumimoji="1" lang="en-US" altLang="ja-JP" sz="4800" dirty="0"/>
              <a:t>5. </a:t>
            </a:r>
            <a:r>
              <a:rPr kumimoji="1" lang="ja-JP" altLang="en-US" sz="4800" dirty="0"/>
              <a:t>グローバル中間処理の概要</a:t>
            </a:r>
          </a:p>
        </p:txBody>
      </p:sp>
      <p:sp>
        <p:nvSpPr>
          <p:cNvPr id="4" name="フッター プレースホルダー 2">
            <a:extLst>
              <a:ext uri="{FF2B5EF4-FFF2-40B4-BE49-F238E27FC236}">
                <a16:creationId xmlns:a16="http://schemas.microsoft.com/office/drawing/2014/main" id="{E605170B-1FA9-41B5-868B-F27FE3FBEC10}"/>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Tree>
    <p:extLst>
      <p:ext uri="{BB962C8B-B14F-4D97-AF65-F5344CB8AC3E}">
        <p14:creationId xmlns:p14="http://schemas.microsoft.com/office/powerpoint/2010/main" val="670676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01133-14B3-4095-873A-67C99639F57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4391A6F-694E-82DD-9128-0F61E4F75010}"/>
              </a:ext>
            </a:extLst>
          </p:cNvPr>
          <p:cNvSpPr>
            <a:spLocks noGrp="1"/>
          </p:cNvSpPr>
          <p:nvPr>
            <p:ph type="title"/>
          </p:nvPr>
        </p:nvSpPr>
        <p:spPr/>
        <p:txBody>
          <a:bodyPr/>
          <a:lstStyle/>
          <a:p>
            <a:r>
              <a:rPr kumimoji="1" lang="en-US" altLang="ja-JP" dirty="0"/>
              <a:t>5.1 </a:t>
            </a:r>
            <a:r>
              <a:rPr kumimoji="1" lang="ja-JP" altLang="en-US" dirty="0"/>
              <a:t>主要国実務の比較</a:t>
            </a:r>
          </a:p>
        </p:txBody>
      </p:sp>
      <p:graphicFrame>
        <p:nvGraphicFramePr>
          <p:cNvPr id="3" name="表 2">
            <a:extLst>
              <a:ext uri="{FF2B5EF4-FFF2-40B4-BE49-F238E27FC236}">
                <a16:creationId xmlns:a16="http://schemas.microsoft.com/office/drawing/2014/main" id="{EF990C67-AA4E-2418-B7F3-CF979C52D363}"/>
              </a:ext>
            </a:extLst>
          </p:cNvPr>
          <p:cNvGraphicFramePr>
            <a:graphicFrameLocks noGrp="1"/>
          </p:cNvGraphicFramePr>
          <p:nvPr>
            <p:extLst>
              <p:ext uri="{D42A27DB-BD31-4B8C-83A1-F6EECF244321}">
                <p14:modId xmlns:p14="http://schemas.microsoft.com/office/powerpoint/2010/main" val="2101310682"/>
              </p:ext>
            </p:extLst>
          </p:nvPr>
        </p:nvGraphicFramePr>
        <p:xfrm>
          <a:off x="1567559" y="2427092"/>
          <a:ext cx="7359051" cy="3924067"/>
        </p:xfrm>
        <a:graphic>
          <a:graphicData uri="http://schemas.openxmlformats.org/drawingml/2006/table">
            <a:tbl>
              <a:tblPr firstRow="1" bandRow="1">
                <a:tableStyleId>{5C22544A-7EE6-4342-B048-85BDC9FD1C3A}</a:tableStyleId>
              </a:tblPr>
              <a:tblGrid>
                <a:gridCol w="1471810">
                  <a:extLst>
                    <a:ext uri="{9D8B030D-6E8A-4147-A177-3AD203B41FA5}">
                      <a16:colId xmlns:a16="http://schemas.microsoft.com/office/drawing/2014/main" val="20000"/>
                    </a:ext>
                  </a:extLst>
                </a:gridCol>
                <a:gridCol w="1535111">
                  <a:extLst>
                    <a:ext uri="{9D8B030D-6E8A-4147-A177-3AD203B41FA5}">
                      <a16:colId xmlns:a16="http://schemas.microsoft.com/office/drawing/2014/main" val="20001"/>
                    </a:ext>
                  </a:extLst>
                </a:gridCol>
                <a:gridCol w="1408510">
                  <a:extLst>
                    <a:ext uri="{9D8B030D-6E8A-4147-A177-3AD203B41FA5}">
                      <a16:colId xmlns:a16="http://schemas.microsoft.com/office/drawing/2014/main" val="20002"/>
                    </a:ext>
                  </a:extLst>
                </a:gridCol>
                <a:gridCol w="1471810">
                  <a:extLst>
                    <a:ext uri="{9D8B030D-6E8A-4147-A177-3AD203B41FA5}">
                      <a16:colId xmlns:a16="http://schemas.microsoft.com/office/drawing/2014/main" val="20003"/>
                    </a:ext>
                  </a:extLst>
                </a:gridCol>
                <a:gridCol w="1471810">
                  <a:extLst>
                    <a:ext uri="{9D8B030D-6E8A-4147-A177-3AD203B41FA5}">
                      <a16:colId xmlns:a16="http://schemas.microsoft.com/office/drawing/2014/main" val="20004"/>
                    </a:ext>
                  </a:extLst>
                </a:gridCol>
              </a:tblGrid>
              <a:tr h="561512">
                <a:tc>
                  <a:txBody>
                    <a:bodyPr/>
                    <a:lstStyle/>
                    <a:p>
                      <a:endParaRPr kumimoji="1" lang="ja-JP" altLang="en-US" dirty="0"/>
                    </a:p>
                  </a:txBody>
                  <a:tcPr>
                    <a:solidFill>
                      <a:schemeClr val="bg1">
                        <a:lumMod val="65000"/>
                      </a:schemeClr>
                    </a:solidFill>
                  </a:tcPr>
                </a:tc>
                <a:tc>
                  <a:txBody>
                    <a:bodyPr/>
                    <a:lstStyle/>
                    <a:p>
                      <a:endParaRPr kumimoji="1" lang="ja-JP" altLang="en-US" dirty="0"/>
                    </a:p>
                  </a:txBody>
                  <a:tcPr>
                    <a:solidFill>
                      <a:schemeClr val="bg1">
                        <a:lumMod val="65000"/>
                      </a:schemeClr>
                    </a:solidFill>
                  </a:tcPr>
                </a:tc>
                <a:tc>
                  <a:txBody>
                    <a:bodyPr/>
                    <a:lstStyle/>
                    <a:p>
                      <a:endParaRPr kumimoji="1" lang="ja-JP" altLang="en-US" dirty="0"/>
                    </a:p>
                  </a:txBody>
                  <a:tcPr>
                    <a:solidFill>
                      <a:schemeClr val="bg1">
                        <a:lumMod val="65000"/>
                      </a:schemeClr>
                    </a:solidFill>
                  </a:tcPr>
                </a:tc>
                <a:tc>
                  <a:txBody>
                    <a:bodyPr/>
                    <a:lstStyle/>
                    <a:p>
                      <a:endParaRPr kumimoji="1" lang="ja-JP" altLang="en-US" dirty="0"/>
                    </a:p>
                  </a:txBody>
                  <a:tcPr>
                    <a:solidFill>
                      <a:schemeClr val="bg1">
                        <a:lumMod val="65000"/>
                      </a:schemeClr>
                    </a:solidFill>
                  </a:tcPr>
                </a:tc>
                <a:tc>
                  <a:txBody>
                    <a:bodyPr/>
                    <a:lstStyle/>
                    <a:p>
                      <a:endParaRPr kumimoji="1" lang="ja-JP" altLang="en-US" dirty="0"/>
                    </a:p>
                  </a:txBody>
                  <a:tcPr>
                    <a:solidFill>
                      <a:schemeClr val="bg1">
                        <a:lumMod val="65000"/>
                      </a:schemeClr>
                    </a:solidFill>
                  </a:tcPr>
                </a:tc>
                <a:extLst>
                  <a:ext uri="{0D108BD9-81ED-4DB2-BD59-A6C34878D82A}">
                    <a16:rowId xmlns:a16="http://schemas.microsoft.com/office/drawing/2014/main" val="10000"/>
                  </a:ext>
                </a:extLst>
              </a:tr>
              <a:tr h="672511">
                <a:tc>
                  <a:txBody>
                    <a:bodyPr/>
                    <a:lstStyle/>
                    <a:p>
                      <a:pPr algn="ct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補正制限</a:t>
                      </a:r>
                    </a:p>
                  </a:txBody>
                  <a:tcPr anchor="ctr"/>
                </a:tc>
                <a:tc>
                  <a:txBody>
                    <a:bodyPr/>
                    <a:lstStyle/>
                    <a:p>
                      <a:pPr algn="ctr"/>
                      <a:r>
                        <a:rPr kumimoji="1" lang="ja-JP" altLang="en-US" b="1"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緩い～普通</a:t>
                      </a:r>
                    </a:p>
                  </a:txBody>
                  <a:tcPr anchor="ctr"/>
                </a:tc>
                <a:tc>
                  <a:txBody>
                    <a:bodyPr/>
                    <a:lstStyle/>
                    <a:p>
                      <a:pPr algn="ctr"/>
                      <a:r>
                        <a:rPr kumimoji="1" lang="ja-JP" altLang="en-US" b="1"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緩い</a:t>
                      </a:r>
                    </a:p>
                  </a:txBody>
                  <a:tcPr anchor="ctr"/>
                </a:tc>
                <a:tc>
                  <a:txBody>
                    <a:bodyPr/>
                    <a:lstStyle/>
                    <a:p>
                      <a:pPr algn="ctr"/>
                      <a:r>
                        <a:rPr kumimoji="1" lang="ja-JP" altLang="en-US" b="1"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厳しい</a:t>
                      </a:r>
                    </a:p>
                  </a:txBody>
                  <a:tcPr anchor="ctr"/>
                </a:tc>
                <a:tc>
                  <a:txBody>
                    <a:bodyPr/>
                    <a:lstStyle/>
                    <a:p>
                      <a:pPr algn="ctr"/>
                      <a:r>
                        <a:rPr kumimoji="1" lang="ja-JP" altLang="en-US" b="1"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厳しい</a:t>
                      </a:r>
                      <a:endParaRPr kumimoji="1" lang="en-US" altLang="ja-JP" b="1"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b="1"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(EP</a:t>
                      </a:r>
                      <a:r>
                        <a:rPr kumimoji="1" lang="ja-JP" altLang="en-US" b="1"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に類似</a:t>
                      </a:r>
                      <a:r>
                        <a:rPr kumimoji="1" lang="en-US" altLang="ja-JP" b="1"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b="1"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1"/>
                  </a:ext>
                </a:extLst>
              </a:tr>
              <a:tr h="672511">
                <a:tc>
                  <a:txBody>
                    <a:bodyPr/>
                    <a:lstStyle/>
                    <a:p>
                      <a:pPr algn="ct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進歩性</a:t>
                      </a:r>
                    </a:p>
                  </a:txBody>
                  <a:tcPr anchor="ctr"/>
                </a:tc>
                <a:tc>
                  <a:txBody>
                    <a:bodyPr/>
                    <a:lstStyle/>
                    <a:p>
                      <a:pPr algn="ctr"/>
                      <a:r>
                        <a:rPr kumimoji="1" lang="ja-JP" altLang="en-US"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論理付け</a:t>
                      </a:r>
                    </a:p>
                  </a:txBody>
                  <a:tcPr anchor="ctr"/>
                </a:tc>
                <a:tc>
                  <a:txBody>
                    <a:bodyPr/>
                    <a:lstStyle/>
                    <a:p>
                      <a:pPr algn="ctr"/>
                      <a:r>
                        <a:rPr kumimoji="1" lang="en-US" altLang="ja-JP"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Graham</a:t>
                      </a:r>
                      <a:br>
                        <a:rPr kumimoji="1" lang="en-US" altLang="ja-JP"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KSR</a:t>
                      </a:r>
                      <a:endParaRPr kumimoji="1" lang="ja-JP" altLang="en-US"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課題解決</a:t>
                      </a:r>
                      <a:endParaRPr kumimoji="1" lang="en-US" altLang="ja-JP"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アプローチ</a:t>
                      </a:r>
                    </a:p>
                  </a:txBody>
                  <a:tcPr anchor="ctr"/>
                </a:tc>
                <a:tc>
                  <a:txBody>
                    <a:bodyPr/>
                    <a:lstStyle/>
                    <a:p>
                      <a:pPr algn="ctr"/>
                      <a:r>
                        <a:rPr kumimoji="1" lang="ja-JP" altLang="en-US"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課題解決</a:t>
                      </a:r>
                      <a:endParaRPr kumimoji="1" lang="en-US" altLang="ja-JP"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アプローチ</a:t>
                      </a:r>
                    </a:p>
                  </a:txBody>
                  <a:tcPr anchor="ctr"/>
                </a:tc>
                <a:extLst>
                  <a:ext uri="{0D108BD9-81ED-4DB2-BD59-A6C34878D82A}">
                    <a16:rowId xmlns:a16="http://schemas.microsoft.com/office/drawing/2014/main" val="10002"/>
                  </a:ext>
                </a:extLst>
              </a:tr>
              <a:tr h="672511">
                <a:tc>
                  <a:txBody>
                    <a:bodyPr/>
                    <a:lstStyle/>
                    <a:p>
                      <a:pPr algn="ct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単一性</a:t>
                      </a:r>
                    </a:p>
                  </a:txBody>
                  <a:tcPr anchor="ctr"/>
                </a:tc>
                <a:tc>
                  <a:txBody>
                    <a:bodyPr/>
                    <a:lstStyle/>
                    <a:p>
                      <a:pPr algn="ctr"/>
                      <a:r>
                        <a:rPr kumimoji="1"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STF</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独立 </a:t>
                      </a:r>
                      <a:r>
                        <a:rPr kumimoji="1" lang="en-US" altLang="ja-JP"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&amp;</a:t>
                      </a:r>
                      <a:br>
                        <a:rPr kumimoji="1" lang="en-US" altLang="ja-JP"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区別可能</a:t>
                      </a:r>
                      <a:r>
                        <a:rPr kumimoji="1" lang="en-US" altLang="ja-JP" sz="1400" b="1" baseline="300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b="1" baseline="300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STF</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STF</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3"/>
                  </a:ext>
                </a:extLst>
              </a:tr>
              <a:tr h="672511">
                <a:tc>
                  <a:txBody>
                    <a:bodyPr/>
                    <a:lstStyle/>
                    <a:p>
                      <a:pPr algn="ct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独立</a:t>
                      </a:r>
                      <a:r>
                        <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rPr>
                        <a:t>CL</a:t>
                      </a: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数</a:t>
                      </a:r>
                    </a:p>
                  </a:txBody>
                  <a:tcPr anchor="ctr"/>
                </a:tc>
                <a:tc>
                  <a:txBody>
                    <a:bodyPr/>
                    <a:lstStyle/>
                    <a:p>
                      <a:pPr algn="ctr"/>
                      <a:r>
                        <a:rPr kumimoji="1" lang="ja-JP" altLang="en-US"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制限なし</a:t>
                      </a:r>
                    </a:p>
                  </a:txBody>
                  <a:tcPr anchor="ctr"/>
                </a:tc>
                <a:tc>
                  <a:txBody>
                    <a:bodyPr/>
                    <a:lstStyle/>
                    <a:p>
                      <a:pPr algn="ctr"/>
                      <a:r>
                        <a:rPr kumimoji="1" lang="en-US" altLang="ja-JP"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個目から</a:t>
                      </a:r>
                      <a:br>
                        <a:rPr kumimoji="1" lang="en-US" altLang="ja-JP"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追加料金</a:t>
                      </a:r>
                    </a:p>
                  </a:txBody>
                  <a:tcPr anchor="ctr"/>
                </a:tc>
                <a:tc>
                  <a:txBody>
                    <a:bodyPr/>
                    <a:lstStyle/>
                    <a:p>
                      <a:pPr algn="ctr"/>
                      <a:r>
                        <a:rPr kumimoji="1" lang="ja-JP" altLang="en-US" b="1"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原則１個／</a:t>
                      </a:r>
                      <a:br>
                        <a:rPr kumimoji="1" lang="en-US" altLang="ja-JP" b="1"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b="1"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カテゴリ</a:t>
                      </a:r>
                    </a:p>
                  </a:txBody>
                  <a:tcPr anchor="ctr"/>
                </a:tc>
                <a:tc>
                  <a:txBody>
                    <a:bodyPr/>
                    <a:lstStyle/>
                    <a:p>
                      <a:pPr algn="ctr"/>
                      <a:r>
                        <a:rPr kumimoji="1" lang="ja-JP" altLang="en-US" b="1"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制限なし</a:t>
                      </a:r>
                    </a:p>
                  </a:txBody>
                  <a:tcPr anchor="ctr"/>
                </a:tc>
                <a:extLst>
                  <a:ext uri="{0D108BD9-81ED-4DB2-BD59-A6C34878D82A}">
                    <a16:rowId xmlns:a16="http://schemas.microsoft.com/office/drawing/2014/main" val="10004"/>
                  </a:ext>
                </a:extLst>
              </a:tr>
              <a:tr h="672511">
                <a:tc>
                  <a:txBody>
                    <a:bodyPr/>
                    <a:lstStyle/>
                    <a:p>
                      <a:pPr algn="ct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種の選択</a:t>
                      </a:r>
                    </a:p>
                  </a:txBody>
                  <a:tcPr anchor="ctr"/>
                </a:tc>
                <a:tc>
                  <a:txBody>
                    <a:bodyPr/>
                    <a:lstStyle/>
                    <a:p>
                      <a:pPr algn="ctr"/>
                      <a:r>
                        <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txBody>
                  <a:tcPr anchor="ctr"/>
                </a:tc>
                <a:tc>
                  <a:txBody>
                    <a:bodyPr/>
                    <a:lstStyle/>
                    <a:p>
                      <a:pPr algn="ctr"/>
                      <a:r>
                        <a:rPr kumimoji="1" lang="ja-JP" altLang="en-US"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あり</a:t>
                      </a:r>
                    </a:p>
                  </a:txBody>
                  <a:tcPr anchor="ctr"/>
                </a:tc>
                <a:tc>
                  <a:txBody>
                    <a:bodyPr/>
                    <a:lstStyle/>
                    <a:p>
                      <a:pPr algn="ctr"/>
                      <a:r>
                        <a:rPr kumimoji="1" lang="ja-JP" altLang="en-US" b="1"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txBody>
                  <a:tcPr anchor="ctr"/>
                </a:tc>
                <a:tc>
                  <a:txBody>
                    <a:bodyPr/>
                    <a:lstStyle/>
                    <a:p>
                      <a:pPr algn="ctr"/>
                      <a:r>
                        <a:rPr kumimoji="1" lang="ja-JP" altLang="en-US" b="1"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txBody>
                  <a:tcPr anchor="ctr"/>
                </a:tc>
                <a:extLst>
                  <a:ext uri="{0D108BD9-81ED-4DB2-BD59-A6C34878D82A}">
                    <a16:rowId xmlns:a16="http://schemas.microsoft.com/office/drawing/2014/main" val="837332515"/>
                  </a:ext>
                </a:extLst>
              </a:tr>
            </a:tbl>
          </a:graphicData>
        </a:graphic>
      </p:graphicFrame>
      <p:pic>
        <p:nvPicPr>
          <p:cNvPr id="4" name="Picture 4" descr="C:\Documents and Settings\ISHIBASHI\Local Settings\Temporary Internet Files\Content.IE5\D45L3H7F\MP900362710[1].jpg">
            <a:extLst>
              <a:ext uri="{FF2B5EF4-FFF2-40B4-BE49-F238E27FC236}">
                <a16:creationId xmlns:a16="http://schemas.microsoft.com/office/drawing/2014/main" id="{5FF69B20-9B99-055B-DB55-99ABE90F1E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8763" y="2524809"/>
            <a:ext cx="618684" cy="4320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5" descr="C:\Documents and Settings\ISHIBASHI\Local Settings\Temporary Internet Files\Content.IE5\D45L3H7F\MC900309844[1].wmf">
            <a:extLst>
              <a:ext uri="{FF2B5EF4-FFF2-40B4-BE49-F238E27FC236}">
                <a16:creationId xmlns:a16="http://schemas.microsoft.com/office/drawing/2014/main" id="{8A3C2DDD-66A4-A630-D2BC-81496D9544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0771" y="2524809"/>
            <a:ext cx="586224" cy="4035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6" descr="http://www.patinformatics.com/wp-content/uploads/2012/12/EPOlogo.png">
            <a:extLst>
              <a:ext uri="{FF2B5EF4-FFF2-40B4-BE49-F238E27FC236}">
                <a16:creationId xmlns:a16="http://schemas.microsoft.com/office/drawing/2014/main" id="{5E1C6BC8-749D-307C-335E-6BDB845B7E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6209" y="2484857"/>
            <a:ext cx="912954" cy="4564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Users\seishinip\AppData\Local\Microsoft\Windows\Temporary Internet Files\Content.IE5\CVCXV2DH\MC900024347[1].wmf">
            <a:extLst>
              <a:ext uri="{FF2B5EF4-FFF2-40B4-BE49-F238E27FC236}">
                <a16:creationId xmlns:a16="http://schemas.microsoft.com/office/drawing/2014/main" id="{7ADFA38D-DC66-3E72-2BB2-6CA38CBD6C5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1251" y="2514618"/>
            <a:ext cx="614123" cy="41371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228F97C7-EE0F-9B18-7A98-1B3C3997CE50}"/>
              </a:ext>
            </a:extLst>
          </p:cNvPr>
          <p:cNvSpPr txBox="1"/>
          <p:nvPr/>
        </p:nvSpPr>
        <p:spPr>
          <a:xfrm>
            <a:off x="1784535" y="1692974"/>
            <a:ext cx="9048780" cy="646331"/>
          </a:xfrm>
          <a:prstGeom prst="rect">
            <a:avLst/>
          </a:prstGeom>
          <a:noFill/>
        </p:spPr>
        <p:txBody>
          <a:bodyPr wrap="square" rtlCol="0">
            <a:spAutoFit/>
          </a:bodyPr>
          <a:lstStyle/>
          <a:p>
            <a:r>
              <a:rPr kumimoji="1" lang="ja-JP" altLang="en-US" b="1" dirty="0"/>
              <a:t>主要国実務にはそれぞれ特徴がある。</a:t>
            </a:r>
            <a:r>
              <a:rPr lang="ja-JP" altLang="en-US" b="1" u="sng" dirty="0"/>
              <a:t>全ての国で画一的な中間処理を行うと、一部の国で取れるはずの権利範囲を捨てることになる。</a:t>
            </a:r>
            <a:endParaRPr kumimoji="1" lang="en-US" altLang="ja-JP" b="1" u="sng" dirty="0"/>
          </a:p>
        </p:txBody>
      </p:sp>
      <p:sp>
        <p:nvSpPr>
          <p:cNvPr id="8" name="フッター プレースホルダー 2">
            <a:extLst>
              <a:ext uri="{FF2B5EF4-FFF2-40B4-BE49-F238E27FC236}">
                <a16:creationId xmlns:a16="http://schemas.microsoft.com/office/drawing/2014/main" id="{5E1B82CE-1DB8-3444-1170-49EA9319988F}"/>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9" name="正方形/長方形 8">
            <a:extLst>
              <a:ext uri="{FF2B5EF4-FFF2-40B4-BE49-F238E27FC236}">
                <a16:creationId xmlns:a16="http://schemas.microsoft.com/office/drawing/2014/main" id="{31BF451C-3C70-07B3-9AD1-60C98B4638F0}"/>
              </a:ext>
            </a:extLst>
          </p:cNvPr>
          <p:cNvSpPr/>
          <p:nvPr/>
        </p:nvSpPr>
        <p:spPr>
          <a:xfrm>
            <a:off x="3048861" y="2984723"/>
            <a:ext cx="2936283" cy="643949"/>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227BB651-D764-4115-826B-4D5FCBAB7C57}"/>
              </a:ext>
            </a:extLst>
          </p:cNvPr>
          <p:cNvSpPr/>
          <p:nvPr/>
        </p:nvSpPr>
        <p:spPr>
          <a:xfrm>
            <a:off x="4580563" y="5728559"/>
            <a:ext cx="1389259" cy="576969"/>
          </a:xfrm>
          <a:prstGeom prst="rect">
            <a:avLst/>
          </a:prstGeom>
          <a:noFill/>
          <a:ln w="28575">
            <a:solidFill>
              <a:srgbClr val="800D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2468887D-60CD-9518-F01B-EE8017C1D2A1}"/>
              </a:ext>
            </a:extLst>
          </p:cNvPr>
          <p:cNvSpPr/>
          <p:nvPr/>
        </p:nvSpPr>
        <p:spPr>
          <a:xfrm>
            <a:off x="3027766" y="3670002"/>
            <a:ext cx="5865050" cy="643949"/>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吹き出し 29">
            <a:extLst>
              <a:ext uri="{FF2B5EF4-FFF2-40B4-BE49-F238E27FC236}">
                <a16:creationId xmlns:a16="http://schemas.microsoft.com/office/drawing/2014/main" id="{30E7218A-DE98-1CA3-6221-48D3B97C3FEF}"/>
              </a:ext>
            </a:extLst>
          </p:cNvPr>
          <p:cNvSpPr/>
          <p:nvPr/>
        </p:nvSpPr>
        <p:spPr>
          <a:xfrm>
            <a:off x="9203692" y="2329834"/>
            <a:ext cx="2248796" cy="643949"/>
          </a:xfrm>
          <a:prstGeom prst="wedgeRectCallout">
            <a:avLst>
              <a:gd name="adj1" fmla="val -190906"/>
              <a:gd name="adj2" fmla="val 119980"/>
            </a:avLst>
          </a:prstGeom>
          <a:solidFill>
            <a:srgbClr val="FFFFFF">
              <a:alpha val="65882"/>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ギリギリを狙う補正</a:t>
            </a: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を行うべき</a:t>
            </a:r>
            <a:endParaRPr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四角形吹き出し 29">
            <a:extLst>
              <a:ext uri="{FF2B5EF4-FFF2-40B4-BE49-F238E27FC236}">
                <a16:creationId xmlns:a16="http://schemas.microsoft.com/office/drawing/2014/main" id="{F80E0141-C234-9A30-C8E2-C636E45EE73B}"/>
              </a:ext>
            </a:extLst>
          </p:cNvPr>
          <p:cNvSpPr/>
          <p:nvPr/>
        </p:nvSpPr>
        <p:spPr>
          <a:xfrm>
            <a:off x="9237047" y="5719323"/>
            <a:ext cx="2248796" cy="643949"/>
          </a:xfrm>
          <a:prstGeom prst="wedgeRectCallout">
            <a:avLst>
              <a:gd name="adj1" fmla="val -194470"/>
              <a:gd name="adj2" fmla="val 10023"/>
            </a:avLst>
          </a:prstGeom>
          <a:solidFill>
            <a:srgbClr val="FFFFFF">
              <a:alpha val="65882"/>
            </a:srgbClr>
          </a:solidFill>
          <a:ln>
            <a:solidFill>
              <a:srgbClr val="800D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種の選択</a:t>
            </a: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への適切な対処が必要</a:t>
            </a:r>
            <a:endParaRPr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四角形吹き出し 29">
            <a:extLst>
              <a:ext uri="{FF2B5EF4-FFF2-40B4-BE49-F238E27FC236}">
                <a16:creationId xmlns:a16="http://schemas.microsoft.com/office/drawing/2014/main" id="{0E1A2C74-A212-8C3C-F48B-AAB346CABBB7}"/>
              </a:ext>
            </a:extLst>
          </p:cNvPr>
          <p:cNvSpPr/>
          <p:nvPr/>
        </p:nvSpPr>
        <p:spPr>
          <a:xfrm>
            <a:off x="9181707" y="3489290"/>
            <a:ext cx="2248796" cy="643949"/>
          </a:xfrm>
          <a:prstGeom prst="wedgeRectCallout">
            <a:avLst>
              <a:gd name="adj1" fmla="val -63407"/>
              <a:gd name="adj2" fmla="val 54998"/>
            </a:avLst>
          </a:prstGeom>
          <a:solidFill>
            <a:srgbClr val="FFFFFF">
              <a:alpha val="65882"/>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各国基準</a:t>
            </a: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に合わせて反論すべき</a:t>
            </a:r>
            <a:endParaRPr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四角形吹き出し 29">
            <a:extLst>
              <a:ext uri="{FF2B5EF4-FFF2-40B4-BE49-F238E27FC236}">
                <a16:creationId xmlns:a16="http://schemas.microsoft.com/office/drawing/2014/main" id="{E1DC3D52-5829-21A4-D053-402244AB29FA}"/>
              </a:ext>
            </a:extLst>
          </p:cNvPr>
          <p:cNvSpPr/>
          <p:nvPr/>
        </p:nvSpPr>
        <p:spPr>
          <a:xfrm>
            <a:off x="9181707" y="4639304"/>
            <a:ext cx="2248796" cy="643949"/>
          </a:xfrm>
          <a:prstGeom prst="wedgeRectCallout">
            <a:avLst>
              <a:gd name="adj1" fmla="val -192284"/>
              <a:gd name="adj2" fmla="val 59811"/>
            </a:avLst>
          </a:prstGeom>
          <a:solidFill>
            <a:srgbClr val="FFFFFF">
              <a:alpha val="65882"/>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多様な独立クレーム</a:t>
            </a: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を作るべき</a:t>
            </a:r>
            <a:endParaRPr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フリーフォーム: 図形 18">
            <a:extLst>
              <a:ext uri="{FF2B5EF4-FFF2-40B4-BE49-F238E27FC236}">
                <a16:creationId xmlns:a16="http://schemas.microsoft.com/office/drawing/2014/main" id="{4D14FADE-BBFE-0A93-F365-31652D31A96C}"/>
              </a:ext>
            </a:extLst>
          </p:cNvPr>
          <p:cNvSpPr/>
          <p:nvPr/>
        </p:nvSpPr>
        <p:spPr>
          <a:xfrm>
            <a:off x="3054350" y="4344558"/>
            <a:ext cx="2921000" cy="1327150"/>
          </a:xfrm>
          <a:custGeom>
            <a:avLst/>
            <a:gdLst>
              <a:gd name="connsiteX0" fmla="*/ 0 w 2921000"/>
              <a:gd name="connsiteY0" fmla="*/ 692150 h 1365250"/>
              <a:gd name="connsiteX1" fmla="*/ 0 w 2921000"/>
              <a:gd name="connsiteY1" fmla="*/ 1365250 h 1365250"/>
              <a:gd name="connsiteX2" fmla="*/ 2921000 w 2921000"/>
              <a:gd name="connsiteY2" fmla="*/ 1365250 h 1365250"/>
              <a:gd name="connsiteX3" fmla="*/ 2921000 w 2921000"/>
              <a:gd name="connsiteY3" fmla="*/ 0 h 1365250"/>
              <a:gd name="connsiteX4" fmla="*/ 1524000 w 2921000"/>
              <a:gd name="connsiteY4" fmla="*/ 0 h 1365250"/>
              <a:gd name="connsiteX5" fmla="*/ 1524000 w 2921000"/>
              <a:gd name="connsiteY5" fmla="*/ 685800 h 1365250"/>
              <a:gd name="connsiteX6" fmla="*/ 12700 w 2921000"/>
              <a:gd name="connsiteY6" fmla="*/ 685800 h 1365250"/>
              <a:gd name="connsiteX7" fmla="*/ 0 w 2921000"/>
              <a:gd name="connsiteY7" fmla="*/ 692150 h 136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1000" h="1365250">
                <a:moveTo>
                  <a:pt x="0" y="692150"/>
                </a:moveTo>
                <a:lnTo>
                  <a:pt x="0" y="1365250"/>
                </a:lnTo>
                <a:lnTo>
                  <a:pt x="2921000" y="1365250"/>
                </a:lnTo>
                <a:lnTo>
                  <a:pt x="2921000" y="0"/>
                </a:lnTo>
                <a:lnTo>
                  <a:pt x="1524000" y="0"/>
                </a:lnTo>
                <a:lnTo>
                  <a:pt x="1524000" y="685800"/>
                </a:lnTo>
                <a:lnTo>
                  <a:pt x="12700" y="685800"/>
                </a:lnTo>
                <a:lnTo>
                  <a:pt x="0" y="692150"/>
                </a:lnTo>
                <a:close/>
              </a:path>
            </a:pathLst>
          </a:cu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195C7364-FFED-571A-595A-AD93FC079CE4}"/>
              </a:ext>
            </a:extLst>
          </p:cNvPr>
          <p:cNvSpPr txBox="1"/>
          <p:nvPr/>
        </p:nvSpPr>
        <p:spPr>
          <a:xfrm>
            <a:off x="2885410" y="6362379"/>
            <a:ext cx="3074881" cy="307777"/>
          </a:xfrm>
          <a:prstGeom prst="rect">
            <a:avLst/>
          </a:prstGeom>
          <a:noFill/>
        </p:spPr>
        <p:txBody>
          <a:bodyPr wrap="none" rtlCol="0">
            <a:spAutoFit/>
          </a:bodyPr>
          <a:lstStyle/>
          <a:p>
            <a:r>
              <a:rPr kumimoji="1" lang="en-US" altLang="ja-JP" sz="1400" dirty="0"/>
              <a:t>(※)PCT</a:t>
            </a:r>
            <a:r>
              <a:rPr kumimoji="1" lang="ja-JP" altLang="en-US" sz="1400" dirty="0"/>
              <a:t>国内移行の</a:t>
            </a:r>
            <a:r>
              <a:rPr kumimoji="1" lang="en-US" altLang="ja-JP" sz="1400" dirty="0"/>
              <a:t>US</a:t>
            </a:r>
            <a:r>
              <a:rPr kumimoji="1" lang="ja-JP" altLang="en-US" sz="1400" dirty="0"/>
              <a:t>出願を除く。</a:t>
            </a:r>
          </a:p>
        </p:txBody>
      </p:sp>
    </p:spTree>
    <p:extLst>
      <p:ext uri="{BB962C8B-B14F-4D97-AF65-F5344CB8AC3E}">
        <p14:creationId xmlns:p14="http://schemas.microsoft.com/office/powerpoint/2010/main" val="3506356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15FB4-143D-BE6B-10FB-69C0A9C9B5E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E714406-99F4-D28E-540B-3A6BFC9FBBF7}"/>
              </a:ext>
            </a:extLst>
          </p:cNvPr>
          <p:cNvSpPr>
            <a:spLocks noGrp="1"/>
          </p:cNvSpPr>
          <p:nvPr>
            <p:ph type="title"/>
          </p:nvPr>
        </p:nvSpPr>
        <p:spPr/>
        <p:txBody>
          <a:bodyPr/>
          <a:lstStyle/>
          <a:p>
            <a:r>
              <a:rPr kumimoji="1" lang="en-US" altLang="ja-JP" dirty="0"/>
              <a:t>5.2 </a:t>
            </a:r>
            <a:r>
              <a:rPr kumimoji="1" lang="ja-JP" altLang="en-US" dirty="0"/>
              <a:t>グローバル中間処理の強み</a:t>
            </a:r>
          </a:p>
        </p:txBody>
      </p:sp>
      <p:sp>
        <p:nvSpPr>
          <p:cNvPr id="8" name="フッター プレースホルダー 2">
            <a:extLst>
              <a:ext uri="{FF2B5EF4-FFF2-40B4-BE49-F238E27FC236}">
                <a16:creationId xmlns:a16="http://schemas.microsoft.com/office/drawing/2014/main" id="{BEE94CC9-8A16-F74F-D1B7-A5EE62E1AC09}"/>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18" name="四角形: 角を丸くする 17">
            <a:extLst>
              <a:ext uri="{FF2B5EF4-FFF2-40B4-BE49-F238E27FC236}">
                <a16:creationId xmlns:a16="http://schemas.microsoft.com/office/drawing/2014/main" id="{95573DF8-15EF-2D14-46DA-608C3A0B22B3}"/>
              </a:ext>
            </a:extLst>
          </p:cNvPr>
          <p:cNvSpPr/>
          <p:nvPr/>
        </p:nvSpPr>
        <p:spPr>
          <a:xfrm>
            <a:off x="1020315" y="3231714"/>
            <a:ext cx="9720008" cy="275060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CB59213C-0601-5F10-96D4-24B19DD19325}"/>
              </a:ext>
            </a:extLst>
          </p:cNvPr>
          <p:cNvSpPr txBox="1"/>
          <p:nvPr/>
        </p:nvSpPr>
        <p:spPr>
          <a:xfrm>
            <a:off x="1280391" y="3858646"/>
            <a:ext cx="8975609" cy="369332"/>
          </a:xfrm>
          <a:prstGeom prst="rect">
            <a:avLst/>
          </a:prstGeom>
          <a:noFill/>
        </p:spPr>
        <p:txBody>
          <a:bodyPr wrap="square">
            <a:spAutoFit/>
          </a:bodyPr>
          <a:lstStyle/>
          <a:p>
            <a:r>
              <a:rPr lang="ja-JP" altLang="en-US" b="1" dirty="0"/>
              <a:t>〇 </a:t>
            </a:r>
            <a:r>
              <a:rPr lang="en-US" altLang="ja-JP" b="1" dirty="0"/>
              <a:t>JP/US</a:t>
            </a:r>
            <a:r>
              <a:rPr lang="ja-JP" altLang="en-US" b="1" dirty="0"/>
              <a:t>の緩い補正要件のギリギリを攻める補正</a:t>
            </a:r>
            <a:endParaRPr kumimoji="1" lang="ja-JP" altLang="en-US" b="1" dirty="0"/>
          </a:p>
        </p:txBody>
      </p:sp>
      <p:sp>
        <p:nvSpPr>
          <p:cNvPr id="20" name="テキスト ボックス 19">
            <a:extLst>
              <a:ext uri="{FF2B5EF4-FFF2-40B4-BE49-F238E27FC236}">
                <a16:creationId xmlns:a16="http://schemas.microsoft.com/office/drawing/2014/main" id="{475FF3D9-080C-5114-6482-868C090C7FAA}"/>
              </a:ext>
            </a:extLst>
          </p:cNvPr>
          <p:cNvSpPr txBox="1"/>
          <p:nvPr/>
        </p:nvSpPr>
        <p:spPr>
          <a:xfrm>
            <a:off x="1280391" y="4265247"/>
            <a:ext cx="9457349" cy="369332"/>
          </a:xfrm>
          <a:prstGeom prst="rect">
            <a:avLst/>
          </a:prstGeom>
          <a:noFill/>
        </p:spPr>
        <p:txBody>
          <a:bodyPr wrap="square">
            <a:spAutoFit/>
          </a:bodyPr>
          <a:lstStyle/>
          <a:p>
            <a:r>
              <a:rPr lang="ja-JP" altLang="en-US" b="1" dirty="0"/>
              <a:t>〇 各国の進歩性基準に合わせた意見書</a:t>
            </a:r>
            <a:endParaRPr kumimoji="1" lang="ja-JP" altLang="en-US" b="1" dirty="0"/>
          </a:p>
        </p:txBody>
      </p:sp>
      <p:sp>
        <p:nvSpPr>
          <p:cNvPr id="22" name="テキスト ボックス 21">
            <a:extLst>
              <a:ext uri="{FF2B5EF4-FFF2-40B4-BE49-F238E27FC236}">
                <a16:creationId xmlns:a16="http://schemas.microsoft.com/office/drawing/2014/main" id="{4FB8686E-D306-4494-E838-5D8965B04C5E}"/>
              </a:ext>
            </a:extLst>
          </p:cNvPr>
          <p:cNvSpPr txBox="1"/>
          <p:nvPr/>
        </p:nvSpPr>
        <p:spPr>
          <a:xfrm>
            <a:off x="1299661" y="3352396"/>
            <a:ext cx="7330204" cy="369332"/>
          </a:xfrm>
          <a:prstGeom prst="rect">
            <a:avLst/>
          </a:prstGeom>
          <a:noFill/>
        </p:spPr>
        <p:txBody>
          <a:bodyPr wrap="square" rtlCol="0">
            <a:spAutoFit/>
          </a:bodyPr>
          <a:lstStyle/>
          <a:p>
            <a:r>
              <a:rPr kumimoji="1" lang="ja-JP" altLang="en-US" b="1" u="sng" dirty="0"/>
              <a:t>グローバル中間処理の</a:t>
            </a:r>
            <a:r>
              <a:rPr lang="ja-JP" altLang="en-US" b="1" u="sng" dirty="0"/>
              <a:t>主な強み</a:t>
            </a:r>
            <a:endParaRPr kumimoji="1" lang="ja-JP" altLang="en-US" b="1" u="sng" dirty="0"/>
          </a:p>
        </p:txBody>
      </p:sp>
      <p:graphicFrame>
        <p:nvGraphicFramePr>
          <p:cNvPr id="23" name="表 22">
            <a:extLst>
              <a:ext uri="{FF2B5EF4-FFF2-40B4-BE49-F238E27FC236}">
                <a16:creationId xmlns:a16="http://schemas.microsoft.com/office/drawing/2014/main" id="{3E5A4F09-42CA-E4D7-BE23-E508222AED54}"/>
              </a:ext>
            </a:extLst>
          </p:cNvPr>
          <p:cNvGraphicFramePr>
            <a:graphicFrameLocks noGrp="1"/>
          </p:cNvGraphicFramePr>
          <p:nvPr>
            <p:extLst>
              <p:ext uri="{D42A27DB-BD31-4B8C-83A1-F6EECF244321}">
                <p14:modId xmlns:p14="http://schemas.microsoft.com/office/powerpoint/2010/main" val="4292918966"/>
              </p:ext>
            </p:extLst>
          </p:nvPr>
        </p:nvGraphicFramePr>
        <p:xfrm>
          <a:off x="1761882" y="1773266"/>
          <a:ext cx="8128000" cy="1285240"/>
        </p:xfrm>
        <a:graphic>
          <a:graphicData uri="http://schemas.openxmlformats.org/drawingml/2006/table">
            <a:tbl>
              <a:tblPr firstRow="1" bandRow="1">
                <a:tableStyleId>{7E9639D4-E3E2-4D34-9284-5A2195B3D0D7}</a:tableStyleId>
              </a:tblPr>
              <a:tblGrid>
                <a:gridCol w="2733918">
                  <a:extLst>
                    <a:ext uri="{9D8B030D-6E8A-4147-A177-3AD203B41FA5}">
                      <a16:colId xmlns:a16="http://schemas.microsoft.com/office/drawing/2014/main" val="244382104"/>
                    </a:ext>
                  </a:extLst>
                </a:gridCol>
                <a:gridCol w="5394082">
                  <a:extLst>
                    <a:ext uri="{9D8B030D-6E8A-4147-A177-3AD203B41FA5}">
                      <a16:colId xmlns:a16="http://schemas.microsoft.com/office/drawing/2014/main" val="1153506821"/>
                    </a:ext>
                  </a:extLst>
                </a:gridCol>
              </a:tblGrid>
              <a:tr h="370840">
                <a:tc>
                  <a:txBody>
                    <a:bodyPr/>
                    <a:lstStyle/>
                    <a:p>
                      <a:r>
                        <a:rPr kumimoji="1" lang="ja-JP" altLang="en-US" b="1" dirty="0"/>
                        <a:t>画一的な中間処理</a:t>
                      </a:r>
                      <a:endParaRPr kumimoji="1" lang="ja-JP" altLang="en-US" dirty="0"/>
                    </a:p>
                  </a:txBody>
                  <a:tcPr/>
                </a:tc>
                <a:tc>
                  <a:txBody>
                    <a:bodyPr/>
                    <a:lstStyle/>
                    <a:p>
                      <a:pPr marL="0" indent="0">
                        <a:buFontTx/>
                        <a:buNone/>
                      </a:pPr>
                      <a:r>
                        <a:rPr kumimoji="1" lang="ja-JP" altLang="en-US" b="1" dirty="0">
                          <a:solidFill>
                            <a:schemeClr val="bg1"/>
                          </a:solidFill>
                        </a:rPr>
                        <a:t>各国実務</a:t>
                      </a:r>
                      <a:r>
                        <a:rPr kumimoji="1" lang="ja-JP" altLang="en-US" b="1" dirty="0"/>
                        <a:t>の違いを考慮した</a:t>
                      </a:r>
                      <a:r>
                        <a:rPr kumimoji="1" lang="ja-JP" altLang="en-US" b="1" dirty="0">
                          <a:solidFill>
                            <a:schemeClr val="bg1"/>
                          </a:solidFill>
                        </a:rPr>
                        <a:t>グローバル中間処理</a:t>
                      </a:r>
                      <a:endParaRPr kumimoji="1" lang="en-US" altLang="ja-JP" b="1" dirty="0">
                        <a:solidFill>
                          <a:schemeClr val="bg1"/>
                        </a:solidFill>
                      </a:endParaRPr>
                    </a:p>
                  </a:txBody>
                  <a:tcPr/>
                </a:tc>
                <a:extLst>
                  <a:ext uri="{0D108BD9-81ED-4DB2-BD59-A6C34878D82A}">
                    <a16:rowId xmlns:a16="http://schemas.microsoft.com/office/drawing/2014/main" val="1586934668"/>
                  </a:ext>
                </a:extLst>
              </a:tr>
              <a:tr h="370840">
                <a:tc>
                  <a:txBody>
                    <a:bodyPr/>
                    <a:lstStyle/>
                    <a:p>
                      <a:r>
                        <a:rPr kumimoji="1" lang="en-US" altLang="ja-JP" b="1" dirty="0"/>
                        <a:t>- </a:t>
                      </a:r>
                      <a:r>
                        <a:rPr kumimoji="1" lang="ja-JP" altLang="en-US" b="1" dirty="0"/>
                        <a:t>審査先行国に合わせて画一的にクレーム補正。</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a:t>- </a:t>
                      </a:r>
                      <a:r>
                        <a:rPr kumimoji="1" lang="ja-JP" altLang="en-US" b="1" dirty="0">
                          <a:solidFill>
                            <a:srgbClr val="C00000"/>
                          </a:solidFill>
                        </a:rPr>
                        <a:t>各国実務</a:t>
                      </a:r>
                      <a:r>
                        <a:rPr kumimoji="1" lang="ja-JP" altLang="en-US" b="1" dirty="0"/>
                        <a:t>に合わせて応答方針を最適化。</a:t>
                      </a:r>
                      <a:endParaRPr kumimoji="1" lang="en-US" altLang="ja-JP"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a:t>- </a:t>
                      </a:r>
                      <a:r>
                        <a:rPr kumimoji="1" lang="ja-JP" altLang="en-US" b="1" dirty="0">
                          <a:solidFill>
                            <a:srgbClr val="C00000"/>
                          </a:solidFill>
                        </a:rPr>
                        <a:t>各国実務が許すオプション</a:t>
                      </a:r>
                      <a:r>
                        <a:rPr kumimoji="1" lang="ja-JP" altLang="en-US" b="1" dirty="0"/>
                        <a:t>をフル活用し、各国で実現し得る最大範囲での権利化を目指す。</a:t>
                      </a:r>
                      <a:endParaRPr kumimoji="1" lang="en-US" altLang="ja-JP" b="1" dirty="0"/>
                    </a:p>
                  </a:txBody>
                  <a:tcPr/>
                </a:tc>
                <a:extLst>
                  <a:ext uri="{0D108BD9-81ED-4DB2-BD59-A6C34878D82A}">
                    <a16:rowId xmlns:a16="http://schemas.microsoft.com/office/drawing/2014/main" val="2352298376"/>
                  </a:ext>
                </a:extLst>
              </a:tr>
            </a:tbl>
          </a:graphicData>
        </a:graphic>
      </p:graphicFrame>
      <p:sp>
        <p:nvSpPr>
          <p:cNvPr id="24" name="テキスト ボックス 23">
            <a:extLst>
              <a:ext uri="{FF2B5EF4-FFF2-40B4-BE49-F238E27FC236}">
                <a16:creationId xmlns:a16="http://schemas.microsoft.com/office/drawing/2014/main" id="{769151F4-A354-B30B-05C7-46F97E25DE99}"/>
              </a:ext>
            </a:extLst>
          </p:cNvPr>
          <p:cNvSpPr txBox="1"/>
          <p:nvPr/>
        </p:nvSpPr>
        <p:spPr>
          <a:xfrm>
            <a:off x="1734381" y="6118775"/>
            <a:ext cx="8127999" cy="369332"/>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次章以降でグローバル中間処理の特徴について説明します。</a:t>
            </a:r>
            <a:endParaRPr kumimoji="1" lang="en-US" altLang="ja-JP" sz="1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a:extLst>
              <a:ext uri="{FF2B5EF4-FFF2-40B4-BE49-F238E27FC236}">
                <a16:creationId xmlns:a16="http://schemas.microsoft.com/office/drawing/2014/main" id="{4CECAA4E-40DF-E5F0-8EE1-418F31F5F806}"/>
              </a:ext>
            </a:extLst>
          </p:cNvPr>
          <p:cNvSpPr/>
          <p:nvPr/>
        </p:nvSpPr>
        <p:spPr>
          <a:xfrm>
            <a:off x="1565231" y="6215391"/>
            <a:ext cx="144016"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D4162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a:extLst>
              <a:ext uri="{FF2B5EF4-FFF2-40B4-BE49-F238E27FC236}">
                <a16:creationId xmlns:a16="http://schemas.microsoft.com/office/drawing/2014/main" id="{58470A4B-68FB-EAF2-B011-96CA4C410CAF}"/>
              </a:ext>
            </a:extLst>
          </p:cNvPr>
          <p:cNvSpPr txBox="1"/>
          <p:nvPr/>
        </p:nvSpPr>
        <p:spPr>
          <a:xfrm>
            <a:off x="1280390" y="5494759"/>
            <a:ext cx="9457349" cy="369332"/>
          </a:xfrm>
          <a:prstGeom prst="rect">
            <a:avLst/>
          </a:prstGeom>
          <a:noFill/>
        </p:spPr>
        <p:txBody>
          <a:bodyPr wrap="square">
            <a:spAutoFit/>
          </a:bodyPr>
          <a:lstStyle/>
          <a:p>
            <a:r>
              <a:rPr lang="ja-JP" altLang="en-US" b="1" dirty="0"/>
              <a:t>〇 </a:t>
            </a:r>
            <a:r>
              <a:rPr lang="en-US" altLang="ja-JP" b="1" dirty="0"/>
              <a:t>KSR</a:t>
            </a:r>
            <a:r>
              <a:rPr lang="ja-JP" altLang="en-US" b="1" dirty="0"/>
              <a:t>以降の</a:t>
            </a:r>
            <a:r>
              <a:rPr lang="en-US" altLang="ja-JP" b="1" dirty="0"/>
              <a:t>US</a:t>
            </a:r>
            <a:r>
              <a:rPr lang="ja-JP" altLang="en-US" b="1" dirty="0"/>
              <a:t>審査促進のための</a:t>
            </a:r>
            <a:r>
              <a:rPr lang="en-US" altLang="ja-JP" b="1" dirty="0"/>
              <a:t>PABRR</a:t>
            </a:r>
            <a:endParaRPr kumimoji="1" lang="ja-JP" altLang="en-US" b="1" dirty="0"/>
          </a:p>
        </p:txBody>
      </p:sp>
      <p:sp>
        <p:nvSpPr>
          <p:cNvPr id="3" name="テキスト ボックス 2">
            <a:extLst>
              <a:ext uri="{FF2B5EF4-FFF2-40B4-BE49-F238E27FC236}">
                <a16:creationId xmlns:a16="http://schemas.microsoft.com/office/drawing/2014/main" id="{35EDBA40-1234-3D75-00FA-D73403E12E2A}"/>
              </a:ext>
            </a:extLst>
          </p:cNvPr>
          <p:cNvSpPr txBox="1"/>
          <p:nvPr/>
        </p:nvSpPr>
        <p:spPr>
          <a:xfrm>
            <a:off x="1280391" y="4671848"/>
            <a:ext cx="9457349" cy="369332"/>
          </a:xfrm>
          <a:prstGeom prst="rect">
            <a:avLst/>
          </a:prstGeom>
          <a:noFill/>
        </p:spPr>
        <p:txBody>
          <a:bodyPr wrap="square">
            <a:spAutoFit/>
          </a:bodyPr>
          <a:lstStyle/>
          <a:p>
            <a:r>
              <a:rPr lang="ja-JP" altLang="en-US" b="1" dirty="0"/>
              <a:t>〇 </a:t>
            </a:r>
            <a:r>
              <a:rPr lang="en-US" altLang="ja-JP" b="1" dirty="0"/>
              <a:t>US</a:t>
            </a:r>
            <a:r>
              <a:rPr lang="ja-JP" altLang="en-US" b="1" dirty="0"/>
              <a:t>での多様な独立クレームの作成</a:t>
            </a:r>
            <a:endParaRPr kumimoji="1" lang="ja-JP" altLang="en-US" b="1" dirty="0"/>
          </a:p>
        </p:txBody>
      </p:sp>
      <p:sp>
        <p:nvSpPr>
          <p:cNvPr id="27" name="テキスト ボックス 26">
            <a:extLst>
              <a:ext uri="{FF2B5EF4-FFF2-40B4-BE49-F238E27FC236}">
                <a16:creationId xmlns:a16="http://schemas.microsoft.com/office/drawing/2014/main" id="{DB98A664-DDBD-CDA8-A951-FBC860A6F542}"/>
              </a:ext>
            </a:extLst>
          </p:cNvPr>
          <p:cNvSpPr txBox="1"/>
          <p:nvPr/>
        </p:nvSpPr>
        <p:spPr>
          <a:xfrm>
            <a:off x="1280391" y="5077100"/>
            <a:ext cx="9457349" cy="369332"/>
          </a:xfrm>
          <a:prstGeom prst="rect">
            <a:avLst/>
          </a:prstGeom>
          <a:noFill/>
        </p:spPr>
        <p:txBody>
          <a:bodyPr wrap="square">
            <a:spAutoFit/>
          </a:bodyPr>
          <a:lstStyle/>
          <a:p>
            <a:r>
              <a:rPr lang="ja-JP" altLang="en-US" b="1" dirty="0"/>
              <a:t>〇 </a:t>
            </a:r>
            <a:r>
              <a:rPr lang="en-US" altLang="ja-JP" b="1" dirty="0"/>
              <a:t>US</a:t>
            </a:r>
            <a:r>
              <a:rPr lang="ja-JP" altLang="en-US" b="1" dirty="0"/>
              <a:t>の種の選択要求への適切な対処（</a:t>
            </a:r>
            <a:r>
              <a:rPr lang="en-US" altLang="ja-JP" b="1" dirty="0"/>
              <a:t>linking claim</a:t>
            </a:r>
            <a:r>
              <a:rPr lang="ja-JP" altLang="en-US" b="1" dirty="0"/>
              <a:t>追加、</a:t>
            </a:r>
            <a:r>
              <a:rPr lang="en-US" altLang="ja-JP" b="1" dirty="0"/>
              <a:t>Rejoinder</a:t>
            </a:r>
            <a:r>
              <a:rPr lang="ja-JP" altLang="en-US" b="1" dirty="0"/>
              <a:t>）</a:t>
            </a:r>
            <a:endParaRPr kumimoji="1" lang="ja-JP" altLang="en-US" b="1" dirty="0"/>
          </a:p>
        </p:txBody>
      </p:sp>
      <p:sp>
        <p:nvSpPr>
          <p:cNvPr id="4" name="正方形/長方形 3">
            <a:extLst>
              <a:ext uri="{FF2B5EF4-FFF2-40B4-BE49-F238E27FC236}">
                <a16:creationId xmlns:a16="http://schemas.microsoft.com/office/drawing/2014/main" id="{1B3A2E23-1536-B6C6-39B2-3041EEBFA326}"/>
              </a:ext>
            </a:extLst>
          </p:cNvPr>
          <p:cNvSpPr/>
          <p:nvPr/>
        </p:nvSpPr>
        <p:spPr>
          <a:xfrm>
            <a:off x="4494508" y="1773266"/>
            <a:ext cx="5395374" cy="1285240"/>
          </a:xfrm>
          <a:prstGeom prst="rect">
            <a:avLst/>
          </a:prstGeom>
          <a:noFill/>
          <a:ln w="57150">
            <a:solidFill>
              <a:srgbClr val="800D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06133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8B5F2-D3CD-DFDC-C354-06C2D468837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EB89991-7BF9-FC77-0846-68CB6A8B02C1}"/>
              </a:ext>
            </a:extLst>
          </p:cNvPr>
          <p:cNvSpPr>
            <a:spLocks noGrp="1"/>
          </p:cNvSpPr>
          <p:nvPr>
            <p:ph type="title"/>
          </p:nvPr>
        </p:nvSpPr>
        <p:spPr/>
        <p:txBody>
          <a:bodyPr anchor="ctr"/>
          <a:lstStyle/>
          <a:p>
            <a:pPr algn="ctr"/>
            <a:r>
              <a:rPr kumimoji="1" lang="en-US" altLang="ja-JP" sz="4800" dirty="0"/>
              <a:t>6. US/JP</a:t>
            </a:r>
            <a:r>
              <a:rPr kumimoji="1" lang="ja-JP" altLang="en-US" sz="4800" dirty="0"/>
              <a:t>の緩い補正要件対策</a:t>
            </a:r>
          </a:p>
        </p:txBody>
      </p:sp>
      <p:sp>
        <p:nvSpPr>
          <p:cNvPr id="3" name="フッター プレースホルダー 2">
            <a:extLst>
              <a:ext uri="{FF2B5EF4-FFF2-40B4-BE49-F238E27FC236}">
                <a16:creationId xmlns:a16="http://schemas.microsoft.com/office/drawing/2014/main" id="{349DF663-43EC-1CF2-4EE7-473A7A60DF31}"/>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pic>
        <p:nvPicPr>
          <p:cNvPr id="6" name="Picture 4" descr="C:\Documents and Settings\ISHIBASHI\Local Settings\Temporary Internet Files\Content.IE5\D45L3H7F\MP900362710[1].jpg">
            <a:extLst>
              <a:ext uri="{FF2B5EF4-FFF2-40B4-BE49-F238E27FC236}">
                <a16:creationId xmlns:a16="http://schemas.microsoft.com/office/drawing/2014/main" id="{13F3455F-1C0B-47EE-C6F5-8BD4D8D41D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1904" y="1970725"/>
            <a:ext cx="964638" cy="6736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5" descr="C:\Documents and Settings\ISHIBASHI\Local Settings\Temporary Internet Files\Content.IE5\D45L3H7F\MC900309844[1].wmf">
            <a:extLst>
              <a:ext uri="{FF2B5EF4-FFF2-40B4-BE49-F238E27FC236}">
                <a16:creationId xmlns:a16="http://schemas.microsoft.com/office/drawing/2014/main" id="{40E176C8-2671-040E-122A-611A7539E9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5460" y="1970726"/>
            <a:ext cx="978638" cy="6736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5D042CBA-E33D-2FCE-00EF-C20EB775AEDC}"/>
              </a:ext>
            </a:extLst>
          </p:cNvPr>
          <p:cNvSpPr txBox="1"/>
          <p:nvPr/>
        </p:nvSpPr>
        <p:spPr>
          <a:xfrm>
            <a:off x="2271274" y="3578602"/>
            <a:ext cx="5381260" cy="1569660"/>
          </a:xfrm>
          <a:prstGeom prst="rect">
            <a:avLst/>
          </a:prstGeom>
          <a:noFill/>
        </p:spPr>
        <p:txBody>
          <a:bodyPr wrap="square" rtlCol="0">
            <a:spAutoFit/>
          </a:bodyPr>
          <a:lstStyle/>
          <a:p>
            <a:r>
              <a:rPr kumimoji="1" lang="en-US" altLang="ja-JP" sz="2400" b="1" dirty="0"/>
              <a:t>6.1 JP</a:t>
            </a:r>
            <a:r>
              <a:rPr kumimoji="1" lang="ja-JP" altLang="en-US" sz="2400" b="1" dirty="0"/>
              <a:t>の補正要件</a:t>
            </a:r>
            <a:endParaRPr kumimoji="1" lang="en-US" altLang="ja-JP" sz="2400" b="1" dirty="0"/>
          </a:p>
          <a:p>
            <a:r>
              <a:rPr lang="en-US" altLang="ja-JP" sz="2400" b="1" dirty="0"/>
              <a:t>6.2 </a:t>
            </a:r>
            <a:r>
              <a:rPr lang="zh-TW" altLang="en-US" sz="2400" b="1" dirty="0"/>
              <a:t>審査基準事例集 附属書</a:t>
            </a:r>
            <a:r>
              <a:rPr lang="en-US" altLang="zh-TW" sz="2400" b="1" dirty="0"/>
              <a:t>A</a:t>
            </a:r>
          </a:p>
          <a:p>
            <a:r>
              <a:rPr lang="en-US" altLang="ja-JP" sz="2400" b="1" dirty="0"/>
              <a:t>6.3 </a:t>
            </a:r>
            <a:r>
              <a:rPr lang="ja-JP" altLang="en-US" sz="2400" b="1" dirty="0"/>
              <a:t>図面に基づく補正の事例</a:t>
            </a:r>
            <a:r>
              <a:rPr lang="en-US" altLang="ja-JP" sz="2400" b="1" dirty="0"/>
              <a:t>55</a:t>
            </a:r>
          </a:p>
          <a:p>
            <a:r>
              <a:rPr lang="en-US" altLang="ja-JP" sz="2400" b="1" dirty="0"/>
              <a:t>6.4 </a:t>
            </a:r>
            <a:r>
              <a:rPr lang="ja-JP" altLang="en-US" sz="2400" b="1" dirty="0"/>
              <a:t>ギリギリを攻める補正</a:t>
            </a:r>
            <a:endParaRPr lang="en-US" altLang="ja-JP" sz="2400" b="1" dirty="0"/>
          </a:p>
        </p:txBody>
      </p:sp>
    </p:spTree>
    <p:extLst>
      <p:ext uri="{BB962C8B-B14F-4D97-AF65-F5344CB8AC3E}">
        <p14:creationId xmlns:p14="http://schemas.microsoft.com/office/powerpoint/2010/main" val="30593322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AB079-65D7-3E39-7CAE-AE602CE3D098}"/>
            </a:ext>
          </a:extLst>
        </p:cNvPr>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CBC9F6EA-00F0-EC52-A623-D32B5351940F}"/>
              </a:ext>
            </a:extLst>
          </p:cNvPr>
          <p:cNvSpPr/>
          <p:nvPr/>
        </p:nvSpPr>
        <p:spPr>
          <a:xfrm>
            <a:off x="1289775" y="3611105"/>
            <a:ext cx="2515658" cy="1111123"/>
          </a:xfrm>
          <a:prstGeom prst="rect">
            <a:avLst/>
          </a:prstGeom>
          <a:solidFill>
            <a:srgbClr val="FFFFFF"/>
          </a:solidFill>
          <a:ln w="28575">
            <a:solidFill>
              <a:srgbClr val="800D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E46CF2D8-C63B-D155-EC8A-B57C50EF9CE3}"/>
              </a:ext>
            </a:extLst>
          </p:cNvPr>
          <p:cNvSpPr>
            <a:spLocks noGrp="1"/>
          </p:cNvSpPr>
          <p:nvPr>
            <p:ph type="title"/>
          </p:nvPr>
        </p:nvSpPr>
        <p:spPr/>
        <p:txBody>
          <a:bodyPr/>
          <a:lstStyle/>
          <a:p>
            <a:r>
              <a:rPr kumimoji="1" lang="en-US" altLang="ja-JP" dirty="0"/>
              <a:t>6.1 JP</a:t>
            </a:r>
            <a:r>
              <a:rPr kumimoji="1" lang="ja-JP" altLang="en-US" dirty="0"/>
              <a:t>の補正要件</a:t>
            </a:r>
          </a:p>
        </p:txBody>
      </p:sp>
      <p:sp>
        <p:nvSpPr>
          <p:cNvPr id="8" name="フッター プレースホルダー 2">
            <a:extLst>
              <a:ext uri="{FF2B5EF4-FFF2-40B4-BE49-F238E27FC236}">
                <a16:creationId xmlns:a16="http://schemas.microsoft.com/office/drawing/2014/main" id="{1ED9B4EC-783B-1DCA-D027-EB3F364F7C2F}"/>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12" name="テキスト ボックス 11">
            <a:extLst>
              <a:ext uri="{FF2B5EF4-FFF2-40B4-BE49-F238E27FC236}">
                <a16:creationId xmlns:a16="http://schemas.microsoft.com/office/drawing/2014/main" id="{30D1381E-517E-FB75-D798-5F95D8ABA700}"/>
              </a:ext>
            </a:extLst>
          </p:cNvPr>
          <p:cNvSpPr txBox="1"/>
          <p:nvPr/>
        </p:nvSpPr>
        <p:spPr>
          <a:xfrm>
            <a:off x="1277390" y="2228671"/>
            <a:ext cx="10020873" cy="923330"/>
          </a:xfrm>
          <a:prstGeom prst="rect">
            <a:avLst/>
          </a:prstGeom>
          <a:solidFill>
            <a:schemeClr val="bg1"/>
          </a:solidFill>
          <a:ln w="19050" cmpd="thinThick">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ja-JP" altLang="en-US" b="1" u="sng" dirty="0"/>
              <a:t>審査基準第</a:t>
            </a:r>
            <a:r>
              <a:rPr lang="en-US" altLang="ja-JP" b="1" u="sng" dirty="0"/>
              <a:t>IV</a:t>
            </a:r>
            <a:r>
              <a:rPr lang="ja-JP" altLang="en-US" b="1" u="sng" dirty="0"/>
              <a:t>部 第</a:t>
            </a:r>
            <a:r>
              <a:rPr lang="en-US" altLang="ja-JP" b="1" u="sng" dirty="0"/>
              <a:t>2</a:t>
            </a:r>
            <a:r>
              <a:rPr lang="ja-JP" altLang="en-US" b="1" u="sng" dirty="0"/>
              <a:t>章</a:t>
            </a:r>
            <a:r>
              <a:rPr lang="en-US" altLang="ja-JP" b="1" u="sng" dirty="0"/>
              <a:t>2</a:t>
            </a:r>
            <a:r>
              <a:rPr lang="ja-JP" altLang="en-US" b="1" u="sng" dirty="0"/>
              <a:t> </a:t>
            </a:r>
            <a:endParaRPr lang="en-US" altLang="ja-JP" b="1" u="sng" dirty="0"/>
          </a:p>
          <a:p>
            <a:r>
              <a:rPr lang="ja-JP" altLang="en-US" dirty="0"/>
              <a:t>審査官は、補正が「当初明細書等に記載した事項」との関係において、</a:t>
            </a:r>
            <a:r>
              <a:rPr lang="ja-JP" altLang="en-US" b="1" u="sng" dirty="0"/>
              <a:t>新たな技術的事項を導入するものであるか否か</a:t>
            </a:r>
            <a:r>
              <a:rPr lang="ja-JP" altLang="en-US" dirty="0"/>
              <a:t>により、その補正が新規事項を追加する補正であるか否かを判断する。 </a:t>
            </a:r>
          </a:p>
        </p:txBody>
      </p:sp>
      <p:sp>
        <p:nvSpPr>
          <p:cNvPr id="13" name="正方形/長方形 12">
            <a:extLst>
              <a:ext uri="{FF2B5EF4-FFF2-40B4-BE49-F238E27FC236}">
                <a16:creationId xmlns:a16="http://schemas.microsoft.com/office/drawing/2014/main" id="{B4814D64-8AC8-4B0D-49A0-D551BC136B68}"/>
              </a:ext>
            </a:extLst>
          </p:cNvPr>
          <p:cNvSpPr/>
          <p:nvPr/>
        </p:nvSpPr>
        <p:spPr>
          <a:xfrm>
            <a:off x="1277390" y="1700808"/>
            <a:ext cx="7515655" cy="461665"/>
          </a:xfrm>
          <a:prstGeom prst="rect">
            <a:avLst/>
          </a:prstGeom>
        </p:spPr>
        <p:txBody>
          <a:bodyPr wrap="square">
            <a:spAutoFit/>
          </a:bodyPr>
          <a:lstStyle/>
          <a:p>
            <a:r>
              <a:rPr lang="en-US" altLang="ja-JP" sz="2400" b="1" dirty="0">
                <a:latin typeface="メイリオ" panose="020B0604030504040204" pitchFamily="50" charset="-128"/>
                <a:ea typeface="メイリオ" panose="020B0604030504040204" pitchFamily="50" charset="-128"/>
                <a:cs typeface="メイリオ" panose="020B0604030504040204" pitchFamily="50" charset="-128"/>
              </a:rPr>
              <a:t>JP</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における補正の一般基準</a:t>
            </a:r>
          </a:p>
        </p:txBody>
      </p:sp>
      <p:sp>
        <p:nvSpPr>
          <p:cNvPr id="14" name="正方形/長方形 13">
            <a:extLst>
              <a:ext uri="{FF2B5EF4-FFF2-40B4-BE49-F238E27FC236}">
                <a16:creationId xmlns:a16="http://schemas.microsoft.com/office/drawing/2014/main" id="{A328BFA2-D8F5-A3A7-166C-F8B6CFE6F597}"/>
              </a:ext>
            </a:extLst>
          </p:cNvPr>
          <p:cNvSpPr/>
          <p:nvPr/>
        </p:nvSpPr>
        <p:spPr>
          <a:xfrm>
            <a:off x="1143000" y="1825574"/>
            <a:ext cx="178944" cy="144016"/>
          </a:xfrm>
          <a:prstGeom prst="rect">
            <a:avLst/>
          </a:prstGeom>
          <a:solidFill>
            <a:srgbClr val="D41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a:extLst>
              <a:ext uri="{FF2B5EF4-FFF2-40B4-BE49-F238E27FC236}">
                <a16:creationId xmlns:a16="http://schemas.microsoft.com/office/drawing/2014/main" id="{A71660AF-6AC3-B6BB-79C1-52EDB99C2EA1}"/>
              </a:ext>
            </a:extLst>
          </p:cNvPr>
          <p:cNvSpPr txBox="1"/>
          <p:nvPr/>
        </p:nvSpPr>
        <p:spPr>
          <a:xfrm>
            <a:off x="1351768" y="3706566"/>
            <a:ext cx="2515658" cy="1015663"/>
          </a:xfrm>
          <a:prstGeom prst="rect">
            <a:avLst/>
          </a:prstGeom>
          <a:noFill/>
        </p:spPr>
        <p:txBody>
          <a:bodyPr wrap="square">
            <a:spAutoFit/>
          </a:bodyPr>
          <a:lstStyle/>
          <a:p>
            <a:r>
              <a:rPr lang="ja-JP" altLang="en-US" sz="2000" b="1" dirty="0"/>
              <a:t>「新たな技術的事項を導入する」に該当しない事項</a:t>
            </a:r>
            <a:endParaRPr lang="ja-JP" altLang="en-US" sz="2000" dirty="0"/>
          </a:p>
        </p:txBody>
      </p:sp>
      <p:sp>
        <p:nvSpPr>
          <p:cNvPr id="20" name="十字形 19">
            <a:extLst>
              <a:ext uri="{FF2B5EF4-FFF2-40B4-BE49-F238E27FC236}">
                <a16:creationId xmlns:a16="http://schemas.microsoft.com/office/drawing/2014/main" id="{FED6BA30-52A7-FAC2-1E65-1E4376CEB56F}"/>
              </a:ext>
            </a:extLst>
          </p:cNvPr>
          <p:cNvSpPr/>
          <p:nvPr/>
        </p:nvSpPr>
        <p:spPr>
          <a:xfrm>
            <a:off x="7678325" y="3965770"/>
            <a:ext cx="402354" cy="402354"/>
          </a:xfrm>
          <a:prstGeom prst="plus">
            <a:avLst>
              <a:gd name="adj" fmla="val 41279"/>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次の値と等しい 21">
            <a:extLst>
              <a:ext uri="{FF2B5EF4-FFF2-40B4-BE49-F238E27FC236}">
                <a16:creationId xmlns:a16="http://schemas.microsoft.com/office/drawing/2014/main" id="{3CBEFE07-4CB6-B357-2E9E-DF4C3021E176}"/>
              </a:ext>
            </a:extLst>
          </p:cNvPr>
          <p:cNvSpPr/>
          <p:nvPr/>
        </p:nvSpPr>
        <p:spPr>
          <a:xfrm>
            <a:off x="4148851" y="4003044"/>
            <a:ext cx="467479" cy="334398"/>
          </a:xfrm>
          <a:prstGeom prst="mathEqual">
            <a:avLst>
              <a:gd name="adj1" fmla="val 15234"/>
              <a:gd name="adj2" fmla="val 22809"/>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テキスト ボックス 27">
            <a:extLst>
              <a:ext uri="{FF2B5EF4-FFF2-40B4-BE49-F238E27FC236}">
                <a16:creationId xmlns:a16="http://schemas.microsoft.com/office/drawing/2014/main" id="{380F6A82-1CFB-3044-C7E7-F723B11B278B}"/>
              </a:ext>
            </a:extLst>
          </p:cNvPr>
          <p:cNvSpPr txBox="1"/>
          <p:nvPr/>
        </p:nvSpPr>
        <p:spPr>
          <a:xfrm>
            <a:off x="4697702" y="3859201"/>
            <a:ext cx="2884844" cy="707886"/>
          </a:xfrm>
          <a:prstGeom prst="rect">
            <a:avLst/>
          </a:prstGeom>
          <a:noFill/>
        </p:spPr>
        <p:txBody>
          <a:bodyPr wrap="square">
            <a:spAutoFit/>
          </a:bodyPr>
          <a:lstStyle/>
          <a:p>
            <a:r>
              <a:rPr lang="ja-JP" altLang="en-US" sz="2000" b="1" dirty="0"/>
              <a:t>当初明細書等に明示的に記載された事項</a:t>
            </a:r>
            <a:endParaRPr lang="ja-JP" altLang="en-US" sz="2000" dirty="0"/>
          </a:p>
        </p:txBody>
      </p:sp>
      <p:sp>
        <p:nvSpPr>
          <p:cNvPr id="29" name="正方形/長方形 28">
            <a:extLst>
              <a:ext uri="{FF2B5EF4-FFF2-40B4-BE49-F238E27FC236}">
                <a16:creationId xmlns:a16="http://schemas.microsoft.com/office/drawing/2014/main" id="{0EA8D98F-3FFE-29B6-73F6-ACC19F3AB735}"/>
              </a:ext>
            </a:extLst>
          </p:cNvPr>
          <p:cNvSpPr/>
          <p:nvPr/>
        </p:nvSpPr>
        <p:spPr>
          <a:xfrm>
            <a:off x="8537214" y="3827540"/>
            <a:ext cx="2497579" cy="849840"/>
          </a:xfrm>
          <a:prstGeom prst="rect">
            <a:avLst/>
          </a:prstGeom>
          <a:solidFill>
            <a:srgbClr val="FFFFFF"/>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80F51260-3F1E-F1E2-00C8-C8EC1C8490CE}"/>
              </a:ext>
            </a:extLst>
          </p:cNvPr>
          <p:cNvSpPr txBox="1"/>
          <p:nvPr/>
        </p:nvSpPr>
        <p:spPr>
          <a:xfrm>
            <a:off x="8528034" y="3927167"/>
            <a:ext cx="2884844" cy="707886"/>
          </a:xfrm>
          <a:prstGeom prst="rect">
            <a:avLst/>
          </a:prstGeom>
          <a:noFill/>
        </p:spPr>
        <p:txBody>
          <a:bodyPr wrap="square">
            <a:spAutoFit/>
          </a:bodyPr>
          <a:lstStyle/>
          <a:p>
            <a:r>
              <a:rPr lang="ja-JP" altLang="en-US" sz="2000" b="1" dirty="0"/>
              <a:t>当初明細書等の記載</a:t>
            </a:r>
            <a:endParaRPr lang="en-US" altLang="ja-JP" sz="2000" b="1" dirty="0"/>
          </a:p>
          <a:p>
            <a:r>
              <a:rPr lang="ja-JP" altLang="en-US" sz="2000" b="1" dirty="0"/>
              <a:t>から自明な事項</a:t>
            </a:r>
            <a:endParaRPr lang="ja-JP" altLang="en-US" sz="2000" dirty="0"/>
          </a:p>
        </p:txBody>
      </p:sp>
      <p:sp>
        <p:nvSpPr>
          <p:cNvPr id="34" name="テキスト ボックス 33">
            <a:extLst>
              <a:ext uri="{FF2B5EF4-FFF2-40B4-BE49-F238E27FC236}">
                <a16:creationId xmlns:a16="http://schemas.microsoft.com/office/drawing/2014/main" id="{D1E7524A-4048-2135-B0C1-BF8E6A15D04D}"/>
              </a:ext>
            </a:extLst>
          </p:cNvPr>
          <p:cNvSpPr txBox="1"/>
          <p:nvPr/>
        </p:nvSpPr>
        <p:spPr>
          <a:xfrm>
            <a:off x="1200097" y="5098738"/>
            <a:ext cx="10020873" cy="1477328"/>
          </a:xfrm>
          <a:prstGeom prst="rect">
            <a:avLst/>
          </a:prstGeom>
          <a:solidFill>
            <a:schemeClr val="bg1"/>
          </a:solidFill>
          <a:ln w="19050" cmpd="thinThick">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ja-JP" altLang="en-US" dirty="0"/>
              <a:t>例）</a:t>
            </a:r>
            <a:endParaRPr lang="en-US" altLang="ja-JP" dirty="0"/>
          </a:p>
          <a:p>
            <a:r>
              <a:rPr lang="ja-JP" altLang="en-US" dirty="0"/>
              <a:t>当初明細書等には、弾性支持体を備えた装置が記載されているのみで、特定の弾性支持体について開示されていない。しかし、</a:t>
            </a:r>
            <a:r>
              <a:rPr lang="ja-JP" altLang="en-US" b="1" u="sng" dirty="0"/>
              <a:t>当業者であれば、出願当初の図面の記載及び出願時の技術常識から</a:t>
            </a:r>
            <a:r>
              <a:rPr lang="ja-JP" altLang="en-US" dirty="0"/>
              <a:t>みて、「弾性支持体」は「つるまきバネ」を意味していることが</a:t>
            </a:r>
            <a:r>
              <a:rPr lang="ja-JP" altLang="en-US" b="1" u="sng" dirty="0"/>
              <a:t>自明であると理解する</a:t>
            </a:r>
            <a:r>
              <a:rPr lang="ja-JP" altLang="en-US" dirty="0"/>
              <a:t>という場合は、「弾性支持体」を「つるまきバネ」にする補正が許される。</a:t>
            </a:r>
          </a:p>
        </p:txBody>
      </p:sp>
      <p:sp>
        <p:nvSpPr>
          <p:cNvPr id="35" name="テキスト ボックス 34">
            <a:extLst>
              <a:ext uri="{FF2B5EF4-FFF2-40B4-BE49-F238E27FC236}">
                <a16:creationId xmlns:a16="http://schemas.microsoft.com/office/drawing/2014/main" id="{63680B74-9AA0-1790-D396-8CDE07971457}"/>
              </a:ext>
            </a:extLst>
          </p:cNvPr>
          <p:cNvSpPr txBox="1"/>
          <p:nvPr/>
        </p:nvSpPr>
        <p:spPr>
          <a:xfrm>
            <a:off x="9381553" y="3425338"/>
            <a:ext cx="2031325" cy="369332"/>
          </a:xfrm>
          <a:prstGeom prst="rect">
            <a:avLst/>
          </a:prstGeom>
          <a:noFill/>
        </p:spPr>
        <p:txBody>
          <a:bodyPr wrap="none" rtlCol="0">
            <a:spAutoFit/>
          </a:bodyPr>
          <a:lstStyle/>
          <a:p>
            <a:r>
              <a:rPr kumimoji="1" lang="ja-JP" altLang="en-US" b="1" dirty="0">
                <a:solidFill>
                  <a:srgbClr val="0070C0"/>
                </a:solidFill>
              </a:rPr>
              <a:t>緩やかな補正要件</a:t>
            </a:r>
          </a:p>
        </p:txBody>
      </p:sp>
    </p:spTree>
    <p:extLst>
      <p:ext uri="{BB962C8B-B14F-4D97-AF65-F5344CB8AC3E}">
        <p14:creationId xmlns:p14="http://schemas.microsoft.com/office/powerpoint/2010/main" val="4124050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50B8C0-C2B2-8663-6AF9-3E4EE2A6A152}"/>
              </a:ext>
            </a:extLst>
          </p:cNvPr>
          <p:cNvSpPr>
            <a:spLocks noGrp="1"/>
          </p:cNvSpPr>
          <p:nvPr>
            <p:ph type="title"/>
          </p:nvPr>
        </p:nvSpPr>
        <p:spPr/>
        <p:txBody>
          <a:bodyPr/>
          <a:lstStyle/>
          <a:p>
            <a:r>
              <a:rPr kumimoji="1" lang="en-US" altLang="ja-JP" dirty="0"/>
              <a:t>6.2 </a:t>
            </a:r>
            <a:r>
              <a:rPr kumimoji="1" lang="ja-JP" altLang="en-US" dirty="0"/>
              <a:t>審査基準事例集 附属書</a:t>
            </a:r>
            <a:r>
              <a:rPr kumimoji="1" lang="en-US" altLang="ja-JP" dirty="0"/>
              <a:t>A</a:t>
            </a:r>
            <a:endParaRPr kumimoji="1" lang="ja-JP" altLang="en-US" dirty="0"/>
          </a:p>
        </p:txBody>
      </p:sp>
      <p:sp>
        <p:nvSpPr>
          <p:cNvPr id="9" name="テキスト ボックス 8">
            <a:extLst>
              <a:ext uri="{FF2B5EF4-FFF2-40B4-BE49-F238E27FC236}">
                <a16:creationId xmlns:a16="http://schemas.microsoft.com/office/drawing/2014/main" id="{FF623D83-21DA-692D-E7DC-B2E0901A09D3}"/>
              </a:ext>
            </a:extLst>
          </p:cNvPr>
          <p:cNvSpPr txBox="1"/>
          <p:nvPr/>
        </p:nvSpPr>
        <p:spPr>
          <a:xfrm>
            <a:off x="1297984" y="1824793"/>
            <a:ext cx="8217976" cy="769441"/>
          </a:xfrm>
          <a:prstGeom prst="rect">
            <a:avLst/>
          </a:prstGeom>
          <a:solidFill>
            <a:schemeClr val="bg1"/>
          </a:solidFill>
          <a:ln w="19050" cmpd="thinThick">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ja-JP" altLang="en-US" b="1" u="sng" dirty="0"/>
              <a:t>付属書</a:t>
            </a:r>
            <a:r>
              <a:rPr lang="en-US" altLang="ja-JP" b="1" u="sng" dirty="0"/>
              <a:t>A</a:t>
            </a:r>
            <a:r>
              <a:rPr lang="ja-JP" altLang="en-US" b="1" u="sng" dirty="0"/>
              <a:t>とは</a:t>
            </a:r>
            <a:endParaRPr lang="en-US" altLang="ja-JP" b="1" u="sng" dirty="0"/>
          </a:p>
          <a:p>
            <a:endParaRPr lang="en-US" altLang="ja-JP" sz="800" b="1" u="sng" dirty="0"/>
          </a:p>
          <a:p>
            <a:r>
              <a:rPr lang="ja-JP" altLang="en-US" dirty="0">
                <a:latin typeface="メイリオ" panose="020B0604030504040204" pitchFamily="50" charset="-128"/>
                <a:ea typeface="メイリオ" panose="020B0604030504040204" pitchFamily="50" charset="-128"/>
              </a:rPr>
              <a:t>新規事項を追加する補正に関連する運用をより明確化するの具体的な事例集</a:t>
            </a:r>
          </a:p>
        </p:txBody>
      </p:sp>
      <p:graphicFrame>
        <p:nvGraphicFramePr>
          <p:cNvPr id="12" name="表 11">
            <a:extLst>
              <a:ext uri="{FF2B5EF4-FFF2-40B4-BE49-F238E27FC236}">
                <a16:creationId xmlns:a16="http://schemas.microsoft.com/office/drawing/2014/main" id="{6994EF89-1A31-C8E1-1E88-24249D304A2F}"/>
              </a:ext>
            </a:extLst>
          </p:cNvPr>
          <p:cNvGraphicFramePr>
            <a:graphicFrameLocks noGrp="1"/>
          </p:cNvGraphicFramePr>
          <p:nvPr>
            <p:extLst>
              <p:ext uri="{D42A27DB-BD31-4B8C-83A1-F6EECF244321}">
                <p14:modId xmlns:p14="http://schemas.microsoft.com/office/powerpoint/2010/main" val="2637087042"/>
              </p:ext>
            </p:extLst>
          </p:nvPr>
        </p:nvGraphicFramePr>
        <p:xfrm>
          <a:off x="962726" y="2769325"/>
          <a:ext cx="8732816" cy="3337560"/>
        </p:xfrm>
        <a:graphic>
          <a:graphicData uri="http://schemas.openxmlformats.org/drawingml/2006/table">
            <a:tbl>
              <a:tblPr firstRow="1" bandRow="1">
                <a:tableStyleId>{E8034E78-7F5D-4C2E-B375-FC64B27BC917}</a:tableStyleId>
              </a:tblPr>
              <a:tblGrid>
                <a:gridCol w="1417617">
                  <a:extLst>
                    <a:ext uri="{9D8B030D-6E8A-4147-A177-3AD203B41FA5}">
                      <a16:colId xmlns:a16="http://schemas.microsoft.com/office/drawing/2014/main" val="827547149"/>
                    </a:ext>
                  </a:extLst>
                </a:gridCol>
                <a:gridCol w="3468915">
                  <a:extLst>
                    <a:ext uri="{9D8B030D-6E8A-4147-A177-3AD203B41FA5}">
                      <a16:colId xmlns:a16="http://schemas.microsoft.com/office/drawing/2014/main" val="3584326313"/>
                    </a:ext>
                  </a:extLst>
                </a:gridCol>
                <a:gridCol w="3088744">
                  <a:extLst>
                    <a:ext uri="{9D8B030D-6E8A-4147-A177-3AD203B41FA5}">
                      <a16:colId xmlns:a16="http://schemas.microsoft.com/office/drawing/2014/main" val="2473321227"/>
                    </a:ext>
                  </a:extLst>
                </a:gridCol>
                <a:gridCol w="757540">
                  <a:extLst>
                    <a:ext uri="{9D8B030D-6E8A-4147-A177-3AD203B41FA5}">
                      <a16:colId xmlns:a16="http://schemas.microsoft.com/office/drawing/2014/main" val="2351787077"/>
                    </a:ext>
                  </a:extLst>
                </a:gridCol>
              </a:tblGrid>
              <a:tr h="370840">
                <a:tc>
                  <a:txBody>
                    <a:bodyPr/>
                    <a:lstStyle/>
                    <a:p>
                      <a:r>
                        <a:rPr kumimoji="1" lang="ja-JP" altLang="en-US" dirty="0"/>
                        <a:t>事例番号</a:t>
                      </a:r>
                    </a:p>
                  </a:txBody>
                  <a:tcPr>
                    <a:solidFill>
                      <a:schemeClr val="tx1">
                        <a:lumMod val="65000"/>
                        <a:lumOff val="35000"/>
                      </a:schemeClr>
                    </a:solidFill>
                  </a:tcPr>
                </a:tc>
                <a:tc>
                  <a:txBody>
                    <a:bodyPr/>
                    <a:lstStyle/>
                    <a:p>
                      <a:r>
                        <a:rPr kumimoji="1" lang="ja-JP" altLang="en-US" dirty="0"/>
                        <a:t>発明の名称</a:t>
                      </a:r>
                    </a:p>
                  </a:txBody>
                  <a:tcPr>
                    <a:solidFill>
                      <a:schemeClr val="tx1">
                        <a:lumMod val="65000"/>
                        <a:lumOff val="35000"/>
                      </a:schemeClr>
                    </a:solidFill>
                  </a:tcPr>
                </a:tc>
                <a:tc>
                  <a:txBody>
                    <a:bodyPr/>
                    <a:lstStyle/>
                    <a:p>
                      <a:r>
                        <a:rPr kumimoji="1" lang="ja-JP" altLang="en-US" dirty="0"/>
                        <a:t>備考</a:t>
                      </a:r>
                    </a:p>
                  </a:txBody>
                  <a:tcPr>
                    <a:solidFill>
                      <a:schemeClr val="tx1">
                        <a:lumMod val="65000"/>
                        <a:lumOff val="35000"/>
                      </a:schemeClr>
                    </a:solidFill>
                  </a:tcPr>
                </a:tc>
                <a:tc>
                  <a:txBody>
                    <a:bodyPr/>
                    <a:lstStyle/>
                    <a:p>
                      <a:r>
                        <a:rPr kumimoji="1" lang="ja-JP" altLang="en-US" dirty="0"/>
                        <a:t>判断</a:t>
                      </a:r>
                    </a:p>
                  </a:txBody>
                  <a:tcPr>
                    <a:solidFill>
                      <a:schemeClr val="tx1">
                        <a:lumMod val="65000"/>
                        <a:lumOff val="35000"/>
                      </a:schemeClr>
                    </a:solidFill>
                  </a:tcPr>
                </a:tc>
                <a:extLst>
                  <a:ext uri="{0D108BD9-81ED-4DB2-BD59-A6C34878D82A}">
                    <a16:rowId xmlns:a16="http://schemas.microsoft.com/office/drawing/2014/main" val="2750000313"/>
                  </a:ext>
                </a:extLst>
              </a:tr>
              <a:tr h="370840">
                <a:tc>
                  <a:txBody>
                    <a:bodyPr/>
                    <a:lstStyle/>
                    <a:p>
                      <a:r>
                        <a:rPr kumimoji="1" lang="ja-JP" altLang="en-US" b="1" dirty="0">
                          <a:solidFill>
                            <a:schemeClr val="tx1"/>
                          </a:solidFill>
                          <a:latin typeface="メイリオ" panose="020B0604030504040204" pitchFamily="50" charset="-128"/>
                          <a:ea typeface="メイリオ" panose="020B0604030504040204" pitchFamily="50" charset="-128"/>
                        </a:rPr>
                        <a:t>事例</a:t>
                      </a:r>
                      <a:r>
                        <a:rPr kumimoji="1" lang="en-US" altLang="ja-JP" b="1" dirty="0">
                          <a:solidFill>
                            <a:schemeClr val="tx1"/>
                          </a:solidFill>
                          <a:latin typeface="メイリオ" panose="020B0604030504040204" pitchFamily="50" charset="-128"/>
                          <a:ea typeface="メイリオ" panose="020B0604030504040204" pitchFamily="50" charset="-128"/>
                        </a:rPr>
                        <a:t>55</a:t>
                      </a:r>
                      <a:endParaRPr kumimoji="1" lang="ja-JP" altLang="en-US" b="1" dirty="0">
                        <a:solidFill>
                          <a:schemeClr val="tx1"/>
                        </a:solidFill>
                        <a:latin typeface="メイリオ" panose="020B0604030504040204" pitchFamily="50" charset="-128"/>
                        <a:ea typeface="メイリオ" panose="020B0604030504040204" pitchFamily="50" charset="-128"/>
                      </a:endParaRPr>
                    </a:p>
                  </a:txBody>
                  <a:tcPr/>
                </a:tc>
                <a:tc>
                  <a:txBody>
                    <a:bodyPr/>
                    <a:lstStyle/>
                    <a:p>
                      <a:r>
                        <a:rPr kumimoji="1" lang="ja-JP" altLang="en-US" b="1" dirty="0">
                          <a:solidFill>
                            <a:schemeClr val="tx1"/>
                          </a:solidFill>
                          <a:latin typeface="メイリオ" panose="020B0604030504040204" pitchFamily="50" charset="-128"/>
                          <a:ea typeface="メイリオ" panose="020B0604030504040204" pitchFamily="50" charset="-128"/>
                        </a:rPr>
                        <a:t>熱処理装置</a:t>
                      </a:r>
                    </a:p>
                  </a:txBody>
                  <a:tcPr/>
                </a:tc>
                <a:tc>
                  <a:txBody>
                    <a:bodyPr/>
                    <a:lstStyle/>
                    <a:p>
                      <a:r>
                        <a:rPr kumimoji="1" lang="ja-JP" altLang="en-US" b="1" dirty="0">
                          <a:solidFill>
                            <a:schemeClr val="tx1"/>
                          </a:solidFill>
                          <a:latin typeface="メイリオ" panose="020B0604030504040204" pitchFamily="50" charset="-128"/>
                          <a:ea typeface="メイリオ" panose="020B0604030504040204" pitchFamily="50" charset="-128"/>
                        </a:rPr>
                        <a:t>図面の記載に基づく補正</a:t>
                      </a:r>
                    </a:p>
                  </a:txBody>
                  <a:tcPr/>
                </a:tc>
                <a:tc>
                  <a:txBody>
                    <a:bodyPr/>
                    <a:lstStyle/>
                    <a:p>
                      <a:pPr algn="ctr"/>
                      <a:r>
                        <a:rPr kumimoji="1" lang="ja-JP" altLang="en-US" b="1" dirty="0">
                          <a:solidFill>
                            <a:schemeClr val="tx1"/>
                          </a:solidFill>
                          <a:latin typeface="メイリオ" panose="020B0604030504040204" pitchFamily="50" charset="-128"/>
                          <a:ea typeface="メイリオ" panose="020B0604030504040204" pitchFamily="50" charset="-128"/>
                        </a:rPr>
                        <a:t>〇</a:t>
                      </a:r>
                    </a:p>
                  </a:txBody>
                  <a:tcPr/>
                </a:tc>
                <a:extLst>
                  <a:ext uri="{0D108BD9-81ED-4DB2-BD59-A6C34878D82A}">
                    <a16:rowId xmlns:a16="http://schemas.microsoft.com/office/drawing/2014/main" val="402623401"/>
                  </a:ext>
                </a:extLst>
              </a:tr>
              <a:tr h="370840">
                <a:tc>
                  <a:txBody>
                    <a:bodyPr/>
                    <a:lstStyle/>
                    <a:p>
                      <a:r>
                        <a:rPr kumimoji="1" lang="ja-JP" altLang="en-US" dirty="0">
                          <a:solidFill>
                            <a:schemeClr val="tx1"/>
                          </a:solidFill>
                          <a:latin typeface="メイリオ" panose="020B0604030504040204" pitchFamily="50" charset="-128"/>
                          <a:ea typeface="メイリオ" panose="020B0604030504040204" pitchFamily="50" charset="-128"/>
                        </a:rPr>
                        <a:t>事例</a:t>
                      </a:r>
                      <a:r>
                        <a:rPr kumimoji="1" lang="en-US" altLang="ja-JP" dirty="0">
                          <a:solidFill>
                            <a:schemeClr val="tx1"/>
                          </a:solidFill>
                          <a:latin typeface="メイリオ" panose="020B0604030504040204" pitchFamily="50" charset="-128"/>
                          <a:ea typeface="メイリオ" panose="020B0604030504040204" pitchFamily="50" charset="-128"/>
                        </a:rPr>
                        <a:t>56</a:t>
                      </a:r>
                      <a:endParaRPr kumimoji="1" lang="ja-JP" altLang="en-US" dirty="0">
                        <a:solidFill>
                          <a:schemeClr val="tx1"/>
                        </a:solidFill>
                        <a:latin typeface="メイリオ" panose="020B0604030504040204" pitchFamily="50" charset="-128"/>
                        <a:ea typeface="メイリオ" panose="020B0604030504040204" pitchFamily="50" charset="-128"/>
                      </a:endParaRPr>
                    </a:p>
                  </a:txBody>
                  <a:tcPr/>
                </a:tc>
                <a:tc>
                  <a:txBody>
                    <a:bodyPr/>
                    <a:lstStyle/>
                    <a:p>
                      <a:r>
                        <a:rPr kumimoji="1" lang="ja-JP" altLang="en-US" dirty="0">
                          <a:solidFill>
                            <a:schemeClr val="tx1"/>
                          </a:solidFill>
                          <a:latin typeface="メイリオ" panose="020B0604030504040204" pitchFamily="50" charset="-128"/>
                          <a:ea typeface="メイリオ" panose="020B0604030504040204" pitchFamily="50" charset="-128"/>
                        </a:rPr>
                        <a:t>飲料容器等の受台</a:t>
                      </a:r>
                    </a:p>
                  </a:txBody>
                  <a:tcPr/>
                </a:tc>
                <a:tc>
                  <a:txBody>
                    <a:bodyPr/>
                    <a:lstStyle/>
                    <a:p>
                      <a:r>
                        <a:rPr kumimoji="1" lang="ja-JP" altLang="en-US" dirty="0">
                          <a:solidFill>
                            <a:schemeClr val="tx1"/>
                          </a:solidFill>
                          <a:latin typeface="メイリオ" panose="020B0604030504040204" pitchFamily="50" charset="-128"/>
                          <a:ea typeface="メイリオ" panose="020B0604030504040204" pitchFamily="50" charset="-128"/>
                        </a:rPr>
                        <a:t>図面の記載に基づく補正</a:t>
                      </a:r>
                    </a:p>
                  </a:txBody>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rPr>
                        <a:t>〇</a:t>
                      </a:r>
                    </a:p>
                  </a:txBody>
                  <a:tcPr/>
                </a:tc>
                <a:extLst>
                  <a:ext uri="{0D108BD9-81ED-4DB2-BD59-A6C34878D82A}">
                    <a16:rowId xmlns:a16="http://schemas.microsoft.com/office/drawing/2014/main" val="3800764363"/>
                  </a:ext>
                </a:extLst>
              </a:tr>
              <a:tr h="370840">
                <a:tc>
                  <a:txBody>
                    <a:bodyPr/>
                    <a:lstStyle/>
                    <a:p>
                      <a:r>
                        <a:rPr kumimoji="1" lang="ja-JP" altLang="en-US" dirty="0">
                          <a:solidFill>
                            <a:schemeClr val="tx1"/>
                          </a:solidFill>
                          <a:latin typeface="メイリオ" panose="020B0604030504040204" pitchFamily="50" charset="-128"/>
                          <a:ea typeface="メイリオ" panose="020B0604030504040204" pitchFamily="50" charset="-128"/>
                        </a:rPr>
                        <a:t>事例</a:t>
                      </a:r>
                      <a:r>
                        <a:rPr kumimoji="1" lang="en-US" altLang="ja-JP" dirty="0">
                          <a:solidFill>
                            <a:schemeClr val="tx1"/>
                          </a:solidFill>
                          <a:latin typeface="メイリオ" panose="020B0604030504040204" pitchFamily="50" charset="-128"/>
                          <a:ea typeface="メイリオ" panose="020B0604030504040204" pitchFamily="50" charset="-128"/>
                        </a:rPr>
                        <a:t>57</a:t>
                      </a:r>
                      <a:endParaRPr kumimoji="1" lang="ja-JP" altLang="en-US" dirty="0">
                        <a:solidFill>
                          <a:schemeClr val="tx1"/>
                        </a:solidFill>
                        <a:latin typeface="メイリオ" panose="020B0604030504040204" pitchFamily="50" charset="-128"/>
                        <a:ea typeface="メイリオ" panose="020B0604030504040204" pitchFamily="50" charset="-128"/>
                      </a:endParaRPr>
                    </a:p>
                  </a:txBody>
                  <a:tcPr/>
                </a:tc>
                <a:tc>
                  <a:txBody>
                    <a:bodyPr/>
                    <a:lstStyle/>
                    <a:p>
                      <a:r>
                        <a:rPr kumimoji="1" lang="ja-JP" altLang="en-US" dirty="0">
                          <a:solidFill>
                            <a:schemeClr val="tx1"/>
                          </a:solidFill>
                          <a:latin typeface="メイリオ" panose="020B0604030504040204" pitchFamily="50" charset="-128"/>
                          <a:ea typeface="メイリオ" panose="020B0604030504040204" pitchFamily="50" charset="-128"/>
                        </a:rPr>
                        <a:t>誤動作防止スイッチ</a:t>
                      </a:r>
                    </a:p>
                  </a:txBody>
                  <a:tcPr/>
                </a:tc>
                <a:tc>
                  <a:txBody>
                    <a:bodyPr/>
                    <a:lstStyle/>
                    <a:p>
                      <a:r>
                        <a:rPr kumimoji="1" lang="ja-JP" altLang="en-US" dirty="0">
                          <a:solidFill>
                            <a:schemeClr val="tx1"/>
                          </a:solidFill>
                          <a:latin typeface="メイリオ" panose="020B0604030504040204" pitchFamily="50" charset="-128"/>
                          <a:ea typeface="メイリオ" panose="020B0604030504040204" pitchFamily="50" charset="-128"/>
                        </a:rPr>
                        <a:t>図面の記載に基づく補正</a:t>
                      </a:r>
                    </a:p>
                  </a:txBody>
                  <a:tcP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rPr>
                        <a:t>×</a:t>
                      </a:r>
                      <a:endParaRPr kumimoji="1" lang="ja-JP" altLang="en-US" dirty="0">
                        <a:solidFill>
                          <a:schemeClr val="tx1"/>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397615265"/>
                  </a:ext>
                </a:extLst>
              </a:tr>
              <a:tr h="370840">
                <a:tc>
                  <a:txBody>
                    <a:bodyPr/>
                    <a:lstStyle/>
                    <a:p>
                      <a:r>
                        <a:rPr kumimoji="1" lang="ja-JP" altLang="en-US" dirty="0">
                          <a:solidFill>
                            <a:schemeClr val="tx1"/>
                          </a:solidFill>
                          <a:latin typeface="メイリオ" panose="020B0604030504040204" pitchFamily="50" charset="-128"/>
                          <a:ea typeface="メイリオ" panose="020B0604030504040204" pitchFamily="50" charset="-128"/>
                        </a:rPr>
                        <a:t>事例</a:t>
                      </a:r>
                      <a:r>
                        <a:rPr kumimoji="1" lang="en-US" altLang="ja-JP" dirty="0">
                          <a:solidFill>
                            <a:schemeClr val="tx1"/>
                          </a:solidFill>
                          <a:latin typeface="メイリオ" panose="020B0604030504040204" pitchFamily="50" charset="-128"/>
                          <a:ea typeface="メイリオ" panose="020B0604030504040204" pitchFamily="50" charset="-128"/>
                        </a:rPr>
                        <a:t>58</a:t>
                      </a:r>
                      <a:endParaRPr kumimoji="1" lang="ja-JP" altLang="en-US" dirty="0">
                        <a:solidFill>
                          <a:schemeClr val="tx1"/>
                        </a:solidFill>
                        <a:latin typeface="メイリオ" panose="020B0604030504040204" pitchFamily="50" charset="-128"/>
                        <a:ea typeface="メイリオ" panose="020B0604030504040204" pitchFamily="50" charset="-128"/>
                      </a:endParaRPr>
                    </a:p>
                  </a:txBody>
                  <a:tcPr/>
                </a:tc>
                <a:tc>
                  <a:txBody>
                    <a:bodyPr/>
                    <a:lstStyle/>
                    <a:p>
                      <a:r>
                        <a:rPr kumimoji="1" lang="ja-JP" altLang="en-US" dirty="0">
                          <a:solidFill>
                            <a:schemeClr val="tx1"/>
                          </a:solidFill>
                          <a:latin typeface="メイリオ" panose="020B0604030504040204" pitchFamily="50" charset="-128"/>
                          <a:ea typeface="メイリオ" panose="020B0604030504040204" pitchFamily="50" charset="-128"/>
                        </a:rPr>
                        <a:t>排紙装置</a:t>
                      </a:r>
                    </a:p>
                  </a:txBody>
                  <a:tcPr/>
                </a:tc>
                <a:tc>
                  <a:txBody>
                    <a:bodyPr/>
                    <a:lstStyle/>
                    <a:p>
                      <a:r>
                        <a:rPr kumimoji="1" lang="ja-JP" altLang="en-US" dirty="0">
                          <a:solidFill>
                            <a:schemeClr val="tx1"/>
                          </a:solidFill>
                          <a:latin typeface="メイリオ" panose="020B0604030504040204" pitchFamily="50" charset="-128"/>
                          <a:ea typeface="メイリオ" panose="020B0604030504040204" pitchFamily="50" charset="-128"/>
                        </a:rPr>
                        <a:t>図面の記載に基づく補正</a:t>
                      </a:r>
                    </a:p>
                  </a:txBody>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rPr>
                        <a:t>〇</a:t>
                      </a:r>
                    </a:p>
                  </a:txBody>
                  <a:tcPr/>
                </a:tc>
                <a:extLst>
                  <a:ext uri="{0D108BD9-81ED-4DB2-BD59-A6C34878D82A}">
                    <a16:rowId xmlns:a16="http://schemas.microsoft.com/office/drawing/2014/main" val="502002968"/>
                  </a:ext>
                </a:extLst>
              </a:tr>
              <a:tr h="370840">
                <a:tc>
                  <a:txBody>
                    <a:bodyPr/>
                    <a:lstStyle/>
                    <a:p>
                      <a:r>
                        <a:rPr kumimoji="1" lang="ja-JP" altLang="en-US" dirty="0">
                          <a:solidFill>
                            <a:schemeClr val="tx1"/>
                          </a:solidFill>
                          <a:latin typeface="メイリオ" panose="020B0604030504040204" pitchFamily="50" charset="-128"/>
                          <a:ea typeface="メイリオ" panose="020B0604030504040204" pitchFamily="50" charset="-128"/>
                        </a:rPr>
                        <a:t>事例</a:t>
                      </a:r>
                      <a:r>
                        <a:rPr kumimoji="1" lang="en-US" altLang="ja-JP" dirty="0">
                          <a:solidFill>
                            <a:schemeClr val="tx1"/>
                          </a:solidFill>
                          <a:latin typeface="メイリオ" panose="020B0604030504040204" pitchFamily="50" charset="-128"/>
                          <a:ea typeface="メイリオ" panose="020B0604030504040204" pitchFamily="50" charset="-128"/>
                        </a:rPr>
                        <a:t>59</a:t>
                      </a:r>
                      <a:endParaRPr kumimoji="1" lang="ja-JP" altLang="en-US" dirty="0">
                        <a:solidFill>
                          <a:schemeClr val="tx1"/>
                        </a:solidFill>
                        <a:latin typeface="メイリオ" panose="020B0604030504040204" pitchFamily="50" charset="-128"/>
                        <a:ea typeface="メイリオ" panose="020B0604030504040204" pitchFamily="50" charset="-128"/>
                      </a:endParaRPr>
                    </a:p>
                  </a:txBody>
                  <a:tcPr/>
                </a:tc>
                <a:tc>
                  <a:txBody>
                    <a:bodyPr/>
                    <a:lstStyle/>
                    <a:p>
                      <a:r>
                        <a:rPr kumimoji="1" lang="ja-JP" altLang="en-US" dirty="0">
                          <a:solidFill>
                            <a:schemeClr val="tx1"/>
                          </a:solidFill>
                          <a:latin typeface="メイリオ" panose="020B0604030504040204" pitchFamily="50" charset="-128"/>
                          <a:ea typeface="メイリオ" panose="020B0604030504040204" pitchFamily="50" charset="-128"/>
                        </a:rPr>
                        <a:t>テーブルの位置制御装置</a:t>
                      </a:r>
                    </a:p>
                  </a:txBody>
                  <a:tcPr/>
                </a:tc>
                <a:tc>
                  <a:txBody>
                    <a:bodyPr/>
                    <a:lstStyle/>
                    <a:p>
                      <a:r>
                        <a:rPr kumimoji="1" lang="ja-JP" altLang="en-US" dirty="0">
                          <a:solidFill>
                            <a:schemeClr val="tx1"/>
                          </a:solidFill>
                          <a:latin typeface="メイリオ" panose="020B0604030504040204" pitchFamily="50" charset="-128"/>
                          <a:ea typeface="メイリオ" panose="020B0604030504040204" pitchFamily="50" charset="-128"/>
                        </a:rPr>
                        <a:t>図面の記載に基づく補正</a:t>
                      </a:r>
                    </a:p>
                  </a:txBody>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rPr>
                        <a:t>〇</a:t>
                      </a:r>
                    </a:p>
                  </a:txBody>
                  <a:tcPr/>
                </a:tc>
                <a:extLst>
                  <a:ext uri="{0D108BD9-81ED-4DB2-BD59-A6C34878D82A}">
                    <a16:rowId xmlns:a16="http://schemas.microsoft.com/office/drawing/2014/main" val="2730304388"/>
                  </a:ext>
                </a:extLst>
              </a:tr>
              <a:tr h="370840">
                <a:tc>
                  <a:txBody>
                    <a:bodyPr/>
                    <a:lstStyle/>
                    <a:p>
                      <a:r>
                        <a:rPr kumimoji="1" lang="ja-JP" altLang="en-US" dirty="0">
                          <a:solidFill>
                            <a:schemeClr val="tx1"/>
                          </a:solidFill>
                          <a:latin typeface="メイリオ" panose="020B0604030504040204" pitchFamily="50" charset="-128"/>
                          <a:ea typeface="メイリオ" panose="020B0604030504040204" pitchFamily="50" charset="-128"/>
                        </a:rPr>
                        <a:t>事例</a:t>
                      </a:r>
                      <a:r>
                        <a:rPr kumimoji="1" lang="en-US" altLang="ja-JP" dirty="0">
                          <a:solidFill>
                            <a:schemeClr val="tx1"/>
                          </a:solidFill>
                          <a:latin typeface="メイリオ" panose="020B0604030504040204" pitchFamily="50" charset="-128"/>
                          <a:ea typeface="メイリオ" panose="020B0604030504040204" pitchFamily="50" charset="-128"/>
                        </a:rPr>
                        <a:t>60</a:t>
                      </a:r>
                      <a:endParaRPr kumimoji="1" lang="ja-JP" altLang="en-US" dirty="0">
                        <a:solidFill>
                          <a:schemeClr val="tx1"/>
                        </a:solidFill>
                        <a:latin typeface="メイリオ" panose="020B0604030504040204" pitchFamily="50" charset="-128"/>
                        <a:ea typeface="メイリオ" panose="020B0604030504040204" pitchFamily="50" charset="-128"/>
                      </a:endParaRPr>
                    </a:p>
                  </a:txBody>
                  <a:tcPr/>
                </a:tc>
                <a:tc>
                  <a:txBody>
                    <a:bodyPr/>
                    <a:lstStyle/>
                    <a:p>
                      <a:r>
                        <a:rPr kumimoji="1" lang="ja-JP" altLang="en-US" dirty="0">
                          <a:solidFill>
                            <a:schemeClr val="tx1"/>
                          </a:solidFill>
                          <a:latin typeface="メイリオ" panose="020B0604030504040204" pitchFamily="50" charset="-128"/>
                          <a:ea typeface="メイリオ" panose="020B0604030504040204" pitchFamily="50" charset="-128"/>
                        </a:rPr>
                        <a:t>電子鍵盤楽器の鍵スイッチ</a:t>
                      </a:r>
                    </a:p>
                  </a:txBody>
                  <a:tcPr/>
                </a:tc>
                <a:tc>
                  <a:txBody>
                    <a:bodyPr/>
                    <a:lstStyle/>
                    <a:p>
                      <a:r>
                        <a:rPr kumimoji="1" lang="ja-JP" altLang="en-US" dirty="0">
                          <a:solidFill>
                            <a:schemeClr val="tx1"/>
                          </a:solidFill>
                          <a:latin typeface="メイリオ" panose="020B0604030504040204" pitchFamily="50" charset="-128"/>
                          <a:ea typeface="メイリオ" panose="020B0604030504040204" pitchFamily="50" charset="-128"/>
                        </a:rPr>
                        <a:t>図面の記載に基づく補正</a:t>
                      </a:r>
                    </a:p>
                  </a:txBody>
                  <a:tcP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rPr>
                        <a:t>×</a:t>
                      </a:r>
                      <a:endParaRPr kumimoji="1" lang="ja-JP" altLang="en-US" dirty="0">
                        <a:solidFill>
                          <a:schemeClr val="tx1"/>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116325357"/>
                  </a:ext>
                </a:extLst>
              </a:tr>
              <a:tr h="370840">
                <a:tc>
                  <a:txBody>
                    <a:bodyPr/>
                    <a:lstStyle/>
                    <a:p>
                      <a:r>
                        <a:rPr kumimoji="1" lang="ja-JP" altLang="en-US" dirty="0">
                          <a:solidFill>
                            <a:schemeClr val="tx1"/>
                          </a:solidFill>
                          <a:latin typeface="メイリオ" panose="020B0604030504040204" pitchFamily="50" charset="-128"/>
                          <a:ea typeface="メイリオ" panose="020B0604030504040204" pitchFamily="50" charset="-128"/>
                        </a:rPr>
                        <a:t>事例</a:t>
                      </a:r>
                      <a:r>
                        <a:rPr kumimoji="1" lang="en-US" altLang="ja-JP" dirty="0">
                          <a:solidFill>
                            <a:schemeClr val="tx1"/>
                          </a:solidFill>
                          <a:latin typeface="メイリオ" panose="020B0604030504040204" pitchFamily="50" charset="-128"/>
                          <a:ea typeface="メイリオ" panose="020B0604030504040204" pitchFamily="50" charset="-128"/>
                        </a:rPr>
                        <a:t>61</a:t>
                      </a:r>
                      <a:endParaRPr kumimoji="1" lang="ja-JP" altLang="en-US" dirty="0">
                        <a:solidFill>
                          <a:schemeClr val="tx1"/>
                        </a:solidFill>
                        <a:latin typeface="メイリオ" panose="020B0604030504040204" pitchFamily="50" charset="-128"/>
                        <a:ea typeface="メイリオ" panose="020B0604030504040204" pitchFamily="50" charset="-128"/>
                      </a:endParaRPr>
                    </a:p>
                  </a:txBody>
                  <a:tcPr/>
                </a:tc>
                <a:tc>
                  <a:txBody>
                    <a:bodyPr/>
                    <a:lstStyle/>
                    <a:p>
                      <a:r>
                        <a:rPr kumimoji="1" lang="ja-JP" altLang="en-US" dirty="0">
                          <a:solidFill>
                            <a:schemeClr val="tx1"/>
                          </a:solidFill>
                          <a:latin typeface="メイリオ" panose="020B0604030504040204" pitchFamily="50" charset="-128"/>
                          <a:ea typeface="メイリオ" panose="020B0604030504040204" pitchFamily="50" charset="-128"/>
                        </a:rPr>
                        <a:t>電子メール装置</a:t>
                      </a:r>
                    </a:p>
                  </a:txBody>
                  <a:tcPr/>
                </a:tc>
                <a:tc>
                  <a:txBody>
                    <a:bodyPr/>
                    <a:lstStyle/>
                    <a:p>
                      <a:r>
                        <a:rPr kumimoji="1" lang="ja-JP" altLang="en-US" dirty="0">
                          <a:solidFill>
                            <a:schemeClr val="tx1"/>
                          </a:solidFill>
                          <a:latin typeface="メイリオ" panose="020B0604030504040204" pitchFamily="50" charset="-128"/>
                          <a:ea typeface="メイリオ" panose="020B0604030504040204" pitchFamily="50" charset="-128"/>
                        </a:rPr>
                        <a:t>図面の記載に基づく補正</a:t>
                      </a:r>
                    </a:p>
                  </a:txBody>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rPr>
                        <a:t>〇</a:t>
                      </a:r>
                    </a:p>
                  </a:txBody>
                  <a:tcPr/>
                </a:tc>
                <a:extLst>
                  <a:ext uri="{0D108BD9-81ED-4DB2-BD59-A6C34878D82A}">
                    <a16:rowId xmlns:a16="http://schemas.microsoft.com/office/drawing/2014/main" val="3981840968"/>
                  </a:ext>
                </a:extLst>
              </a:tr>
              <a:tr h="370840">
                <a:tc>
                  <a:txBody>
                    <a:bodyPr/>
                    <a:lstStyle/>
                    <a:p>
                      <a:r>
                        <a:rPr kumimoji="1" lang="ja-JP" altLang="en-US" dirty="0">
                          <a:solidFill>
                            <a:schemeClr val="tx1"/>
                          </a:solidFill>
                          <a:latin typeface="メイリオ" panose="020B0604030504040204" pitchFamily="50" charset="-128"/>
                          <a:ea typeface="メイリオ" panose="020B0604030504040204" pitchFamily="50" charset="-128"/>
                        </a:rPr>
                        <a:t>事例</a:t>
                      </a:r>
                      <a:r>
                        <a:rPr kumimoji="1" lang="en-US" altLang="ja-JP" dirty="0">
                          <a:solidFill>
                            <a:schemeClr val="tx1"/>
                          </a:solidFill>
                          <a:latin typeface="メイリオ" panose="020B0604030504040204" pitchFamily="50" charset="-128"/>
                          <a:ea typeface="メイリオ" panose="020B0604030504040204" pitchFamily="50" charset="-128"/>
                        </a:rPr>
                        <a:t>62</a:t>
                      </a:r>
                      <a:endParaRPr kumimoji="1" lang="ja-JP" altLang="en-US" dirty="0">
                        <a:solidFill>
                          <a:schemeClr val="tx1"/>
                        </a:solidFill>
                        <a:latin typeface="メイリオ" panose="020B0604030504040204" pitchFamily="50" charset="-128"/>
                        <a:ea typeface="メイリオ" panose="020B0604030504040204" pitchFamily="50" charset="-128"/>
                      </a:endParaRPr>
                    </a:p>
                  </a:txBody>
                  <a:tcPr/>
                </a:tc>
                <a:tc>
                  <a:txBody>
                    <a:bodyPr/>
                    <a:lstStyle/>
                    <a:p>
                      <a:r>
                        <a:rPr kumimoji="1" lang="ja-JP" altLang="en-US" dirty="0">
                          <a:solidFill>
                            <a:schemeClr val="tx1"/>
                          </a:solidFill>
                          <a:latin typeface="メイリオ" panose="020B0604030504040204" pitchFamily="50" charset="-128"/>
                          <a:ea typeface="メイリオ" panose="020B0604030504040204" pitchFamily="50" charset="-128"/>
                        </a:rPr>
                        <a:t>圧電スピーカ</a:t>
                      </a:r>
                    </a:p>
                  </a:txBody>
                  <a:tcPr/>
                </a:tc>
                <a:tc>
                  <a:txBody>
                    <a:bodyPr/>
                    <a:lstStyle/>
                    <a:p>
                      <a:r>
                        <a:rPr kumimoji="1" lang="ja-JP" altLang="en-US" dirty="0">
                          <a:solidFill>
                            <a:schemeClr val="tx1"/>
                          </a:solidFill>
                          <a:latin typeface="メイリオ" panose="020B0604030504040204" pitchFamily="50" charset="-128"/>
                          <a:ea typeface="メイリオ" panose="020B0604030504040204" pitchFamily="50" charset="-128"/>
                        </a:rPr>
                        <a:t>図面の記載に基づく補正</a:t>
                      </a:r>
                    </a:p>
                  </a:txBody>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rPr>
                        <a:t>〇</a:t>
                      </a:r>
                    </a:p>
                  </a:txBody>
                  <a:tcPr/>
                </a:tc>
                <a:extLst>
                  <a:ext uri="{0D108BD9-81ED-4DB2-BD59-A6C34878D82A}">
                    <a16:rowId xmlns:a16="http://schemas.microsoft.com/office/drawing/2014/main" val="3720960339"/>
                  </a:ext>
                </a:extLst>
              </a:tr>
            </a:tbl>
          </a:graphicData>
        </a:graphic>
      </p:graphicFrame>
      <p:sp>
        <p:nvSpPr>
          <p:cNvPr id="13" name="フッター プレースホルダー 2">
            <a:extLst>
              <a:ext uri="{FF2B5EF4-FFF2-40B4-BE49-F238E27FC236}">
                <a16:creationId xmlns:a16="http://schemas.microsoft.com/office/drawing/2014/main" id="{362464E1-2F25-BAD7-23AE-1D25A5535E4F}"/>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14" name="右中かっこ 13">
            <a:extLst>
              <a:ext uri="{FF2B5EF4-FFF2-40B4-BE49-F238E27FC236}">
                <a16:creationId xmlns:a16="http://schemas.microsoft.com/office/drawing/2014/main" id="{19014C22-DC84-D44C-731B-4E2A3B52A13F}"/>
              </a:ext>
            </a:extLst>
          </p:cNvPr>
          <p:cNvSpPr/>
          <p:nvPr/>
        </p:nvSpPr>
        <p:spPr>
          <a:xfrm>
            <a:off x="9782627" y="3106057"/>
            <a:ext cx="232229" cy="3000828"/>
          </a:xfrm>
          <a:prstGeom prst="rightBrace">
            <a:avLst/>
          </a:prstGeom>
          <a:ln w="28575">
            <a:solidFill>
              <a:srgbClr val="800D0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127EE16C-6599-6FBF-498D-46ABBD004F87}"/>
              </a:ext>
            </a:extLst>
          </p:cNvPr>
          <p:cNvSpPr txBox="1"/>
          <p:nvPr/>
        </p:nvSpPr>
        <p:spPr>
          <a:xfrm>
            <a:off x="9958870" y="4205009"/>
            <a:ext cx="2262158" cy="923330"/>
          </a:xfrm>
          <a:prstGeom prst="rect">
            <a:avLst/>
          </a:prstGeom>
          <a:noFill/>
        </p:spPr>
        <p:txBody>
          <a:bodyPr wrap="none" rtlCol="0">
            <a:spAutoFit/>
          </a:bodyPr>
          <a:lstStyle/>
          <a:p>
            <a:r>
              <a:rPr kumimoji="1" lang="ja-JP" altLang="en-US" dirty="0"/>
              <a:t>図面に基づく補正も</a:t>
            </a:r>
            <a:endParaRPr kumimoji="1" lang="en-US" altLang="ja-JP" dirty="0"/>
          </a:p>
          <a:p>
            <a:r>
              <a:rPr kumimoji="1" lang="ja-JP" altLang="en-US" dirty="0"/>
              <a:t>認められるケースが</a:t>
            </a:r>
            <a:endParaRPr kumimoji="1" lang="en-US" altLang="ja-JP" dirty="0"/>
          </a:p>
          <a:p>
            <a:r>
              <a:rPr lang="ja-JP" altLang="en-US" dirty="0"/>
              <a:t>多い</a:t>
            </a:r>
            <a:endParaRPr kumimoji="1" lang="ja-JP" altLang="en-US" dirty="0"/>
          </a:p>
        </p:txBody>
      </p:sp>
      <p:sp>
        <p:nvSpPr>
          <p:cNvPr id="16" name="テキスト ボックス 15">
            <a:extLst>
              <a:ext uri="{FF2B5EF4-FFF2-40B4-BE49-F238E27FC236}">
                <a16:creationId xmlns:a16="http://schemas.microsoft.com/office/drawing/2014/main" id="{A51D00EA-2E43-3107-62A0-68EF1C91024A}"/>
              </a:ext>
            </a:extLst>
          </p:cNvPr>
          <p:cNvSpPr txBox="1"/>
          <p:nvPr/>
        </p:nvSpPr>
        <p:spPr>
          <a:xfrm>
            <a:off x="1471028" y="6242318"/>
            <a:ext cx="8127999" cy="369332"/>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次ページ以降で付属書</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の事例</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55</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について説明します。</a:t>
            </a:r>
            <a:endParaRPr kumimoji="1" lang="en-US" altLang="ja-JP" sz="1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a:extLst>
              <a:ext uri="{FF2B5EF4-FFF2-40B4-BE49-F238E27FC236}">
                <a16:creationId xmlns:a16="http://schemas.microsoft.com/office/drawing/2014/main" id="{B0894CBB-F5E2-05CF-411A-D9BF948564D3}"/>
              </a:ext>
            </a:extLst>
          </p:cNvPr>
          <p:cNvSpPr/>
          <p:nvPr/>
        </p:nvSpPr>
        <p:spPr>
          <a:xfrm>
            <a:off x="1313482" y="6340880"/>
            <a:ext cx="144016"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D4162D"/>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40851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17C960-1B8B-A80D-938C-22CD8DDF06CF}"/>
              </a:ext>
            </a:extLst>
          </p:cNvPr>
          <p:cNvSpPr>
            <a:spLocks noGrp="1"/>
          </p:cNvSpPr>
          <p:nvPr>
            <p:ph type="title"/>
          </p:nvPr>
        </p:nvSpPr>
        <p:spPr/>
        <p:txBody>
          <a:bodyPr anchor="ctr"/>
          <a:lstStyle/>
          <a:p>
            <a:pPr algn="ctr"/>
            <a:r>
              <a:rPr kumimoji="1" lang="en-US" altLang="ja-JP" sz="4800" dirty="0"/>
              <a:t>1. </a:t>
            </a:r>
            <a:r>
              <a:rPr kumimoji="1" lang="ja-JP" altLang="en-US" sz="4800" dirty="0"/>
              <a:t>グローバル審査戦略の概要</a:t>
            </a:r>
          </a:p>
        </p:txBody>
      </p:sp>
      <p:sp>
        <p:nvSpPr>
          <p:cNvPr id="4" name="フッター プレースホルダー 2">
            <a:extLst>
              <a:ext uri="{FF2B5EF4-FFF2-40B4-BE49-F238E27FC236}">
                <a16:creationId xmlns:a16="http://schemas.microsoft.com/office/drawing/2014/main" id="{C303D229-1952-0F14-4EAE-6C3C0A576941}"/>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3" name="テキスト ボックス 2">
            <a:extLst>
              <a:ext uri="{FF2B5EF4-FFF2-40B4-BE49-F238E27FC236}">
                <a16:creationId xmlns:a16="http://schemas.microsoft.com/office/drawing/2014/main" id="{D4DA2BF6-4B31-9A50-73F1-0B333BCDFBA2}"/>
              </a:ext>
            </a:extLst>
          </p:cNvPr>
          <p:cNvSpPr txBox="1"/>
          <p:nvPr/>
        </p:nvSpPr>
        <p:spPr>
          <a:xfrm>
            <a:off x="2290724" y="3655436"/>
            <a:ext cx="6868774" cy="1938992"/>
          </a:xfrm>
          <a:prstGeom prst="rect">
            <a:avLst/>
          </a:prstGeom>
          <a:noFill/>
        </p:spPr>
        <p:txBody>
          <a:bodyPr wrap="square" rtlCol="0">
            <a:spAutoFit/>
          </a:bodyPr>
          <a:lstStyle/>
          <a:p>
            <a:r>
              <a:rPr kumimoji="1" lang="en-US" altLang="ja-JP" sz="2400" b="1" dirty="0"/>
              <a:t>1.1 </a:t>
            </a:r>
            <a:r>
              <a:rPr kumimoji="1" lang="ja-JP" altLang="en-US" sz="2400" b="1" dirty="0"/>
              <a:t>一般的な権利化の流れ</a:t>
            </a:r>
            <a:endParaRPr kumimoji="1" lang="en-US" altLang="ja-JP" sz="2400" b="1" dirty="0"/>
          </a:p>
          <a:p>
            <a:r>
              <a:rPr lang="en-US" altLang="ja-JP" sz="2400" b="1" dirty="0"/>
              <a:t>1.2 </a:t>
            </a:r>
            <a:r>
              <a:rPr lang="ja-JP" altLang="en-US" sz="2400" b="1" dirty="0"/>
              <a:t>二段階の権利縮小</a:t>
            </a:r>
            <a:endParaRPr lang="en-US" altLang="ja-JP" sz="2400" b="1" dirty="0"/>
          </a:p>
          <a:p>
            <a:r>
              <a:rPr kumimoji="1" lang="en-US" altLang="ja-JP" sz="2400" b="1" dirty="0"/>
              <a:t>1.3 </a:t>
            </a:r>
            <a:r>
              <a:rPr kumimoji="1" lang="ja-JP" altLang="en-US" sz="2400" b="1" dirty="0"/>
              <a:t>各国での二段階の権利縮小</a:t>
            </a:r>
            <a:endParaRPr kumimoji="1" lang="en-US" altLang="ja-JP" sz="2400" b="1" dirty="0"/>
          </a:p>
          <a:p>
            <a:r>
              <a:rPr kumimoji="1" lang="en-US" altLang="ja-JP" sz="2400" b="1" dirty="0"/>
              <a:t>1.4 </a:t>
            </a:r>
            <a:r>
              <a:rPr kumimoji="1" lang="ja-JP" altLang="en-US" sz="2400" b="1" dirty="0"/>
              <a:t>グローバル審査戦略の必要性</a:t>
            </a:r>
            <a:endParaRPr kumimoji="1" lang="en-US" altLang="ja-JP" sz="2400" b="1" dirty="0"/>
          </a:p>
          <a:p>
            <a:r>
              <a:rPr lang="en-US" altLang="ja-JP" sz="2400" b="1" dirty="0"/>
              <a:t>1.5 </a:t>
            </a:r>
            <a:r>
              <a:rPr lang="ja-JP" altLang="en-US" sz="2400" b="1" dirty="0"/>
              <a:t>グローバル審査戦略とは</a:t>
            </a:r>
            <a:endParaRPr kumimoji="1" lang="en-US" altLang="ja-JP" sz="2400" b="1" dirty="0"/>
          </a:p>
        </p:txBody>
      </p:sp>
    </p:spTree>
    <p:extLst>
      <p:ext uri="{BB962C8B-B14F-4D97-AF65-F5344CB8AC3E}">
        <p14:creationId xmlns:p14="http://schemas.microsoft.com/office/powerpoint/2010/main" val="10815166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13289-FAF7-9665-5551-748CA900B1DF}"/>
            </a:ext>
          </a:extLst>
        </p:cNvPr>
        <p:cNvGrpSpPr/>
        <p:nvPr/>
      </p:nvGrpSpPr>
      <p:grpSpPr>
        <a:xfrm>
          <a:off x="0" y="0"/>
          <a:ext cx="0" cy="0"/>
          <a:chOff x="0" y="0"/>
          <a:chExt cx="0" cy="0"/>
        </a:xfrm>
      </p:grpSpPr>
      <p:sp>
        <p:nvSpPr>
          <p:cNvPr id="8" name="フッター プレースホルダー 2">
            <a:extLst>
              <a:ext uri="{FF2B5EF4-FFF2-40B4-BE49-F238E27FC236}">
                <a16:creationId xmlns:a16="http://schemas.microsoft.com/office/drawing/2014/main" id="{D9F8F852-D14F-4B63-3D61-9CFC541AC48C}"/>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4" name="テキスト ボックス 3">
            <a:extLst>
              <a:ext uri="{FF2B5EF4-FFF2-40B4-BE49-F238E27FC236}">
                <a16:creationId xmlns:a16="http://schemas.microsoft.com/office/drawing/2014/main" id="{690E5383-21BE-92FC-6899-4598C87F158D}"/>
              </a:ext>
            </a:extLst>
          </p:cNvPr>
          <p:cNvSpPr txBox="1"/>
          <p:nvPr/>
        </p:nvSpPr>
        <p:spPr>
          <a:xfrm>
            <a:off x="6195448" y="1915557"/>
            <a:ext cx="5288797" cy="3693319"/>
          </a:xfrm>
          <a:prstGeom prst="rect">
            <a:avLst/>
          </a:prstGeom>
          <a:noFill/>
        </p:spPr>
        <p:txBody>
          <a:bodyPr wrap="square">
            <a:spAutoFit/>
          </a:bodyPr>
          <a:lstStyle/>
          <a:p>
            <a:r>
              <a:rPr lang="ja-JP" altLang="en-US" b="1" u="sng" dirty="0"/>
              <a:t>特許請求の範囲の補正</a:t>
            </a:r>
            <a:endParaRPr lang="en-US" altLang="ja-JP" b="1" u="sng" dirty="0"/>
          </a:p>
          <a:p>
            <a:r>
              <a:rPr lang="en-US" altLang="ja-JP" dirty="0"/>
              <a:t>【</a:t>
            </a:r>
            <a:r>
              <a:rPr lang="ja-JP" altLang="en-US" dirty="0"/>
              <a:t>請求項 </a:t>
            </a:r>
            <a:r>
              <a:rPr lang="en-US" altLang="ja-JP" dirty="0"/>
              <a:t>1】 </a:t>
            </a:r>
          </a:p>
          <a:p>
            <a:r>
              <a:rPr lang="ja-JP" altLang="en-US" dirty="0"/>
              <a:t>熱処理室であるケーシング</a:t>
            </a:r>
            <a:r>
              <a:rPr lang="en-US" altLang="ja-JP" dirty="0"/>
              <a:t>12</a:t>
            </a:r>
            <a:r>
              <a:rPr lang="ja-JP" altLang="en-US" dirty="0"/>
              <a:t>を有する熱処理装置であって、</a:t>
            </a:r>
            <a:r>
              <a:rPr lang="ja-JP" altLang="en-US" u="sng" dirty="0"/>
              <a:t>送風装置の</a:t>
            </a:r>
            <a:r>
              <a:rPr lang="ja-JP" altLang="en-US" b="1" u="sng" dirty="0">
                <a:solidFill>
                  <a:srgbClr val="800D0A"/>
                </a:solidFill>
              </a:rPr>
              <a:t>吸い込み口</a:t>
            </a:r>
            <a:r>
              <a:rPr lang="ja-JP" altLang="en-US" u="sng" dirty="0"/>
              <a:t>を、前記ケーシングの天井部及び底部における帯状物</a:t>
            </a:r>
            <a:r>
              <a:rPr lang="en-US" altLang="ja-JP" u="sng" dirty="0"/>
              <a:t>F</a:t>
            </a:r>
            <a:r>
              <a:rPr lang="ja-JP" altLang="en-US" u="sng" dirty="0"/>
              <a:t>の幅方向の中心において水平にそれぞれ設け、天井部にある</a:t>
            </a:r>
            <a:r>
              <a:rPr lang="ja-JP" altLang="en-US" b="1" u="sng" dirty="0">
                <a:solidFill>
                  <a:srgbClr val="800D0A"/>
                </a:solidFill>
              </a:rPr>
              <a:t>吸い込み口</a:t>
            </a:r>
            <a:r>
              <a:rPr lang="ja-JP" altLang="en-US" u="sng" dirty="0"/>
              <a:t>の吸い込み方向を下方に向け、底部にある</a:t>
            </a:r>
            <a:r>
              <a:rPr lang="ja-JP" altLang="en-US" b="1" u="sng" dirty="0">
                <a:solidFill>
                  <a:srgbClr val="800D0A"/>
                </a:solidFill>
              </a:rPr>
              <a:t>吸い込み口</a:t>
            </a:r>
            <a:r>
              <a:rPr lang="ja-JP" altLang="en-US" u="sng" dirty="0"/>
              <a:t>の吸い込み方向を上方に向け</a:t>
            </a:r>
            <a:r>
              <a:rPr lang="ja-JP" altLang="en-US" strike="sngStrike" dirty="0"/>
              <a:t>送風装置を帯状物の幅方向</a:t>
            </a:r>
            <a:r>
              <a:rPr lang="en-US" altLang="ja-JP" strike="sngStrike" dirty="0"/>
              <a:t>F</a:t>
            </a:r>
            <a:r>
              <a:rPr lang="ja-JP" altLang="en-US" strike="sngStrike" dirty="0"/>
              <a:t>の中心における上方及び下方に配し</a:t>
            </a:r>
            <a:r>
              <a:rPr lang="ja-JP" altLang="en-US" dirty="0"/>
              <a:t>、複数個のノズルボックス </a:t>
            </a:r>
            <a:r>
              <a:rPr lang="en-US" altLang="ja-JP" dirty="0"/>
              <a:t>24</a:t>
            </a:r>
            <a:r>
              <a:rPr lang="ja-JP" altLang="en-US" dirty="0"/>
              <a:t>、</a:t>
            </a:r>
            <a:r>
              <a:rPr lang="en-US" altLang="ja-JP" dirty="0"/>
              <a:t>26</a:t>
            </a:r>
            <a:r>
              <a:rPr lang="ja-JP" altLang="en-US" dirty="0"/>
              <a:t>を帯状物の長手方向に所定の間隔を開けて配列させ、各ノズルボック ス</a:t>
            </a:r>
            <a:r>
              <a:rPr lang="en-US" altLang="ja-JP" dirty="0"/>
              <a:t>24</a:t>
            </a:r>
            <a:r>
              <a:rPr lang="ja-JP" altLang="en-US" dirty="0"/>
              <a:t>、</a:t>
            </a:r>
            <a:r>
              <a:rPr lang="en-US" altLang="ja-JP" dirty="0"/>
              <a:t>26</a:t>
            </a:r>
            <a:r>
              <a:rPr lang="ja-JP" altLang="en-US" dirty="0"/>
              <a:t>を連結させたことを特徴とする熱処理装置。</a:t>
            </a:r>
          </a:p>
        </p:txBody>
      </p:sp>
      <p:sp>
        <p:nvSpPr>
          <p:cNvPr id="9" name="テキスト ボックス 8">
            <a:extLst>
              <a:ext uri="{FF2B5EF4-FFF2-40B4-BE49-F238E27FC236}">
                <a16:creationId xmlns:a16="http://schemas.microsoft.com/office/drawing/2014/main" id="{B7D80E1A-4711-03F6-BF45-54DCD0DE215F}"/>
              </a:ext>
            </a:extLst>
          </p:cNvPr>
          <p:cNvSpPr txBox="1"/>
          <p:nvPr/>
        </p:nvSpPr>
        <p:spPr>
          <a:xfrm>
            <a:off x="986727" y="1915557"/>
            <a:ext cx="4544878" cy="3416320"/>
          </a:xfrm>
          <a:prstGeom prst="rect">
            <a:avLst/>
          </a:prstGeom>
          <a:noFill/>
        </p:spPr>
        <p:txBody>
          <a:bodyPr wrap="square">
            <a:spAutoFit/>
          </a:bodyPr>
          <a:lstStyle/>
          <a:p>
            <a:r>
              <a:rPr lang="ja-JP" altLang="en-US" b="1" u="sng" dirty="0"/>
              <a:t>発明の詳細な説明の抜粋 </a:t>
            </a:r>
            <a:endParaRPr lang="en-US" altLang="ja-JP" b="1" u="sng" dirty="0"/>
          </a:p>
          <a:p>
            <a:r>
              <a:rPr lang="ja-JP" altLang="en-US" b="1" dirty="0"/>
              <a:t>天井板のファン</a:t>
            </a:r>
            <a:r>
              <a:rPr lang="en-US" altLang="ja-JP" b="1" dirty="0"/>
              <a:t>20</a:t>
            </a:r>
            <a:r>
              <a:rPr lang="ja-JP" altLang="en-US" dirty="0"/>
              <a:t>で起こされた風 は、上部ダクト</a:t>
            </a:r>
            <a:r>
              <a:rPr lang="en-US" altLang="ja-JP" dirty="0"/>
              <a:t>34a</a:t>
            </a:r>
            <a:r>
              <a:rPr lang="ja-JP" altLang="en-US" dirty="0"/>
              <a:t>の第</a:t>
            </a:r>
            <a:r>
              <a:rPr lang="en-US" altLang="ja-JP" dirty="0"/>
              <a:t>1</a:t>
            </a:r>
            <a:r>
              <a:rPr lang="ja-JP" altLang="en-US" dirty="0"/>
              <a:t>次フィルター</a:t>
            </a:r>
            <a:r>
              <a:rPr lang="en-US" altLang="ja-JP" dirty="0"/>
              <a:t>38</a:t>
            </a:r>
            <a:r>
              <a:rPr lang="ja-JP" altLang="en-US" dirty="0"/>
              <a:t>、熱交換機</a:t>
            </a:r>
            <a:r>
              <a:rPr lang="en-US" altLang="ja-JP" dirty="0"/>
              <a:t>36</a:t>
            </a:r>
            <a:r>
              <a:rPr lang="ja-JP" altLang="en-US" dirty="0"/>
              <a:t>、第</a:t>
            </a:r>
            <a:r>
              <a:rPr lang="en-US" altLang="ja-JP" dirty="0"/>
              <a:t>2</a:t>
            </a:r>
            <a:r>
              <a:rPr lang="ja-JP" altLang="en-US" dirty="0"/>
              <a:t>次フィルター</a:t>
            </a:r>
            <a:r>
              <a:rPr lang="en-US" altLang="ja-JP" dirty="0"/>
              <a:t>40</a:t>
            </a:r>
            <a:r>
              <a:rPr lang="ja-JP" altLang="en-US" dirty="0"/>
              <a:t>を通り、熱風となって下部ダクト</a:t>
            </a:r>
            <a:r>
              <a:rPr lang="en-US" altLang="ja-JP" dirty="0"/>
              <a:t>34b</a:t>
            </a:r>
            <a:r>
              <a:rPr lang="ja-JP" altLang="en-US" dirty="0"/>
              <a:t>に送られる。そして、その熱風は、ノズルボックス</a:t>
            </a:r>
            <a:r>
              <a:rPr lang="en-US" altLang="ja-JP" dirty="0"/>
              <a:t>24</a:t>
            </a:r>
            <a:r>
              <a:rPr lang="ja-JP" altLang="en-US" dirty="0"/>
              <a:t>の</a:t>
            </a:r>
            <a:r>
              <a:rPr lang="ja-JP" altLang="en-US" b="1" dirty="0"/>
              <a:t>吹き出し口</a:t>
            </a:r>
            <a:r>
              <a:rPr lang="ja-JP" altLang="en-US" dirty="0"/>
              <a:t>から帯状物</a:t>
            </a:r>
            <a:r>
              <a:rPr lang="en-US" altLang="ja-JP" dirty="0"/>
              <a:t>F</a:t>
            </a:r>
            <a:r>
              <a:rPr lang="ja-JP" altLang="en-US" dirty="0"/>
              <a:t>の上面に吹き付けられる。 他方、</a:t>
            </a:r>
            <a:r>
              <a:rPr lang="ja-JP" altLang="en-US" b="1" dirty="0"/>
              <a:t>底面側のファン</a:t>
            </a:r>
            <a:r>
              <a:rPr lang="en-US" altLang="ja-JP" b="1" dirty="0"/>
              <a:t>22</a:t>
            </a:r>
            <a:r>
              <a:rPr lang="ja-JP" altLang="en-US" dirty="0"/>
              <a:t>で起こされ た風は、下部ダクト</a:t>
            </a:r>
            <a:r>
              <a:rPr lang="en-US" altLang="ja-JP" dirty="0"/>
              <a:t>48a</a:t>
            </a:r>
            <a:r>
              <a:rPr lang="ja-JP" altLang="en-US" dirty="0"/>
              <a:t>を経て、上部ダ クト</a:t>
            </a:r>
            <a:r>
              <a:rPr lang="en-US" altLang="ja-JP" dirty="0"/>
              <a:t>48b</a:t>
            </a:r>
            <a:r>
              <a:rPr lang="ja-JP" altLang="en-US" dirty="0"/>
              <a:t>に送られ、ノズルボックス</a:t>
            </a:r>
            <a:r>
              <a:rPr lang="en-US" altLang="ja-JP" dirty="0"/>
              <a:t>26</a:t>
            </a:r>
            <a:r>
              <a:rPr lang="ja-JP" altLang="en-US" dirty="0"/>
              <a:t>の </a:t>
            </a:r>
            <a:r>
              <a:rPr lang="ja-JP" altLang="en-US" b="1" dirty="0"/>
              <a:t>吹き出し口</a:t>
            </a:r>
            <a:r>
              <a:rPr lang="ja-JP" altLang="en-US" dirty="0"/>
              <a:t>から帯状物</a:t>
            </a:r>
            <a:r>
              <a:rPr lang="en-US" altLang="ja-JP" dirty="0"/>
              <a:t>F</a:t>
            </a:r>
            <a:r>
              <a:rPr lang="ja-JP" altLang="en-US" dirty="0"/>
              <a:t>の下面に吹き付けられる。</a:t>
            </a:r>
          </a:p>
        </p:txBody>
      </p:sp>
      <p:cxnSp>
        <p:nvCxnSpPr>
          <p:cNvPr id="11" name="直線コネクタ 10">
            <a:extLst>
              <a:ext uri="{FF2B5EF4-FFF2-40B4-BE49-F238E27FC236}">
                <a16:creationId xmlns:a16="http://schemas.microsoft.com/office/drawing/2014/main" id="{59E8F35A-3821-D48F-481B-8BBB41330A00}"/>
              </a:ext>
            </a:extLst>
          </p:cNvPr>
          <p:cNvCxnSpPr>
            <a:cxnSpLocks/>
          </p:cNvCxnSpPr>
          <p:nvPr/>
        </p:nvCxnSpPr>
        <p:spPr>
          <a:xfrm>
            <a:off x="5864550" y="1915557"/>
            <a:ext cx="0" cy="4510548"/>
          </a:xfrm>
          <a:prstGeom prst="line">
            <a:avLst/>
          </a:prstGeom>
        </p:spPr>
        <p:style>
          <a:lnRef idx="1">
            <a:schemeClr val="accent1"/>
          </a:lnRef>
          <a:fillRef idx="0">
            <a:schemeClr val="accent1"/>
          </a:fillRef>
          <a:effectRef idx="0">
            <a:schemeClr val="accent1"/>
          </a:effectRef>
          <a:fontRef idx="minor">
            <a:schemeClr val="tx1"/>
          </a:fontRef>
        </p:style>
      </p:cxnSp>
      <p:sp>
        <p:nvSpPr>
          <p:cNvPr id="6" name="タイトル 1">
            <a:extLst>
              <a:ext uri="{FF2B5EF4-FFF2-40B4-BE49-F238E27FC236}">
                <a16:creationId xmlns:a16="http://schemas.microsoft.com/office/drawing/2014/main" id="{6F950E6B-2270-EFD6-0B76-4FB4A936BBB1}"/>
              </a:ext>
            </a:extLst>
          </p:cNvPr>
          <p:cNvSpPr>
            <a:spLocks noGrp="1"/>
          </p:cNvSpPr>
          <p:nvPr>
            <p:ph type="title"/>
          </p:nvPr>
        </p:nvSpPr>
        <p:spPr>
          <a:xfrm>
            <a:off x="1143000" y="533400"/>
            <a:ext cx="9906000" cy="1382713"/>
          </a:xfrm>
        </p:spPr>
        <p:txBody>
          <a:bodyPr/>
          <a:lstStyle/>
          <a:p>
            <a:r>
              <a:rPr kumimoji="1" lang="en-US" altLang="ja-JP" dirty="0"/>
              <a:t>6.3 </a:t>
            </a:r>
            <a:r>
              <a:rPr kumimoji="1" lang="ja-JP" altLang="en-US" dirty="0"/>
              <a:t>図面に基づく補正の事例</a:t>
            </a:r>
          </a:p>
        </p:txBody>
      </p:sp>
      <p:sp>
        <p:nvSpPr>
          <p:cNvPr id="10" name="四角形: 角を丸くする 9">
            <a:extLst>
              <a:ext uri="{FF2B5EF4-FFF2-40B4-BE49-F238E27FC236}">
                <a16:creationId xmlns:a16="http://schemas.microsoft.com/office/drawing/2014/main" id="{EAF9888C-155A-1FD8-3E12-E3AF2344A4CA}"/>
              </a:ext>
            </a:extLst>
          </p:cNvPr>
          <p:cNvSpPr/>
          <p:nvPr/>
        </p:nvSpPr>
        <p:spPr>
          <a:xfrm>
            <a:off x="1017725" y="5379665"/>
            <a:ext cx="4544871" cy="120032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60FA59AD-726E-C156-D350-0BB59C817A4F}"/>
              </a:ext>
            </a:extLst>
          </p:cNvPr>
          <p:cNvSpPr txBox="1"/>
          <p:nvPr/>
        </p:nvSpPr>
        <p:spPr>
          <a:xfrm>
            <a:off x="1212853" y="5379665"/>
            <a:ext cx="4318750" cy="1200329"/>
          </a:xfrm>
          <a:prstGeom prst="rect">
            <a:avLst/>
          </a:prstGeom>
          <a:noFill/>
        </p:spPr>
        <p:txBody>
          <a:bodyPr wrap="square" rtlCol="0">
            <a:spAutoFit/>
          </a:bodyPr>
          <a:lstStyle/>
          <a:p>
            <a:r>
              <a:rPr lang="ja-JP" altLang="en-US" b="1" u="sng" dirty="0"/>
              <a:t>明示的に記載された事項</a:t>
            </a:r>
            <a:endParaRPr lang="en-US" altLang="ja-JP" sz="800" b="1" dirty="0"/>
          </a:p>
          <a:p>
            <a:r>
              <a:rPr lang="en-US" altLang="ja-JP" dirty="0"/>
              <a:t>-</a:t>
            </a:r>
            <a:r>
              <a:rPr lang="ja-JP" altLang="en-US" dirty="0"/>
              <a:t>ファン</a:t>
            </a:r>
            <a:r>
              <a:rPr lang="en-US" altLang="ja-JP" dirty="0"/>
              <a:t>20, 22</a:t>
            </a:r>
            <a:r>
              <a:rPr lang="ja-JP" altLang="en-US" dirty="0"/>
              <a:t>～ノズルボックス</a:t>
            </a:r>
            <a:r>
              <a:rPr lang="en-US" altLang="ja-JP" dirty="0"/>
              <a:t>24, 26</a:t>
            </a:r>
            <a:r>
              <a:rPr lang="ja-JP" altLang="en-US" dirty="0"/>
              <a:t>の</a:t>
            </a:r>
            <a:r>
              <a:rPr lang="ja-JP" altLang="en-US" b="1" dirty="0"/>
              <a:t>吹き出し口</a:t>
            </a:r>
            <a:r>
              <a:rPr lang="ja-JP" altLang="en-US" dirty="0"/>
              <a:t>までの空気流れ。</a:t>
            </a:r>
            <a:endParaRPr lang="en-US" altLang="ja-JP" dirty="0"/>
          </a:p>
          <a:p>
            <a:r>
              <a:rPr lang="en-US" altLang="ja-JP" dirty="0"/>
              <a:t>- </a:t>
            </a:r>
            <a:r>
              <a:rPr lang="ja-JP" altLang="en-US" b="1" dirty="0"/>
              <a:t>天井板のファン</a:t>
            </a:r>
            <a:r>
              <a:rPr lang="en-US" altLang="ja-JP" b="1" dirty="0"/>
              <a:t>20</a:t>
            </a:r>
            <a:r>
              <a:rPr lang="ja-JP" altLang="en-US" dirty="0"/>
              <a:t>と</a:t>
            </a:r>
            <a:r>
              <a:rPr lang="ja-JP" altLang="en-US" b="1" dirty="0"/>
              <a:t>底面側のファン</a:t>
            </a:r>
            <a:r>
              <a:rPr lang="en-US" altLang="ja-JP" b="1" dirty="0"/>
              <a:t>22</a:t>
            </a:r>
          </a:p>
        </p:txBody>
      </p:sp>
      <p:sp>
        <p:nvSpPr>
          <p:cNvPr id="15" name="四角形吹き出し 29">
            <a:extLst>
              <a:ext uri="{FF2B5EF4-FFF2-40B4-BE49-F238E27FC236}">
                <a16:creationId xmlns:a16="http://schemas.microsoft.com/office/drawing/2014/main" id="{F5103992-AFDC-A20A-1B9E-6060E895C892}"/>
              </a:ext>
            </a:extLst>
          </p:cNvPr>
          <p:cNvSpPr/>
          <p:nvPr/>
        </p:nvSpPr>
        <p:spPr>
          <a:xfrm>
            <a:off x="7222836" y="5814510"/>
            <a:ext cx="3756312" cy="690653"/>
          </a:xfrm>
          <a:prstGeom prst="wedgeRectCallout">
            <a:avLst>
              <a:gd name="adj1" fmla="val -37231"/>
              <a:gd name="adj2" fmla="val -303335"/>
            </a:avLst>
          </a:prstGeom>
          <a:solidFill>
            <a:srgbClr val="FFFFFF">
              <a:alpha val="65882"/>
            </a:srgbClr>
          </a:solidFill>
          <a:ln>
            <a:solidFill>
              <a:srgbClr val="800D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rPr>
              <a:t>「</a:t>
            </a:r>
            <a:r>
              <a:rPr lang="ja-JP" altLang="en-US" b="1" dirty="0">
                <a:solidFill>
                  <a:srgbClr val="800D0A"/>
                </a:solidFill>
              </a:rPr>
              <a:t>吸い込み口</a:t>
            </a:r>
            <a:r>
              <a:rPr lang="ja-JP" altLang="en-US" b="1" dirty="0">
                <a:solidFill>
                  <a:schemeClr val="tx1"/>
                </a:solidFill>
              </a:rPr>
              <a:t>」の配置について、</a:t>
            </a:r>
            <a:endParaRPr lang="en-US" altLang="ja-JP" b="1" dirty="0">
              <a:solidFill>
                <a:schemeClr val="tx1"/>
              </a:solidFill>
            </a:endParaRPr>
          </a:p>
          <a:p>
            <a:r>
              <a:rPr lang="ja-JP" altLang="en-US" b="1" dirty="0">
                <a:solidFill>
                  <a:schemeClr val="tx1"/>
                </a:solidFill>
              </a:rPr>
              <a:t>明細書に明示的な記載はない。</a:t>
            </a:r>
            <a:endParaRPr lang="ja-JP" altLang="en-US" dirty="0">
              <a:solidFill>
                <a:schemeClr val="tx1"/>
              </a:solidFill>
            </a:endParaRPr>
          </a:p>
        </p:txBody>
      </p:sp>
    </p:spTree>
    <p:extLst>
      <p:ext uri="{BB962C8B-B14F-4D97-AF65-F5344CB8AC3E}">
        <p14:creationId xmlns:p14="http://schemas.microsoft.com/office/powerpoint/2010/main" val="2865402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25636-7AF1-0F22-155A-562E374FB50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039E49C-DF3A-46F8-E0A3-5AC9C0FEF853}"/>
              </a:ext>
            </a:extLst>
          </p:cNvPr>
          <p:cNvSpPr>
            <a:spLocks noGrp="1"/>
          </p:cNvSpPr>
          <p:nvPr>
            <p:ph type="title"/>
          </p:nvPr>
        </p:nvSpPr>
        <p:spPr/>
        <p:txBody>
          <a:bodyPr/>
          <a:lstStyle/>
          <a:p>
            <a:r>
              <a:rPr kumimoji="1" lang="en-US" altLang="ja-JP" dirty="0"/>
              <a:t>6.3 </a:t>
            </a:r>
            <a:r>
              <a:rPr kumimoji="1" lang="ja-JP" altLang="en-US" dirty="0"/>
              <a:t>図面に基づく補正の事例</a:t>
            </a:r>
            <a:r>
              <a:rPr kumimoji="1" lang="en-US" altLang="ja-JP" dirty="0"/>
              <a:t>55</a:t>
            </a:r>
            <a:endParaRPr kumimoji="1" lang="ja-JP" altLang="en-US" dirty="0"/>
          </a:p>
        </p:txBody>
      </p:sp>
      <p:sp>
        <p:nvSpPr>
          <p:cNvPr id="8" name="フッター プレースホルダー 2">
            <a:extLst>
              <a:ext uri="{FF2B5EF4-FFF2-40B4-BE49-F238E27FC236}">
                <a16:creationId xmlns:a16="http://schemas.microsoft.com/office/drawing/2014/main" id="{36368210-A79F-6837-8A89-7D3BE0A4ECB1}"/>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cxnSp>
        <p:nvCxnSpPr>
          <p:cNvPr id="11" name="直線コネクタ 10">
            <a:extLst>
              <a:ext uri="{FF2B5EF4-FFF2-40B4-BE49-F238E27FC236}">
                <a16:creationId xmlns:a16="http://schemas.microsoft.com/office/drawing/2014/main" id="{535B9092-316D-EBAA-6B1C-5D1DD6DAAD64}"/>
              </a:ext>
            </a:extLst>
          </p:cNvPr>
          <p:cNvCxnSpPr>
            <a:cxnSpLocks/>
          </p:cNvCxnSpPr>
          <p:nvPr/>
        </p:nvCxnSpPr>
        <p:spPr>
          <a:xfrm>
            <a:off x="5150175" y="1788873"/>
            <a:ext cx="0" cy="4592877"/>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図 23">
            <a:extLst>
              <a:ext uri="{FF2B5EF4-FFF2-40B4-BE49-F238E27FC236}">
                <a16:creationId xmlns:a16="http://schemas.microsoft.com/office/drawing/2014/main" id="{FC4AE36D-2369-2F85-A276-DD84F0600286}"/>
              </a:ext>
            </a:extLst>
          </p:cNvPr>
          <p:cNvPicPr>
            <a:picLocks noChangeAspect="1"/>
          </p:cNvPicPr>
          <p:nvPr/>
        </p:nvPicPr>
        <p:blipFill>
          <a:blip r:embed="rId2"/>
          <a:stretch>
            <a:fillRect/>
          </a:stretch>
        </p:blipFill>
        <p:spPr>
          <a:xfrm>
            <a:off x="584464" y="1698582"/>
            <a:ext cx="4510718" cy="2872189"/>
          </a:xfrm>
          <a:prstGeom prst="rect">
            <a:avLst/>
          </a:prstGeom>
        </p:spPr>
      </p:pic>
      <p:pic>
        <p:nvPicPr>
          <p:cNvPr id="27" name="図 26">
            <a:extLst>
              <a:ext uri="{FF2B5EF4-FFF2-40B4-BE49-F238E27FC236}">
                <a16:creationId xmlns:a16="http://schemas.microsoft.com/office/drawing/2014/main" id="{B7D2C940-E147-F180-615A-C3D636835412}"/>
              </a:ext>
            </a:extLst>
          </p:cNvPr>
          <p:cNvPicPr>
            <a:picLocks noChangeAspect="1"/>
          </p:cNvPicPr>
          <p:nvPr/>
        </p:nvPicPr>
        <p:blipFill>
          <a:blip r:embed="rId3"/>
          <a:stretch>
            <a:fillRect/>
          </a:stretch>
        </p:blipFill>
        <p:spPr>
          <a:xfrm>
            <a:off x="367756" y="1750371"/>
            <a:ext cx="584744" cy="265244"/>
          </a:xfrm>
          <a:prstGeom prst="rect">
            <a:avLst/>
          </a:prstGeom>
        </p:spPr>
      </p:pic>
      <p:pic>
        <p:nvPicPr>
          <p:cNvPr id="32" name="図 31">
            <a:extLst>
              <a:ext uri="{FF2B5EF4-FFF2-40B4-BE49-F238E27FC236}">
                <a16:creationId xmlns:a16="http://schemas.microsoft.com/office/drawing/2014/main" id="{BA43E0C1-D6AB-71BD-FAAB-763CD80C7D37}"/>
              </a:ext>
            </a:extLst>
          </p:cNvPr>
          <p:cNvPicPr>
            <a:picLocks noChangeAspect="1"/>
          </p:cNvPicPr>
          <p:nvPr/>
        </p:nvPicPr>
        <p:blipFill>
          <a:blip r:embed="rId4"/>
          <a:stretch>
            <a:fillRect/>
          </a:stretch>
        </p:blipFill>
        <p:spPr>
          <a:xfrm>
            <a:off x="1317937" y="4700585"/>
            <a:ext cx="1723363" cy="2070734"/>
          </a:xfrm>
          <a:prstGeom prst="rect">
            <a:avLst/>
          </a:prstGeom>
        </p:spPr>
      </p:pic>
      <p:pic>
        <p:nvPicPr>
          <p:cNvPr id="36" name="図 35">
            <a:extLst>
              <a:ext uri="{FF2B5EF4-FFF2-40B4-BE49-F238E27FC236}">
                <a16:creationId xmlns:a16="http://schemas.microsoft.com/office/drawing/2014/main" id="{649F07AF-AFF7-77F6-B660-1AE3AFCEE90B}"/>
              </a:ext>
            </a:extLst>
          </p:cNvPr>
          <p:cNvPicPr>
            <a:picLocks noChangeAspect="1"/>
          </p:cNvPicPr>
          <p:nvPr/>
        </p:nvPicPr>
        <p:blipFill>
          <a:blip r:embed="rId5"/>
          <a:stretch>
            <a:fillRect/>
          </a:stretch>
        </p:blipFill>
        <p:spPr>
          <a:xfrm>
            <a:off x="368596" y="4581059"/>
            <a:ext cx="553591" cy="239051"/>
          </a:xfrm>
          <a:prstGeom prst="rect">
            <a:avLst/>
          </a:prstGeom>
        </p:spPr>
      </p:pic>
      <p:sp>
        <p:nvSpPr>
          <p:cNvPr id="37" name="テキスト ボックス 36">
            <a:extLst>
              <a:ext uri="{FF2B5EF4-FFF2-40B4-BE49-F238E27FC236}">
                <a16:creationId xmlns:a16="http://schemas.microsoft.com/office/drawing/2014/main" id="{5257AA0B-893D-71FD-0CB1-1A63E3DC2BE4}"/>
              </a:ext>
            </a:extLst>
          </p:cNvPr>
          <p:cNvSpPr txBox="1"/>
          <p:nvPr/>
        </p:nvSpPr>
        <p:spPr>
          <a:xfrm>
            <a:off x="5403534" y="1732272"/>
            <a:ext cx="6227445" cy="2031325"/>
          </a:xfrm>
          <a:prstGeom prst="rect">
            <a:avLst/>
          </a:prstGeom>
          <a:noFill/>
        </p:spPr>
        <p:txBody>
          <a:bodyPr wrap="square">
            <a:spAutoFit/>
          </a:bodyPr>
          <a:lstStyle/>
          <a:p>
            <a:r>
              <a:rPr lang="ja-JP" altLang="en-US" sz="1400" b="1" u="sng" dirty="0"/>
              <a:t>特許請求の範囲の補正</a:t>
            </a:r>
            <a:endParaRPr lang="en-US" altLang="ja-JP" sz="1400" b="1" u="sng" dirty="0"/>
          </a:p>
          <a:p>
            <a:r>
              <a:rPr lang="en-US" altLang="ja-JP" sz="1400" dirty="0"/>
              <a:t>【</a:t>
            </a:r>
            <a:r>
              <a:rPr lang="ja-JP" altLang="en-US" sz="1400" dirty="0"/>
              <a:t>請求項 </a:t>
            </a:r>
            <a:r>
              <a:rPr lang="en-US" altLang="ja-JP" sz="1400" dirty="0"/>
              <a:t>1】 </a:t>
            </a:r>
          </a:p>
          <a:p>
            <a:r>
              <a:rPr lang="ja-JP" altLang="en-US" sz="1400" dirty="0"/>
              <a:t>熱処理室であるケーシング</a:t>
            </a:r>
            <a:r>
              <a:rPr lang="en-US" altLang="ja-JP" sz="1400" dirty="0"/>
              <a:t>12</a:t>
            </a:r>
            <a:r>
              <a:rPr lang="ja-JP" altLang="en-US" sz="1400" dirty="0"/>
              <a:t>を有する熱処理装置であって、</a:t>
            </a:r>
            <a:r>
              <a:rPr lang="ja-JP" altLang="en-US" sz="1400" u="sng" dirty="0"/>
              <a:t>送風装置の</a:t>
            </a:r>
            <a:r>
              <a:rPr lang="ja-JP" altLang="en-US" sz="1400" b="1" u="sng" dirty="0">
                <a:solidFill>
                  <a:srgbClr val="800D0A"/>
                </a:solidFill>
              </a:rPr>
              <a:t>吸い込み口</a:t>
            </a:r>
            <a:r>
              <a:rPr lang="ja-JP" altLang="en-US" sz="1400" u="sng" dirty="0"/>
              <a:t>を、前記ケーシングの天井部及び底部における帯状物</a:t>
            </a:r>
            <a:r>
              <a:rPr lang="en-US" altLang="ja-JP" sz="1400" u="sng" dirty="0"/>
              <a:t>F</a:t>
            </a:r>
            <a:r>
              <a:rPr lang="ja-JP" altLang="en-US" sz="1400" u="sng" dirty="0"/>
              <a:t>の幅方向の中心において水平にそれぞれ設け、天井部にある</a:t>
            </a:r>
            <a:r>
              <a:rPr lang="ja-JP" altLang="en-US" sz="1400" b="1" u="sng" dirty="0">
                <a:solidFill>
                  <a:srgbClr val="800D0A"/>
                </a:solidFill>
              </a:rPr>
              <a:t>吸い込み口</a:t>
            </a:r>
            <a:r>
              <a:rPr lang="ja-JP" altLang="en-US" sz="1400" u="sng" dirty="0"/>
              <a:t>の吸い込み方向を下方に向け、底部にある</a:t>
            </a:r>
            <a:r>
              <a:rPr lang="ja-JP" altLang="en-US" sz="1400" b="1" u="sng" dirty="0">
                <a:solidFill>
                  <a:srgbClr val="800D0A"/>
                </a:solidFill>
              </a:rPr>
              <a:t>吸い込み口</a:t>
            </a:r>
            <a:r>
              <a:rPr lang="ja-JP" altLang="en-US" sz="1400" u="sng" dirty="0"/>
              <a:t>の吸い込み方向を上方に向け</a:t>
            </a:r>
            <a:r>
              <a:rPr lang="ja-JP" altLang="en-US" sz="1400" strike="sngStrike" dirty="0"/>
              <a:t>送風装置を帯状物の幅方向</a:t>
            </a:r>
            <a:r>
              <a:rPr lang="en-US" altLang="ja-JP" sz="1400" strike="sngStrike" dirty="0"/>
              <a:t>F</a:t>
            </a:r>
            <a:r>
              <a:rPr lang="ja-JP" altLang="en-US" sz="1400" strike="sngStrike" dirty="0"/>
              <a:t>の中心における上方及び下方に配し</a:t>
            </a:r>
            <a:r>
              <a:rPr lang="ja-JP" altLang="en-US" sz="1400" dirty="0"/>
              <a:t>、複数個のノズルボックス </a:t>
            </a:r>
            <a:r>
              <a:rPr lang="en-US" altLang="ja-JP" sz="1400" dirty="0"/>
              <a:t>24</a:t>
            </a:r>
            <a:r>
              <a:rPr lang="ja-JP" altLang="en-US" sz="1400" dirty="0"/>
              <a:t>、</a:t>
            </a:r>
            <a:r>
              <a:rPr lang="en-US" altLang="ja-JP" sz="1400" dirty="0"/>
              <a:t>26</a:t>
            </a:r>
            <a:r>
              <a:rPr lang="ja-JP" altLang="en-US" sz="1400" dirty="0"/>
              <a:t>を帯状物の長手方向に所定の間隔を開けて配列させ、各ノズルボック ス</a:t>
            </a:r>
            <a:r>
              <a:rPr lang="en-US" altLang="ja-JP" sz="1400" dirty="0"/>
              <a:t>24</a:t>
            </a:r>
            <a:r>
              <a:rPr lang="ja-JP" altLang="en-US" sz="1400" dirty="0"/>
              <a:t>、</a:t>
            </a:r>
            <a:r>
              <a:rPr lang="en-US" altLang="ja-JP" sz="1400" dirty="0"/>
              <a:t>26</a:t>
            </a:r>
            <a:r>
              <a:rPr lang="ja-JP" altLang="en-US" sz="1400" dirty="0"/>
              <a:t>を連結させたことを特徴とする熱処理装置。</a:t>
            </a:r>
          </a:p>
        </p:txBody>
      </p:sp>
      <p:sp>
        <p:nvSpPr>
          <p:cNvPr id="39" name="フリーフォーム: 図形 38">
            <a:extLst>
              <a:ext uri="{FF2B5EF4-FFF2-40B4-BE49-F238E27FC236}">
                <a16:creationId xmlns:a16="http://schemas.microsoft.com/office/drawing/2014/main" id="{FAFF8941-5ED4-1B07-329B-AF5226670489}"/>
              </a:ext>
            </a:extLst>
          </p:cNvPr>
          <p:cNvSpPr/>
          <p:nvPr/>
        </p:nvSpPr>
        <p:spPr>
          <a:xfrm>
            <a:off x="3149600" y="2476500"/>
            <a:ext cx="603250" cy="76200"/>
          </a:xfrm>
          <a:custGeom>
            <a:avLst/>
            <a:gdLst>
              <a:gd name="connsiteX0" fmla="*/ 0 w 603250"/>
              <a:gd name="connsiteY0" fmla="*/ 12700 h 76200"/>
              <a:gd name="connsiteX1" fmla="*/ 57150 w 603250"/>
              <a:gd name="connsiteY1" fmla="*/ 57150 h 76200"/>
              <a:gd name="connsiteX2" fmla="*/ 82550 w 603250"/>
              <a:gd name="connsiteY2" fmla="*/ 76200 h 76200"/>
              <a:gd name="connsiteX3" fmla="*/ 571500 w 603250"/>
              <a:gd name="connsiteY3" fmla="*/ 69850 h 76200"/>
              <a:gd name="connsiteX4" fmla="*/ 596900 w 603250"/>
              <a:gd name="connsiteY4" fmla="*/ 38100 h 76200"/>
              <a:gd name="connsiteX5" fmla="*/ 603250 w 603250"/>
              <a:gd name="connsiteY5" fmla="*/ 19050 h 76200"/>
              <a:gd name="connsiteX6" fmla="*/ 596900 w 603250"/>
              <a:gd name="connsiteY6" fmla="*/ 0 h 76200"/>
              <a:gd name="connsiteX7" fmla="*/ 0 w 603250"/>
              <a:gd name="connsiteY7" fmla="*/ 127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250" h="76200">
                <a:moveTo>
                  <a:pt x="0" y="12700"/>
                </a:moveTo>
                <a:lnTo>
                  <a:pt x="57150" y="57150"/>
                </a:lnTo>
                <a:lnTo>
                  <a:pt x="82550" y="76200"/>
                </a:lnTo>
                <a:lnTo>
                  <a:pt x="571500" y="69850"/>
                </a:lnTo>
                <a:lnTo>
                  <a:pt x="596900" y="38100"/>
                </a:lnTo>
                <a:lnTo>
                  <a:pt x="603250" y="19050"/>
                </a:lnTo>
                <a:lnTo>
                  <a:pt x="596900" y="0"/>
                </a:lnTo>
                <a:lnTo>
                  <a:pt x="0" y="12700"/>
                </a:lnTo>
                <a:close/>
              </a:path>
            </a:pathLst>
          </a:custGeom>
          <a:solidFill>
            <a:srgbClr val="FFFF00">
              <a:alpha val="5098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図形 39">
            <a:extLst>
              <a:ext uri="{FF2B5EF4-FFF2-40B4-BE49-F238E27FC236}">
                <a16:creationId xmlns:a16="http://schemas.microsoft.com/office/drawing/2014/main" id="{94443E19-EE3F-989F-E5A5-3BD17BA2A248}"/>
              </a:ext>
            </a:extLst>
          </p:cNvPr>
          <p:cNvSpPr/>
          <p:nvPr/>
        </p:nvSpPr>
        <p:spPr>
          <a:xfrm rot="10800000">
            <a:off x="1975197" y="3717766"/>
            <a:ext cx="603250" cy="76200"/>
          </a:xfrm>
          <a:custGeom>
            <a:avLst/>
            <a:gdLst>
              <a:gd name="connsiteX0" fmla="*/ 0 w 603250"/>
              <a:gd name="connsiteY0" fmla="*/ 12700 h 76200"/>
              <a:gd name="connsiteX1" fmla="*/ 57150 w 603250"/>
              <a:gd name="connsiteY1" fmla="*/ 57150 h 76200"/>
              <a:gd name="connsiteX2" fmla="*/ 82550 w 603250"/>
              <a:gd name="connsiteY2" fmla="*/ 76200 h 76200"/>
              <a:gd name="connsiteX3" fmla="*/ 571500 w 603250"/>
              <a:gd name="connsiteY3" fmla="*/ 69850 h 76200"/>
              <a:gd name="connsiteX4" fmla="*/ 596900 w 603250"/>
              <a:gd name="connsiteY4" fmla="*/ 38100 h 76200"/>
              <a:gd name="connsiteX5" fmla="*/ 603250 w 603250"/>
              <a:gd name="connsiteY5" fmla="*/ 19050 h 76200"/>
              <a:gd name="connsiteX6" fmla="*/ 596900 w 603250"/>
              <a:gd name="connsiteY6" fmla="*/ 0 h 76200"/>
              <a:gd name="connsiteX7" fmla="*/ 0 w 603250"/>
              <a:gd name="connsiteY7" fmla="*/ 127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250" h="76200">
                <a:moveTo>
                  <a:pt x="0" y="12700"/>
                </a:moveTo>
                <a:lnTo>
                  <a:pt x="57150" y="57150"/>
                </a:lnTo>
                <a:lnTo>
                  <a:pt x="82550" y="76200"/>
                </a:lnTo>
                <a:lnTo>
                  <a:pt x="571500" y="69850"/>
                </a:lnTo>
                <a:lnTo>
                  <a:pt x="596900" y="38100"/>
                </a:lnTo>
                <a:lnTo>
                  <a:pt x="603250" y="19050"/>
                </a:lnTo>
                <a:lnTo>
                  <a:pt x="596900" y="0"/>
                </a:lnTo>
                <a:lnTo>
                  <a:pt x="0" y="12700"/>
                </a:lnTo>
                <a:close/>
              </a:path>
            </a:pathLst>
          </a:custGeom>
          <a:solidFill>
            <a:srgbClr val="FFFF00">
              <a:alpha val="5098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81AC3738-06D1-2A8A-0B47-6D8672D9CA13}"/>
              </a:ext>
            </a:extLst>
          </p:cNvPr>
          <p:cNvSpPr/>
          <p:nvPr/>
        </p:nvSpPr>
        <p:spPr>
          <a:xfrm>
            <a:off x="2025650" y="6159836"/>
            <a:ext cx="381000" cy="56814"/>
          </a:xfrm>
          <a:prstGeom prst="rect">
            <a:avLst/>
          </a:prstGeom>
          <a:solidFill>
            <a:srgbClr val="FFFF00">
              <a:alpha val="5098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44" name="直線矢印コネクタ 43">
            <a:extLst>
              <a:ext uri="{FF2B5EF4-FFF2-40B4-BE49-F238E27FC236}">
                <a16:creationId xmlns:a16="http://schemas.microsoft.com/office/drawing/2014/main" id="{DF0BC69B-30FD-7BCF-8002-B25029689D1D}"/>
              </a:ext>
            </a:extLst>
          </p:cNvPr>
          <p:cNvCxnSpPr>
            <a:cxnSpLocks/>
            <a:endCxn id="39" idx="1"/>
          </p:cNvCxnSpPr>
          <p:nvPr/>
        </p:nvCxnSpPr>
        <p:spPr>
          <a:xfrm flipV="1">
            <a:off x="1143000" y="2533650"/>
            <a:ext cx="2063750" cy="1468023"/>
          </a:xfrm>
          <a:prstGeom prst="straightConnector1">
            <a:avLst/>
          </a:prstGeom>
          <a:ln>
            <a:solidFill>
              <a:srgbClr val="800D0A"/>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9F9E5001-BC3C-B66B-0E2C-9ACE22080246}"/>
              </a:ext>
            </a:extLst>
          </p:cNvPr>
          <p:cNvCxnSpPr>
            <a:cxnSpLocks/>
            <a:endCxn id="40" idx="5"/>
          </p:cNvCxnSpPr>
          <p:nvPr/>
        </p:nvCxnSpPr>
        <p:spPr>
          <a:xfrm flipV="1">
            <a:off x="1021629" y="3774916"/>
            <a:ext cx="953568" cy="291664"/>
          </a:xfrm>
          <a:prstGeom prst="straightConnector1">
            <a:avLst/>
          </a:prstGeom>
          <a:ln>
            <a:solidFill>
              <a:srgbClr val="800D0A"/>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18C53D4F-8CCB-528C-F8ED-0920A563AE88}"/>
              </a:ext>
            </a:extLst>
          </p:cNvPr>
          <p:cNvCxnSpPr>
            <a:cxnSpLocks/>
          </p:cNvCxnSpPr>
          <p:nvPr/>
        </p:nvCxnSpPr>
        <p:spPr>
          <a:xfrm>
            <a:off x="1122560" y="4385033"/>
            <a:ext cx="903090" cy="1757881"/>
          </a:xfrm>
          <a:prstGeom prst="straightConnector1">
            <a:avLst/>
          </a:prstGeom>
          <a:ln>
            <a:solidFill>
              <a:srgbClr val="800D0A"/>
            </a:solidFill>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00F19A49-7A51-D7DC-D5F0-552AE225AD22}"/>
              </a:ext>
            </a:extLst>
          </p:cNvPr>
          <p:cNvSpPr txBox="1"/>
          <p:nvPr/>
        </p:nvSpPr>
        <p:spPr>
          <a:xfrm>
            <a:off x="141480" y="4001673"/>
            <a:ext cx="1338828" cy="369332"/>
          </a:xfrm>
          <a:prstGeom prst="rect">
            <a:avLst/>
          </a:prstGeom>
          <a:solidFill>
            <a:srgbClr val="FFFFFF"/>
          </a:solidFill>
          <a:ln>
            <a:solidFill>
              <a:srgbClr val="800D0A"/>
            </a:solidFill>
          </a:ln>
        </p:spPr>
        <p:txBody>
          <a:bodyPr wrap="none" rtlCol="0">
            <a:spAutoFit/>
          </a:bodyPr>
          <a:lstStyle/>
          <a:p>
            <a:r>
              <a:rPr kumimoji="1" lang="ja-JP" altLang="en-US" b="1" dirty="0">
                <a:solidFill>
                  <a:srgbClr val="800D0A"/>
                </a:solidFill>
              </a:rPr>
              <a:t>吸い込み口</a:t>
            </a:r>
          </a:p>
        </p:txBody>
      </p:sp>
      <p:sp>
        <p:nvSpPr>
          <p:cNvPr id="52" name="テキスト ボックス 51">
            <a:extLst>
              <a:ext uri="{FF2B5EF4-FFF2-40B4-BE49-F238E27FC236}">
                <a16:creationId xmlns:a16="http://schemas.microsoft.com/office/drawing/2014/main" id="{36276B58-FEB8-0667-FA9D-423C0EB1581F}"/>
              </a:ext>
            </a:extLst>
          </p:cNvPr>
          <p:cNvSpPr txBox="1"/>
          <p:nvPr/>
        </p:nvSpPr>
        <p:spPr>
          <a:xfrm>
            <a:off x="5290559" y="3863589"/>
            <a:ext cx="6756904" cy="2554545"/>
          </a:xfrm>
          <a:prstGeom prst="rect">
            <a:avLst/>
          </a:prstGeom>
          <a:solidFill>
            <a:schemeClr val="bg1"/>
          </a:solidFill>
          <a:ln w="19050" cmpd="thinThick">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defPPr>
              <a:defRPr lang="ja-JP"/>
            </a:defPPr>
            <a:lvl1pPr>
              <a:defRPr b="1" u="sng"/>
            </a:lvl1pPr>
          </a:lstStyle>
          <a:p>
            <a:r>
              <a:rPr lang="ja-JP" altLang="en-US" sz="1600" b="0" u="none" dirty="0"/>
              <a:t>［結論］</a:t>
            </a:r>
          </a:p>
          <a:p>
            <a:r>
              <a:rPr lang="ja-JP" altLang="en-US" sz="1600" u="none" dirty="0"/>
              <a:t>新規事項の追加に該当しない。</a:t>
            </a:r>
          </a:p>
          <a:p>
            <a:r>
              <a:rPr lang="ja-JP" altLang="en-US" sz="1600" b="0" u="none" dirty="0"/>
              <a:t>［説明］</a:t>
            </a:r>
          </a:p>
          <a:p>
            <a:r>
              <a:rPr lang="ja-JP" altLang="en-US" sz="1600" b="0" u="none" dirty="0"/>
              <a:t>補正事項について、明細書に明示的な記載はないが、</a:t>
            </a:r>
            <a:r>
              <a:rPr lang="ja-JP" altLang="en-US" sz="1600" dirty="0"/>
              <a:t>明細書に記載された装置の動作に関する記載内容を図面と併せて理解すれば、</a:t>
            </a:r>
            <a:r>
              <a:rPr lang="ja-JP" altLang="en-US" sz="1600" b="0" u="none" dirty="0"/>
              <a:t>ファン</a:t>
            </a:r>
            <a:r>
              <a:rPr lang="en-US" altLang="ja-JP" sz="1600" b="0" u="none" dirty="0"/>
              <a:t>20</a:t>
            </a:r>
            <a:r>
              <a:rPr lang="ja-JP" altLang="en-US" sz="1600" b="0" u="none" dirty="0"/>
              <a:t>の下部にある羽根車の下方に下方に向いた水平な</a:t>
            </a:r>
            <a:r>
              <a:rPr lang="ja-JP" altLang="en-US" sz="1600" u="none" dirty="0">
                <a:solidFill>
                  <a:srgbClr val="800D0A"/>
                </a:solidFill>
              </a:rPr>
              <a:t>吸い込み口</a:t>
            </a:r>
            <a:r>
              <a:rPr lang="ja-JP" altLang="en-US" sz="1600" b="0" u="none" dirty="0"/>
              <a:t>があること、ファン</a:t>
            </a:r>
            <a:r>
              <a:rPr lang="en-US" altLang="ja-JP" sz="1600" b="0" u="none" dirty="0"/>
              <a:t>22</a:t>
            </a:r>
            <a:r>
              <a:rPr lang="ja-JP" altLang="en-US" sz="1600" b="0" u="none" dirty="0"/>
              <a:t>の上部にある羽根車の上方に上方に向いた水平な</a:t>
            </a:r>
            <a:r>
              <a:rPr lang="ja-JP" altLang="en-US" sz="1600" u="none" dirty="0">
                <a:solidFill>
                  <a:srgbClr val="800D0A"/>
                </a:solidFill>
              </a:rPr>
              <a:t>吸い込み口</a:t>
            </a:r>
            <a:r>
              <a:rPr lang="ja-JP" altLang="en-US" sz="1600" b="0" u="none" dirty="0"/>
              <a:t>があること、また、送風装置の</a:t>
            </a:r>
            <a:r>
              <a:rPr lang="ja-JP" altLang="en-US" sz="1600" u="none" dirty="0">
                <a:solidFill>
                  <a:srgbClr val="800D0A"/>
                </a:solidFill>
              </a:rPr>
              <a:t>吸い込み口</a:t>
            </a:r>
            <a:r>
              <a:rPr lang="ja-JP" altLang="en-US" sz="1600" b="0" u="none" dirty="0"/>
              <a:t>が帯状物</a:t>
            </a:r>
            <a:r>
              <a:rPr lang="en-US" altLang="ja-JP" sz="1600" b="0" u="none" dirty="0"/>
              <a:t>F</a:t>
            </a:r>
            <a:r>
              <a:rPr lang="ja-JP" altLang="en-US" sz="1600" b="0" u="none" dirty="0"/>
              <a:t>の幅方向の中心にあることがそれぞれ明らかである。したがって、補正しようとする事項は、</a:t>
            </a:r>
            <a:r>
              <a:rPr lang="ja-JP" altLang="en-US" sz="1600" u="none" dirty="0"/>
              <a:t>当初明細書等に接した当業者にとって自明な事項</a:t>
            </a:r>
            <a:r>
              <a:rPr lang="ja-JP" altLang="en-US" sz="1600" b="0" u="none" dirty="0"/>
              <a:t>である。</a:t>
            </a:r>
          </a:p>
        </p:txBody>
      </p:sp>
    </p:spTree>
    <p:extLst>
      <p:ext uri="{BB962C8B-B14F-4D97-AF65-F5344CB8AC3E}">
        <p14:creationId xmlns:p14="http://schemas.microsoft.com/office/powerpoint/2010/main" val="16306591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13B81-9B44-AF30-74D3-9255C8BAD6C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3FF454E-8D00-84E8-8B71-7A612C5ECA99}"/>
              </a:ext>
            </a:extLst>
          </p:cNvPr>
          <p:cNvSpPr txBox="1">
            <a:spLocks/>
          </p:cNvSpPr>
          <p:nvPr/>
        </p:nvSpPr>
        <p:spPr>
          <a:xfrm>
            <a:off x="1143000" y="533401"/>
            <a:ext cx="9906000" cy="1382156"/>
          </a:xfrm>
          <a:prstGeom prst="rect">
            <a:avLst/>
          </a:prstGeom>
        </p:spPr>
        <p:txBody>
          <a:bodyPr/>
          <a:lstStyle>
            <a:lvl1pPr algn="l" defTabSz="914400" rtl="0" eaLnBrk="1" latinLnBrk="0" hangingPunct="1">
              <a:lnSpc>
                <a:spcPct val="105000"/>
              </a:lnSpc>
              <a:spcBef>
                <a:spcPct val="0"/>
              </a:spcBef>
              <a:buNone/>
              <a:defRPr sz="4800" b="1" i="0" kern="1200" cap="none" spc="140" baseline="0">
                <a:solidFill>
                  <a:schemeClr val="tx2"/>
                </a:solidFill>
                <a:latin typeface="+mj-lt"/>
                <a:ea typeface="+mj-ea"/>
                <a:cs typeface="+mj-cs"/>
              </a:defRPr>
            </a:lvl1pPr>
          </a:lstStyle>
          <a:p>
            <a:r>
              <a:rPr kumimoji="1" lang="en-US" altLang="ja-JP" dirty="0"/>
              <a:t>6.4 </a:t>
            </a:r>
            <a:r>
              <a:rPr kumimoji="1" lang="ja-JP" altLang="en-US" dirty="0"/>
              <a:t>ギリギリを攻める補正</a:t>
            </a:r>
          </a:p>
        </p:txBody>
      </p:sp>
      <p:sp>
        <p:nvSpPr>
          <p:cNvPr id="32" name="フッター プレースホルダー 2">
            <a:extLst>
              <a:ext uri="{FF2B5EF4-FFF2-40B4-BE49-F238E27FC236}">
                <a16:creationId xmlns:a16="http://schemas.microsoft.com/office/drawing/2014/main" id="{F987FCBC-62F1-DFED-3E43-A52224F7F140}"/>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5" name="テキスト ボックス 4">
            <a:extLst>
              <a:ext uri="{FF2B5EF4-FFF2-40B4-BE49-F238E27FC236}">
                <a16:creationId xmlns:a16="http://schemas.microsoft.com/office/drawing/2014/main" id="{9F871921-B87A-A211-ED99-829190720A82}"/>
              </a:ext>
            </a:extLst>
          </p:cNvPr>
          <p:cNvSpPr txBox="1"/>
          <p:nvPr/>
        </p:nvSpPr>
        <p:spPr>
          <a:xfrm>
            <a:off x="2234584" y="1536156"/>
            <a:ext cx="8057435" cy="1015663"/>
          </a:xfrm>
          <a:prstGeom prst="rect">
            <a:avLst/>
          </a:prstGeom>
          <a:solidFill>
            <a:schemeClr val="bg1"/>
          </a:solidFill>
          <a:ln w="19050" cmpd="thinThick">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目的</a:t>
            </a:r>
          </a:p>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JP</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の緩い補正要件（</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US</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も同様）を最大限に活用し、</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JP/US</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での権利の取りこぼしを回避する。</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id="{D49893D9-9829-0A6C-315A-871F619BCB0A}"/>
              </a:ext>
            </a:extLst>
          </p:cNvPr>
          <p:cNvSpPr/>
          <p:nvPr/>
        </p:nvSpPr>
        <p:spPr>
          <a:xfrm>
            <a:off x="1488521" y="2990947"/>
            <a:ext cx="144016" cy="144016"/>
          </a:xfrm>
          <a:prstGeom prst="rect">
            <a:avLst/>
          </a:prstGeom>
          <a:solidFill>
            <a:srgbClr val="D41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a:extLst>
              <a:ext uri="{FF2B5EF4-FFF2-40B4-BE49-F238E27FC236}">
                <a16:creationId xmlns:a16="http://schemas.microsoft.com/office/drawing/2014/main" id="{A4B96ED9-FDD4-765B-DC7E-1498FEB26502}"/>
              </a:ext>
            </a:extLst>
          </p:cNvPr>
          <p:cNvSpPr txBox="1"/>
          <p:nvPr/>
        </p:nvSpPr>
        <p:spPr>
          <a:xfrm>
            <a:off x="1652857" y="2868324"/>
            <a:ext cx="800219"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対策</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a:extLst>
              <a:ext uri="{FF2B5EF4-FFF2-40B4-BE49-F238E27FC236}">
                <a16:creationId xmlns:a16="http://schemas.microsoft.com/office/drawing/2014/main" id="{0D0309F2-9B45-18AE-A827-3BE446CA21B6}"/>
              </a:ext>
            </a:extLst>
          </p:cNvPr>
          <p:cNvSpPr txBox="1"/>
          <p:nvPr/>
        </p:nvSpPr>
        <p:spPr>
          <a:xfrm>
            <a:off x="1871104" y="3326809"/>
            <a:ext cx="6596678" cy="400110"/>
          </a:xfrm>
          <a:prstGeom prst="rect">
            <a:avLst/>
          </a:prstGeom>
          <a:noFill/>
        </p:spPr>
        <p:txBody>
          <a:bodyPr wrap="non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文言での明示的な明細書中の記載がなくても諦めない。</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a:extLst>
              <a:ext uri="{FF2B5EF4-FFF2-40B4-BE49-F238E27FC236}">
                <a16:creationId xmlns:a16="http://schemas.microsoft.com/office/drawing/2014/main" id="{F2F740F0-44E9-74D2-C891-6DD433FF7924}"/>
              </a:ext>
            </a:extLst>
          </p:cNvPr>
          <p:cNvSpPr/>
          <p:nvPr/>
        </p:nvSpPr>
        <p:spPr>
          <a:xfrm>
            <a:off x="1756233" y="3417016"/>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a:extLst>
              <a:ext uri="{FF2B5EF4-FFF2-40B4-BE49-F238E27FC236}">
                <a16:creationId xmlns:a16="http://schemas.microsoft.com/office/drawing/2014/main" id="{7B9C9C23-E359-741D-3CA0-537180331BFB}"/>
              </a:ext>
            </a:extLst>
          </p:cNvPr>
          <p:cNvSpPr txBox="1"/>
          <p:nvPr/>
        </p:nvSpPr>
        <p:spPr>
          <a:xfrm>
            <a:off x="1880340" y="3813946"/>
            <a:ext cx="8135560" cy="1015663"/>
          </a:xfrm>
          <a:prstGeom prst="rect">
            <a:avLst/>
          </a:prstGeom>
          <a:noFill/>
        </p:spPr>
        <p:txBody>
          <a:bodyPr wrap="non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本発明と先行技術と図面同士を比較して相違点となる特徴を見出す。</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その特徴が図面にしか現れていなくても、補正できないか検討する。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a:extLst>
              <a:ext uri="{FF2B5EF4-FFF2-40B4-BE49-F238E27FC236}">
                <a16:creationId xmlns:a16="http://schemas.microsoft.com/office/drawing/2014/main" id="{10690B97-0E0D-647A-7584-A8702773E222}"/>
              </a:ext>
            </a:extLst>
          </p:cNvPr>
          <p:cNvSpPr/>
          <p:nvPr/>
        </p:nvSpPr>
        <p:spPr>
          <a:xfrm>
            <a:off x="1765469" y="3904153"/>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a:extLst>
              <a:ext uri="{FF2B5EF4-FFF2-40B4-BE49-F238E27FC236}">
                <a16:creationId xmlns:a16="http://schemas.microsoft.com/office/drawing/2014/main" id="{592AB719-EB9A-46AD-60FC-AF79A361E3EA}"/>
              </a:ext>
            </a:extLst>
          </p:cNvPr>
          <p:cNvSpPr txBox="1"/>
          <p:nvPr/>
        </p:nvSpPr>
        <p:spPr>
          <a:xfrm>
            <a:off x="1899978" y="5018398"/>
            <a:ext cx="8392041" cy="707886"/>
          </a:xfrm>
          <a:prstGeom prst="rect">
            <a:avLst/>
          </a:prstGeom>
          <a:noFill/>
        </p:spPr>
        <p:txBody>
          <a:bodyPr wrap="non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明細書中の断片的な記載を集めて、当業者の素直な解釈から導き出せる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技術事項で補正できないか検討する。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a:extLst>
              <a:ext uri="{FF2B5EF4-FFF2-40B4-BE49-F238E27FC236}">
                <a16:creationId xmlns:a16="http://schemas.microsoft.com/office/drawing/2014/main" id="{B56CF42F-F17E-2AC7-9565-D6A286C61282}"/>
              </a:ext>
            </a:extLst>
          </p:cNvPr>
          <p:cNvSpPr/>
          <p:nvPr/>
        </p:nvSpPr>
        <p:spPr>
          <a:xfrm>
            <a:off x="1785107" y="5108605"/>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173091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B502F-91B9-DBBC-4124-F2BF3E2C469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C9E7911-85E7-5D2E-3B8B-98DC271199EA}"/>
              </a:ext>
            </a:extLst>
          </p:cNvPr>
          <p:cNvSpPr>
            <a:spLocks noGrp="1"/>
          </p:cNvSpPr>
          <p:nvPr>
            <p:ph type="title"/>
          </p:nvPr>
        </p:nvSpPr>
        <p:spPr/>
        <p:txBody>
          <a:bodyPr anchor="ctr"/>
          <a:lstStyle/>
          <a:p>
            <a:pPr algn="ctr"/>
            <a:r>
              <a:rPr kumimoji="1" lang="en-US" altLang="ja-JP" sz="4800" dirty="0"/>
              <a:t>7. </a:t>
            </a:r>
            <a:r>
              <a:rPr kumimoji="1" lang="ja-JP" altLang="en-US" sz="4800" dirty="0"/>
              <a:t>各国進歩性基準に合わせた意見書</a:t>
            </a:r>
          </a:p>
        </p:txBody>
      </p:sp>
      <p:sp>
        <p:nvSpPr>
          <p:cNvPr id="3" name="フッター プレースホルダー 2">
            <a:extLst>
              <a:ext uri="{FF2B5EF4-FFF2-40B4-BE49-F238E27FC236}">
                <a16:creationId xmlns:a16="http://schemas.microsoft.com/office/drawing/2014/main" id="{82E5FD12-9628-88A4-BBE6-851DA72C00A6}"/>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pic>
        <p:nvPicPr>
          <p:cNvPr id="4" name="Picture 4" descr="C:\Documents and Settings\ISHIBASHI\Local Settings\Temporary Internet Files\Content.IE5\D45L3H7F\MP900362710[1].jpg">
            <a:extLst>
              <a:ext uri="{FF2B5EF4-FFF2-40B4-BE49-F238E27FC236}">
                <a16:creationId xmlns:a16="http://schemas.microsoft.com/office/drawing/2014/main" id="{95C22243-436C-7FFC-ED25-34423F8F8F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3577" y="2033363"/>
            <a:ext cx="892186" cy="6230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5" descr="C:\Documents and Settings\ISHIBASHI\Local Settings\Temporary Internet Files\Content.IE5\D45L3H7F\MC900309844[1].wmf">
            <a:extLst>
              <a:ext uri="{FF2B5EF4-FFF2-40B4-BE49-F238E27FC236}">
                <a16:creationId xmlns:a16="http://schemas.microsoft.com/office/drawing/2014/main" id="{B2307BE4-7087-94D2-E58D-8C4C98E5BE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5765" y="2033363"/>
            <a:ext cx="892186" cy="6141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6" descr="http://www.patinformatics.com/wp-content/uploads/2012/12/EPOlogo.png">
            <a:extLst>
              <a:ext uri="{FF2B5EF4-FFF2-40B4-BE49-F238E27FC236}">
                <a16:creationId xmlns:a16="http://schemas.microsoft.com/office/drawing/2014/main" id="{B05B11B1-630A-30D6-5512-35CA738E35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1203" y="1993411"/>
            <a:ext cx="1389444" cy="6947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seishinip\AppData\Local\Microsoft\Windows\Temporary Internet Files\Content.IE5\CVCXV2DH\MC900024347[1].wmf">
            <a:extLst>
              <a:ext uri="{FF2B5EF4-FFF2-40B4-BE49-F238E27FC236}">
                <a16:creationId xmlns:a16="http://schemas.microsoft.com/office/drawing/2014/main" id="{50E7A3F4-F05B-4E41-80E3-3E7E81194CB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6245" y="2023172"/>
            <a:ext cx="934647" cy="62964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3DBDA0D3-827A-3A78-E440-25651F2127D5}"/>
              </a:ext>
            </a:extLst>
          </p:cNvPr>
          <p:cNvSpPr txBox="1"/>
          <p:nvPr/>
        </p:nvSpPr>
        <p:spPr>
          <a:xfrm>
            <a:off x="1332002" y="3585709"/>
            <a:ext cx="7724912" cy="1569660"/>
          </a:xfrm>
          <a:prstGeom prst="rect">
            <a:avLst/>
          </a:prstGeom>
          <a:noFill/>
        </p:spPr>
        <p:txBody>
          <a:bodyPr wrap="square" rtlCol="0">
            <a:spAutoFit/>
          </a:bodyPr>
          <a:lstStyle/>
          <a:p>
            <a:r>
              <a:rPr lang="en-US" altLang="ja-JP" sz="2400" b="1" dirty="0"/>
              <a:t>7</a:t>
            </a:r>
            <a:r>
              <a:rPr kumimoji="1" lang="en-US" altLang="ja-JP" sz="2400" b="1" dirty="0"/>
              <a:t>.1 </a:t>
            </a:r>
            <a:r>
              <a:rPr kumimoji="1" lang="ja-JP" altLang="en-US" sz="2400" b="1" dirty="0"/>
              <a:t>進歩性の判断基準</a:t>
            </a:r>
            <a:endParaRPr kumimoji="1" lang="en-US" altLang="ja-JP" sz="2400" b="1" dirty="0"/>
          </a:p>
          <a:p>
            <a:r>
              <a:rPr lang="en-US" altLang="ja-JP" sz="2400" b="1" dirty="0"/>
              <a:t>7.2 JP</a:t>
            </a:r>
            <a:r>
              <a:rPr lang="ja-JP" altLang="en-US" sz="2400" b="1" dirty="0"/>
              <a:t>向けの意見書の工夫</a:t>
            </a:r>
            <a:endParaRPr lang="en-US" altLang="ja-JP" sz="2400" b="1" dirty="0"/>
          </a:p>
          <a:p>
            <a:r>
              <a:rPr kumimoji="1" lang="en-US" altLang="ja-JP" sz="2400" b="1" dirty="0"/>
              <a:t>7.3 US</a:t>
            </a:r>
            <a:r>
              <a:rPr kumimoji="1" lang="ja-JP" altLang="en-US" sz="2400" b="1" dirty="0"/>
              <a:t>向けの意見書の工夫</a:t>
            </a:r>
            <a:endParaRPr kumimoji="1" lang="en-US" altLang="ja-JP" sz="2400" b="1" dirty="0"/>
          </a:p>
          <a:p>
            <a:r>
              <a:rPr lang="en-US" altLang="ja-JP" sz="2400" b="1" dirty="0"/>
              <a:t>7.4 EP/CN</a:t>
            </a:r>
            <a:r>
              <a:rPr lang="ja-JP" altLang="en-US" sz="2400" b="1" dirty="0"/>
              <a:t>向けの意見書の工夫</a:t>
            </a:r>
            <a:endParaRPr kumimoji="1" lang="en-US" altLang="ja-JP" sz="2400" b="1" dirty="0"/>
          </a:p>
        </p:txBody>
      </p:sp>
    </p:spTree>
    <p:extLst>
      <p:ext uri="{BB962C8B-B14F-4D97-AF65-F5344CB8AC3E}">
        <p14:creationId xmlns:p14="http://schemas.microsoft.com/office/powerpoint/2010/main" val="20721847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6B54B-52CC-94D5-69A0-4E34D626A396}"/>
            </a:ext>
          </a:extLst>
        </p:cNvPr>
        <p:cNvGrpSpPr/>
        <p:nvPr/>
      </p:nvGrpSpPr>
      <p:grpSpPr>
        <a:xfrm>
          <a:off x="0" y="0"/>
          <a:ext cx="0" cy="0"/>
          <a:chOff x="0" y="0"/>
          <a:chExt cx="0" cy="0"/>
        </a:xfrm>
      </p:grpSpPr>
      <p:sp>
        <p:nvSpPr>
          <p:cNvPr id="22" name="フローチャート: 準備 21">
            <a:extLst>
              <a:ext uri="{FF2B5EF4-FFF2-40B4-BE49-F238E27FC236}">
                <a16:creationId xmlns:a16="http://schemas.microsoft.com/office/drawing/2014/main" id="{684823A5-E24C-D4C8-1F1F-37CE0C45A77E}"/>
              </a:ext>
            </a:extLst>
          </p:cNvPr>
          <p:cNvSpPr/>
          <p:nvPr/>
        </p:nvSpPr>
        <p:spPr>
          <a:xfrm>
            <a:off x="1413172" y="2443263"/>
            <a:ext cx="5347854" cy="372182"/>
          </a:xfrm>
          <a:prstGeom prst="flowChartPreparati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D43BD453-4068-2FF8-343E-0FB97844266B}"/>
              </a:ext>
            </a:extLst>
          </p:cNvPr>
          <p:cNvSpPr>
            <a:spLocks noGrp="1"/>
          </p:cNvSpPr>
          <p:nvPr>
            <p:ph type="title"/>
          </p:nvPr>
        </p:nvSpPr>
        <p:spPr/>
        <p:txBody>
          <a:bodyPr/>
          <a:lstStyle/>
          <a:p>
            <a:r>
              <a:rPr kumimoji="1" lang="en-US" altLang="ja-JP" dirty="0"/>
              <a:t>7.1 </a:t>
            </a:r>
            <a:r>
              <a:rPr kumimoji="1" lang="ja-JP" altLang="en-US" dirty="0"/>
              <a:t>進歩性の判断基準 ～</a:t>
            </a:r>
            <a:r>
              <a:rPr kumimoji="1" lang="en-US" altLang="ja-JP" dirty="0"/>
              <a:t>JP</a:t>
            </a:r>
            <a:r>
              <a:rPr kumimoji="1" lang="ja-JP" altLang="en-US" dirty="0"/>
              <a:t>　　～</a:t>
            </a:r>
          </a:p>
        </p:txBody>
      </p:sp>
      <p:sp>
        <p:nvSpPr>
          <p:cNvPr id="8" name="フッター プレースホルダー 2">
            <a:extLst>
              <a:ext uri="{FF2B5EF4-FFF2-40B4-BE49-F238E27FC236}">
                <a16:creationId xmlns:a16="http://schemas.microsoft.com/office/drawing/2014/main" id="{3B791A0D-59E1-C952-4FB1-4593CEFA6083}"/>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19" name="テキスト ボックス 18">
            <a:extLst>
              <a:ext uri="{FF2B5EF4-FFF2-40B4-BE49-F238E27FC236}">
                <a16:creationId xmlns:a16="http://schemas.microsoft.com/office/drawing/2014/main" id="{D40AE91F-1DAC-02A5-74D9-E0743FE99FAA}"/>
              </a:ext>
            </a:extLst>
          </p:cNvPr>
          <p:cNvSpPr txBox="1"/>
          <p:nvPr/>
        </p:nvSpPr>
        <p:spPr>
          <a:xfrm>
            <a:off x="1687430" y="1823195"/>
            <a:ext cx="4801314" cy="369332"/>
          </a:xfrm>
          <a:prstGeom prst="rect">
            <a:avLst/>
          </a:prstGeom>
          <a:solidFill>
            <a:schemeClr val="bg1"/>
          </a:solidFill>
          <a:ln>
            <a:solidFill>
              <a:schemeClr val="tx1"/>
            </a:solidFill>
          </a:ln>
        </p:spPr>
        <p:txBody>
          <a:bodyPr wrap="none" rtlCol="0">
            <a:spAutoFit/>
          </a:bodyPr>
          <a:lstStyle/>
          <a:p>
            <a:r>
              <a:rPr lang="ja-JP" altLang="en-US" dirty="0"/>
              <a:t>本発明と引用発明との</a:t>
            </a:r>
            <a:r>
              <a:rPr kumimoji="1" lang="ja-JP" altLang="en-US" dirty="0"/>
              <a:t>一致点・</a:t>
            </a:r>
            <a:r>
              <a:rPr kumimoji="1" lang="ja-JP" altLang="en-US" b="1" dirty="0">
                <a:solidFill>
                  <a:srgbClr val="800D0A"/>
                </a:solidFill>
              </a:rPr>
              <a:t>相違点</a:t>
            </a:r>
            <a:r>
              <a:rPr kumimoji="1" lang="ja-JP" altLang="en-US" dirty="0"/>
              <a:t>を認定</a:t>
            </a:r>
          </a:p>
        </p:txBody>
      </p:sp>
      <p:sp>
        <p:nvSpPr>
          <p:cNvPr id="21" name="テキスト ボックス 20">
            <a:extLst>
              <a:ext uri="{FF2B5EF4-FFF2-40B4-BE49-F238E27FC236}">
                <a16:creationId xmlns:a16="http://schemas.microsoft.com/office/drawing/2014/main" id="{6659D956-8C13-0D54-EA67-4B2B08158F5E}"/>
              </a:ext>
            </a:extLst>
          </p:cNvPr>
          <p:cNvSpPr txBox="1"/>
          <p:nvPr/>
        </p:nvSpPr>
        <p:spPr>
          <a:xfrm>
            <a:off x="2225968" y="2447851"/>
            <a:ext cx="4461164" cy="369332"/>
          </a:xfrm>
          <a:prstGeom prst="rect">
            <a:avLst/>
          </a:prstGeom>
          <a:noFill/>
        </p:spPr>
        <p:txBody>
          <a:bodyPr wrap="square" rtlCol="0">
            <a:spAutoFit/>
          </a:bodyPr>
          <a:lstStyle/>
          <a:p>
            <a:r>
              <a:rPr kumimoji="1" lang="ja-JP" altLang="en-US" b="1" dirty="0">
                <a:solidFill>
                  <a:srgbClr val="800D0A"/>
                </a:solidFill>
              </a:rPr>
              <a:t>相違点</a:t>
            </a:r>
            <a:r>
              <a:rPr kumimoji="1" lang="ja-JP" altLang="en-US" dirty="0"/>
              <a:t>に係る構成が副引例に記載？</a:t>
            </a:r>
          </a:p>
        </p:txBody>
      </p:sp>
      <p:cxnSp>
        <p:nvCxnSpPr>
          <p:cNvPr id="24" name="直線矢印コネクタ 23">
            <a:extLst>
              <a:ext uri="{FF2B5EF4-FFF2-40B4-BE49-F238E27FC236}">
                <a16:creationId xmlns:a16="http://schemas.microsoft.com/office/drawing/2014/main" id="{4ACFDCBE-ACEE-DB0D-B7DC-C93DBD6F511B}"/>
              </a:ext>
            </a:extLst>
          </p:cNvPr>
          <p:cNvCxnSpPr>
            <a:cxnSpLocks/>
            <a:stCxn id="19" idx="2"/>
          </p:cNvCxnSpPr>
          <p:nvPr/>
        </p:nvCxnSpPr>
        <p:spPr>
          <a:xfrm>
            <a:off x="4088087" y="2192527"/>
            <a:ext cx="0" cy="2270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0E3408D8-C298-A18B-EF6C-1D7A1A32FEA5}"/>
              </a:ext>
            </a:extLst>
          </p:cNvPr>
          <p:cNvCxnSpPr>
            <a:cxnSpLocks/>
          </p:cNvCxnSpPr>
          <p:nvPr/>
        </p:nvCxnSpPr>
        <p:spPr>
          <a:xfrm>
            <a:off x="4094543" y="2836109"/>
            <a:ext cx="0" cy="2993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867E966B-6B0A-EA7F-DE65-4100C18E7759}"/>
              </a:ext>
            </a:extLst>
          </p:cNvPr>
          <p:cNvSpPr txBox="1"/>
          <p:nvPr/>
        </p:nvSpPr>
        <p:spPr>
          <a:xfrm>
            <a:off x="4040977" y="2795409"/>
            <a:ext cx="415498" cy="369332"/>
          </a:xfrm>
          <a:prstGeom prst="rect">
            <a:avLst/>
          </a:prstGeom>
          <a:noFill/>
        </p:spPr>
        <p:txBody>
          <a:bodyPr wrap="none" rtlCol="0">
            <a:spAutoFit/>
          </a:bodyPr>
          <a:lstStyle/>
          <a:p>
            <a:r>
              <a:rPr kumimoji="1" lang="ja-JP" altLang="en-US" dirty="0"/>
              <a:t>Ｙ</a:t>
            </a:r>
          </a:p>
        </p:txBody>
      </p:sp>
      <p:cxnSp>
        <p:nvCxnSpPr>
          <p:cNvPr id="28" name="コネクタ: カギ線 27">
            <a:extLst>
              <a:ext uri="{FF2B5EF4-FFF2-40B4-BE49-F238E27FC236}">
                <a16:creationId xmlns:a16="http://schemas.microsoft.com/office/drawing/2014/main" id="{EEF2CBDE-0C9A-F1F9-4C54-BD9E6EABED02}"/>
              </a:ext>
            </a:extLst>
          </p:cNvPr>
          <p:cNvCxnSpPr>
            <a:cxnSpLocks/>
            <a:stCxn id="22" idx="3"/>
            <a:endCxn id="36" idx="0"/>
          </p:cNvCxnSpPr>
          <p:nvPr/>
        </p:nvCxnSpPr>
        <p:spPr>
          <a:xfrm>
            <a:off x="6761026" y="2629354"/>
            <a:ext cx="1782127" cy="51045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E705CD84-56CD-FC39-5670-6BDE3AD31900}"/>
              </a:ext>
            </a:extLst>
          </p:cNvPr>
          <p:cNvSpPr txBox="1"/>
          <p:nvPr/>
        </p:nvSpPr>
        <p:spPr>
          <a:xfrm>
            <a:off x="6700853" y="2332466"/>
            <a:ext cx="415498" cy="369332"/>
          </a:xfrm>
          <a:prstGeom prst="rect">
            <a:avLst/>
          </a:prstGeom>
          <a:noFill/>
        </p:spPr>
        <p:txBody>
          <a:bodyPr wrap="none" rtlCol="0">
            <a:spAutoFit/>
          </a:bodyPr>
          <a:lstStyle/>
          <a:p>
            <a:r>
              <a:rPr lang="ja-JP" altLang="en-US" dirty="0"/>
              <a:t>Ｎ</a:t>
            </a:r>
            <a:endParaRPr kumimoji="1" lang="ja-JP" altLang="en-US" dirty="0"/>
          </a:p>
        </p:txBody>
      </p:sp>
      <p:sp>
        <p:nvSpPr>
          <p:cNvPr id="35" name="テキスト ボックス 34">
            <a:extLst>
              <a:ext uri="{FF2B5EF4-FFF2-40B4-BE49-F238E27FC236}">
                <a16:creationId xmlns:a16="http://schemas.microsoft.com/office/drawing/2014/main" id="{FE3CD0C5-6BF9-AD42-483F-D5FC98248AA0}"/>
              </a:ext>
            </a:extLst>
          </p:cNvPr>
          <p:cNvSpPr txBox="1"/>
          <p:nvPr/>
        </p:nvSpPr>
        <p:spPr>
          <a:xfrm>
            <a:off x="1692898" y="3148833"/>
            <a:ext cx="3647152" cy="1477328"/>
          </a:xfrm>
          <a:prstGeom prst="rect">
            <a:avLst/>
          </a:prstGeom>
          <a:solidFill>
            <a:schemeClr val="bg1"/>
          </a:solidFill>
          <a:ln w="19050">
            <a:solidFill>
              <a:srgbClr val="00B050"/>
            </a:solidFill>
          </a:ln>
        </p:spPr>
        <p:txBody>
          <a:bodyPr wrap="none" rtlCol="0">
            <a:spAutoFit/>
          </a:bodyPr>
          <a:lstStyle/>
          <a:p>
            <a:r>
              <a:rPr lang="ja-JP" altLang="en-US" b="1" dirty="0"/>
              <a:t>構成の組合せ又は置換が容易か？</a:t>
            </a:r>
            <a:endParaRPr lang="en-US" altLang="ja-JP" b="1" dirty="0"/>
          </a:p>
          <a:p>
            <a:r>
              <a:rPr kumimoji="1" lang="ja-JP" altLang="en-US" dirty="0"/>
              <a:t>　➀技術分野の関連性</a:t>
            </a:r>
            <a:br>
              <a:rPr kumimoji="1" lang="en-US" altLang="ja-JP" dirty="0"/>
            </a:br>
            <a:r>
              <a:rPr kumimoji="1" lang="ja-JP" altLang="en-US" dirty="0"/>
              <a:t>　②課題の共通性</a:t>
            </a:r>
            <a:endParaRPr kumimoji="1" lang="en-US" altLang="ja-JP" dirty="0"/>
          </a:p>
          <a:p>
            <a:r>
              <a:rPr lang="ja-JP" altLang="en-US" dirty="0"/>
              <a:t>　③作用、機能の共通性</a:t>
            </a:r>
            <a:endParaRPr lang="en-US" altLang="ja-JP" dirty="0"/>
          </a:p>
          <a:p>
            <a:r>
              <a:rPr kumimoji="1" lang="ja-JP" altLang="en-US" dirty="0"/>
              <a:t>　④示唆</a:t>
            </a:r>
            <a:endParaRPr kumimoji="1" lang="en-US" altLang="ja-JP" dirty="0"/>
          </a:p>
        </p:txBody>
      </p:sp>
      <p:sp>
        <p:nvSpPr>
          <p:cNvPr id="36" name="テキスト ボックス 35">
            <a:extLst>
              <a:ext uri="{FF2B5EF4-FFF2-40B4-BE49-F238E27FC236}">
                <a16:creationId xmlns:a16="http://schemas.microsoft.com/office/drawing/2014/main" id="{FAAF651E-6748-D264-228F-A2E2E972C71C}"/>
              </a:ext>
            </a:extLst>
          </p:cNvPr>
          <p:cNvSpPr txBox="1"/>
          <p:nvPr/>
        </p:nvSpPr>
        <p:spPr>
          <a:xfrm>
            <a:off x="6488744" y="3139805"/>
            <a:ext cx="4108817" cy="1477328"/>
          </a:xfrm>
          <a:prstGeom prst="rect">
            <a:avLst/>
          </a:prstGeom>
          <a:solidFill>
            <a:schemeClr val="bg1"/>
          </a:solidFill>
          <a:ln w="19050">
            <a:solidFill>
              <a:srgbClr val="0070C0"/>
            </a:solidFill>
          </a:ln>
        </p:spPr>
        <p:txBody>
          <a:bodyPr wrap="none" rtlCol="0">
            <a:spAutoFit/>
          </a:bodyPr>
          <a:lstStyle/>
          <a:p>
            <a:r>
              <a:rPr lang="ja-JP" altLang="en-US" b="1" dirty="0"/>
              <a:t>相違点に係る構成が設計的事項か？</a:t>
            </a:r>
            <a:endParaRPr lang="en-US" altLang="ja-JP" b="1" dirty="0"/>
          </a:p>
          <a:p>
            <a:r>
              <a:rPr kumimoji="1" lang="ja-JP" altLang="en-US" dirty="0"/>
              <a:t>　➀公知材料からの最適材料選択</a:t>
            </a:r>
            <a:br>
              <a:rPr kumimoji="1" lang="en-US" altLang="ja-JP" dirty="0"/>
            </a:br>
            <a:r>
              <a:rPr kumimoji="1" lang="ja-JP" altLang="en-US" dirty="0"/>
              <a:t>　②数値範囲の最適化又は好適化</a:t>
            </a:r>
            <a:endParaRPr kumimoji="1" lang="en-US" altLang="ja-JP" dirty="0"/>
          </a:p>
          <a:p>
            <a:r>
              <a:rPr lang="ja-JP" altLang="en-US" dirty="0"/>
              <a:t>　③均等物による置換</a:t>
            </a:r>
            <a:endParaRPr lang="en-US" altLang="ja-JP" dirty="0"/>
          </a:p>
          <a:p>
            <a:r>
              <a:rPr kumimoji="1" lang="ja-JP" altLang="en-US" dirty="0"/>
              <a:t>　④技術の具体的適用に伴う設計変更</a:t>
            </a:r>
            <a:endParaRPr kumimoji="1" lang="en-US" altLang="ja-JP" dirty="0"/>
          </a:p>
        </p:txBody>
      </p:sp>
      <p:sp>
        <p:nvSpPr>
          <p:cNvPr id="39" name="テキスト ボックス 38">
            <a:extLst>
              <a:ext uri="{FF2B5EF4-FFF2-40B4-BE49-F238E27FC236}">
                <a16:creationId xmlns:a16="http://schemas.microsoft.com/office/drawing/2014/main" id="{AB6F4F99-4999-7045-379A-3D171C0CD31E}"/>
              </a:ext>
            </a:extLst>
          </p:cNvPr>
          <p:cNvSpPr txBox="1"/>
          <p:nvPr/>
        </p:nvSpPr>
        <p:spPr>
          <a:xfrm>
            <a:off x="7030069" y="6434893"/>
            <a:ext cx="1338828" cy="369332"/>
          </a:xfrm>
          <a:prstGeom prst="rect">
            <a:avLst/>
          </a:prstGeom>
          <a:solidFill>
            <a:schemeClr val="bg1"/>
          </a:solidFill>
          <a:ln>
            <a:solidFill>
              <a:schemeClr val="tx1"/>
            </a:solidFill>
          </a:ln>
        </p:spPr>
        <p:txBody>
          <a:bodyPr wrap="none" rtlCol="0">
            <a:spAutoFit/>
          </a:bodyPr>
          <a:lstStyle/>
          <a:p>
            <a:r>
              <a:rPr lang="ja-JP" altLang="en-US" dirty="0"/>
              <a:t>進歩性なし</a:t>
            </a:r>
            <a:endParaRPr kumimoji="1" lang="ja-JP" altLang="en-US" dirty="0"/>
          </a:p>
        </p:txBody>
      </p:sp>
      <p:grpSp>
        <p:nvGrpSpPr>
          <p:cNvPr id="53" name="グループ化 52">
            <a:extLst>
              <a:ext uri="{FF2B5EF4-FFF2-40B4-BE49-F238E27FC236}">
                <a16:creationId xmlns:a16="http://schemas.microsoft.com/office/drawing/2014/main" id="{86DEB510-A723-EBC4-1164-D2A520108228}"/>
              </a:ext>
            </a:extLst>
          </p:cNvPr>
          <p:cNvGrpSpPr/>
          <p:nvPr/>
        </p:nvGrpSpPr>
        <p:grpSpPr>
          <a:xfrm>
            <a:off x="3569039" y="5821015"/>
            <a:ext cx="3288143" cy="369332"/>
            <a:chOff x="4008590" y="5325045"/>
            <a:chExt cx="3288143" cy="369332"/>
          </a:xfrm>
        </p:grpSpPr>
        <p:sp>
          <p:nvSpPr>
            <p:cNvPr id="41" name="フローチャート: 準備 40">
              <a:extLst>
                <a:ext uri="{FF2B5EF4-FFF2-40B4-BE49-F238E27FC236}">
                  <a16:creationId xmlns:a16="http://schemas.microsoft.com/office/drawing/2014/main" id="{B15D4E15-9B00-19C5-8EE3-8EF2B4376223}"/>
                </a:ext>
              </a:extLst>
            </p:cNvPr>
            <p:cNvSpPr/>
            <p:nvPr/>
          </p:nvSpPr>
          <p:spPr>
            <a:xfrm>
              <a:off x="4008590" y="5333937"/>
              <a:ext cx="3288143" cy="321755"/>
            </a:xfrm>
            <a:prstGeom prst="flowChartPreparati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A7E17794-C2F2-4D9A-F9BA-D7E25541C0C6}"/>
                </a:ext>
              </a:extLst>
            </p:cNvPr>
            <p:cNvSpPr txBox="1"/>
            <p:nvPr/>
          </p:nvSpPr>
          <p:spPr>
            <a:xfrm>
              <a:off x="4507353" y="5325045"/>
              <a:ext cx="2475347" cy="369332"/>
            </a:xfrm>
            <a:prstGeom prst="rect">
              <a:avLst/>
            </a:prstGeom>
            <a:noFill/>
          </p:spPr>
          <p:txBody>
            <a:bodyPr wrap="square" rtlCol="0">
              <a:spAutoFit/>
            </a:bodyPr>
            <a:lstStyle/>
            <a:p>
              <a:r>
                <a:rPr kumimoji="1" lang="ja-JP" altLang="en-US" b="1" dirty="0"/>
                <a:t>予想以上の効果あり？</a:t>
              </a:r>
            </a:p>
          </p:txBody>
        </p:sp>
      </p:grpSp>
      <p:cxnSp>
        <p:nvCxnSpPr>
          <p:cNvPr id="43" name="直線矢印コネクタ 42">
            <a:extLst>
              <a:ext uri="{FF2B5EF4-FFF2-40B4-BE49-F238E27FC236}">
                <a16:creationId xmlns:a16="http://schemas.microsoft.com/office/drawing/2014/main" id="{EC2D2E0C-562B-93C7-59B5-288CA6057F5F}"/>
              </a:ext>
            </a:extLst>
          </p:cNvPr>
          <p:cNvCxnSpPr>
            <a:cxnSpLocks/>
            <a:endCxn id="72" idx="0"/>
          </p:cNvCxnSpPr>
          <p:nvPr/>
        </p:nvCxnSpPr>
        <p:spPr>
          <a:xfrm flipH="1">
            <a:off x="2472111" y="4637725"/>
            <a:ext cx="1489" cy="18026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B599B9E7-0265-8DE7-9069-119296F53297}"/>
              </a:ext>
            </a:extLst>
          </p:cNvPr>
          <p:cNvSpPr txBox="1"/>
          <p:nvPr/>
        </p:nvSpPr>
        <p:spPr>
          <a:xfrm>
            <a:off x="6728090" y="4602246"/>
            <a:ext cx="415498" cy="369332"/>
          </a:xfrm>
          <a:prstGeom prst="rect">
            <a:avLst/>
          </a:prstGeom>
          <a:noFill/>
        </p:spPr>
        <p:txBody>
          <a:bodyPr wrap="none" rtlCol="0">
            <a:spAutoFit/>
          </a:bodyPr>
          <a:lstStyle/>
          <a:p>
            <a:r>
              <a:rPr kumimoji="1" lang="ja-JP" altLang="en-US" dirty="0"/>
              <a:t>Ｙ</a:t>
            </a:r>
          </a:p>
        </p:txBody>
      </p:sp>
      <p:sp>
        <p:nvSpPr>
          <p:cNvPr id="51" name="テキスト ボックス 50">
            <a:extLst>
              <a:ext uri="{FF2B5EF4-FFF2-40B4-BE49-F238E27FC236}">
                <a16:creationId xmlns:a16="http://schemas.microsoft.com/office/drawing/2014/main" id="{68E5CF79-4BA4-EC1A-AA85-2FAA06CD31EA}"/>
              </a:ext>
            </a:extLst>
          </p:cNvPr>
          <p:cNvSpPr txBox="1"/>
          <p:nvPr/>
        </p:nvSpPr>
        <p:spPr>
          <a:xfrm>
            <a:off x="2418554" y="4612061"/>
            <a:ext cx="415498" cy="369332"/>
          </a:xfrm>
          <a:prstGeom prst="rect">
            <a:avLst/>
          </a:prstGeom>
          <a:noFill/>
        </p:spPr>
        <p:txBody>
          <a:bodyPr wrap="none" rtlCol="0">
            <a:spAutoFit/>
          </a:bodyPr>
          <a:lstStyle/>
          <a:p>
            <a:r>
              <a:rPr lang="ja-JP" altLang="en-US" dirty="0"/>
              <a:t>Ｎ</a:t>
            </a:r>
            <a:endParaRPr kumimoji="1" lang="ja-JP" altLang="en-US" dirty="0"/>
          </a:p>
        </p:txBody>
      </p:sp>
      <p:cxnSp>
        <p:nvCxnSpPr>
          <p:cNvPr id="54" name="直線矢印コネクタ 53">
            <a:extLst>
              <a:ext uri="{FF2B5EF4-FFF2-40B4-BE49-F238E27FC236}">
                <a16:creationId xmlns:a16="http://schemas.microsoft.com/office/drawing/2014/main" id="{8F8F8C1D-0F6C-437E-F18B-AB7A972057E9}"/>
              </a:ext>
            </a:extLst>
          </p:cNvPr>
          <p:cNvCxnSpPr>
            <a:cxnSpLocks/>
          </p:cNvCxnSpPr>
          <p:nvPr/>
        </p:nvCxnSpPr>
        <p:spPr>
          <a:xfrm>
            <a:off x="4567310" y="4627808"/>
            <a:ext cx="0" cy="5127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36629713-1D38-F3BD-7A9C-6F2334861AC8}"/>
              </a:ext>
            </a:extLst>
          </p:cNvPr>
          <p:cNvSpPr txBox="1"/>
          <p:nvPr/>
        </p:nvSpPr>
        <p:spPr>
          <a:xfrm>
            <a:off x="4157213" y="4593010"/>
            <a:ext cx="415498" cy="369332"/>
          </a:xfrm>
          <a:prstGeom prst="rect">
            <a:avLst/>
          </a:prstGeom>
          <a:noFill/>
        </p:spPr>
        <p:txBody>
          <a:bodyPr wrap="none" rtlCol="0">
            <a:spAutoFit/>
          </a:bodyPr>
          <a:lstStyle/>
          <a:p>
            <a:r>
              <a:rPr kumimoji="1" lang="ja-JP" altLang="en-US" dirty="0"/>
              <a:t>Ｙ</a:t>
            </a:r>
          </a:p>
        </p:txBody>
      </p:sp>
      <p:cxnSp>
        <p:nvCxnSpPr>
          <p:cNvPr id="57" name="コネクタ: カギ線 56">
            <a:extLst>
              <a:ext uri="{FF2B5EF4-FFF2-40B4-BE49-F238E27FC236}">
                <a16:creationId xmlns:a16="http://schemas.microsoft.com/office/drawing/2014/main" id="{F4C7597C-2825-48C5-61F0-742C10BD0DD5}"/>
              </a:ext>
            </a:extLst>
          </p:cNvPr>
          <p:cNvCxnSpPr>
            <a:cxnSpLocks/>
          </p:cNvCxnSpPr>
          <p:nvPr/>
        </p:nvCxnSpPr>
        <p:spPr>
          <a:xfrm rot="10800000" flipV="1">
            <a:off x="4554465" y="4630266"/>
            <a:ext cx="2245181" cy="286302"/>
          </a:xfrm>
          <a:prstGeom prst="bentConnector3">
            <a:avLst>
              <a:gd name="adj1" fmla="val -18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B3A09E49-8AEF-3757-E533-DADFCECBACA2}"/>
              </a:ext>
            </a:extLst>
          </p:cNvPr>
          <p:cNvSpPr txBox="1"/>
          <p:nvPr/>
        </p:nvSpPr>
        <p:spPr>
          <a:xfrm>
            <a:off x="9114094" y="6442229"/>
            <a:ext cx="1338828" cy="369332"/>
          </a:xfrm>
          <a:prstGeom prst="rect">
            <a:avLst/>
          </a:prstGeom>
          <a:solidFill>
            <a:schemeClr val="bg1"/>
          </a:solidFill>
          <a:ln>
            <a:solidFill>
              <a:schemeClr val="tx1"/>
            </a:solidFill>
          </a:ln>
        </p:spPr>
        <p:txBody>
          <a:bodyPr wrap="none" rtlCol="0">
            <a:spAutoFit/>
          </a:bodyPr>
          <a:lstStyle/>
          <a:p>
            <a:r>
              <a:rPr lang="ja-JP" altLang="en-US" b="1" dirty="0">
                <a:solidFill>
                  <a:srgbClr val="800D0A"/>
                </a:solidFill>
              </a:rPr>
              <a:t>進歩性あり</a:t>
            </a:r>
            <a:endParaRPr kumimoji="1" lang="ja-JP" altLang="en-US" b="1" dirty="0">
              <a:solidFill>
                <a:srgbClr val="800D0A"/>
              </a:solidFill>
            </a:endParaRPr>
          </a:p>
        </p:txBody>
      </p:sp>
      <p:cxnSp>
        <p:nvCxnSpPr>
          <p:cNvPr id="70" name="直線矢印コネクタ 69">
            <a:extLst>
              <a:ext uri="{FF2B5EF4-FFF2-40B4-BE49-F238E27FC236}">
                <a16:creationId xmlns:a16="http://schemas.microsoft.com/office/drawing/2014/main" id="{8F7AD9CF-0159-00E2-1F1D-24891C681E66}"/>
              </a:ext>
            </a:extLst>
          </p:cNvPr>
          <p:cNvCxnSpPr>
            <a:cxnSpLocks/>
          </p:cNvCxnSpPr>
          <p:nvPr/>
        </p:nvCxnSpPr>
        <p:spPr>
          <a:xfrm>
            <a:off x="9775327" y="4626161"/>
            <a:ext cx="0" cy="18087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テキスト ボックス 70">
            <a:extLst>
              <a:ext uri="{FF2B5EF4-FFF2-40B4-BE49-F238E27FC236}">
                <a16:creationId xmlns:a16="http://schemas.microsoft.com/office/drawing/2014/main" id="{A9AD7BAD-29F2-C029-7482-F18561FA18D2}"/>
              </a:ext>
            </a:extLst>
          </p:cNvPr>
          <p:cNvSpPr txBox="1"/>
          <p:nvPr/>
        </p:nvSpPr>
        <p:spPr>
          <a:xfrm>
            <a:off x="9719889" y="4617133"/>
            <a:ext cx="415498" cy="369332"/>
          </a:xfrm>
          <a:prstGeom prst="rect">
            <a:avLst/>
          </a:prstGeom>
          <a:noFill/>
        </p:spPr>
        <p:txBody>
          <a:bodyPr wrap="none" rtlCol="0">
            <a:spAutoFit/>
          </a:bodyPr>
          <a:lstStyle/>
          <a:p>
            <a:r>
              <a:rPr lang="ja-JP" altLang="en-US" dirty="0"/>
              <a:t>Ｎ</a:t>
            </a:r>
            <a:endParaRPr kumimoji="1" lang="ja-JP" altLang="en-US" dirty="0"/>
          </a:p>
        </p:txBody>
      </p:sp>
      <p:sp>
        <p:nvSpPr>
          <p:cNvPr id="72" name="テキスト ボックス 71">
            <a:extLst>
              <a:ext uri="{FF2B5EF4-FFF2-40B4-BE49-F238E27FC236}">
                <a16:creationId xmlns:a16="http://schemas.microsoft.com/office/drawing/2014/main" id="{6053E4E0-CE29-6105-3008-BCA3DB1B1A81}"/>
              </a:ext>
            </a:extLst>
          </p:cNvPr>
          <p:cNvSpPr txBox="1"/>
          <p:nvPr/>
        </p:nvSpPr>
        <p:spPr>
          <a:xfrm>
            <a:off x="1802697" y="6440408"/>
            <a:ext cx="1338828" cy="369332"/>
          </a:xfrm>
          <a:prstGeom prst="rect">
            <a:avLst/>
          </a:prstGeom>
          <a:solidFill>
            <a:schemeClr val="bg1"/>
          </a:solidFill>
          <a:ln>
            <a:solidFill>
              <a:schemeClr val="tx1"/>
            </a:solidFill>
          </a:ln>
        </p:spPr>
        <p:txBody>
          <a:bodyPr wrap="none" rtlCol="0">
            <a:spAutoFit/>
          </a:bodyPr>
          <a:lstStyle/>
          <a:p>
            <a:r>
              <a:rPr lang="ja-JP" altLang="en-US" b="1" dirty="0">
                <a:solidFill>
                  <a:srgbClr val="800D0A"/>
                </a:solidFill>
              </a:rPr>
              <a:t>進歩性あり</a:t>
            </a:r>
            <a:endParaRPr kumimoji="1" lang="ja-JP" altLang="en-US" b="1" dirty="0">
              <a:solidFill>
                <a:srgbClr val="800D0A"/>
              </a:solidFill>
            </a:endParaRPr>
          </a:p>
        </p:txBody>
      </p:sp>
      <p:pic>
        <p:nvPicPr>
          <p:cNvPr id="73" name="Picture 4" descr="C:\Documents and Settings\ISHIBASHI\Local Settings\Temporary Internet Files\Content.IE5\D45L3H7F\MP900362710[1].jpg">
            <a:extLst>
              <a:ext uri="{FF2B5EF4-FFF2-40B4-BE49-F238E27FC236}">
                <a16:creationId xmlns:a16="http://schemas.microsoft.com/office/drawing/2014/main" id="{E84137DA-76FD-8C2E-75E1-FF6A8BB986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83141" y="893645"/>
            <a:ext cx="892186" cy="6230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4" name="四角形吹き出し 29">
            <a:extLst>
              <a:ext uri="{FF2B5EF4-FFF2-40B4-BE49-F238E27FC236}">
                <a16:creationId xmlns:a16="http://schemas.microsoft.com/office/drawing/2014/main" id="{CBA56BE4-DE80-4778-F8B8-03FC357E8BB5}"/>
              </a:ext>
            </a:extLst>
          </p:cNvPr>
          <p:cNvSpPr/>
          <p:nvPr/>
        </p:nvSpPr>
        <p:spPr>
          <a:xfrm>
            <a:off x="9746286" y="1719114"/>
            <a:ext cx="2248796" cy="982684"/>
          </a:xfrm>
          <a:prstGeom prst="wedgeRectCallout">
            <a:avLst>
              <a:gd name="adj1" fmla="val -44966"/>
              <a:gd name="adj2" fmla="val 93508"/>
            </a:avLst>
          </a:prstGeom>
          <a:solidFill>
            <a:srgbClr val="FFFFFF">
              <a:alpha val="65882"/>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相違点の構成を記載した文献なし</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設計事項ルート</a:t>
            </a:r>
            <a:endParaRPr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 name="フローチャート: 準備 81">
            <a:extLst>
              <a:ext uri="{FF2B5EF4-FFF2-40B4-BE49-F238E27FC236}">
                <a16:creationId xmlns:a16="http://schemas.microsoft.com/office/drawing/2014/main" id="{1BDAF5AE-609A-405C-BB47-78D074BA5730}"/>
              </a:ext>
            </a:extLst>
          </p:cNvPr>
          <p:cNvSpPr/>
          <p:nvPr/>
        </p:nvSpPr>
        <p:spPr>
          <a:xfrm>
            <a:off x="3501805" y="5149485"/>
            <a:ext cx="3288143" cy="321755"/>
          </a:xfrm>
          <a:prstGeom prst="flowChartPreparati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a:extLst>
              <a:ext uri="{FF2B5EF4-FFF2-40B4-BE49-F238E27FC236}">
                <a16:creationId xmlns:a16="http://schemas.microsoft.com/office/drawing/2014/main" id="{B244BF52-93F0-DA46-822E-591310495981}"/>
              </a:ext>
            </a:extLst>
          </p:cNvPr>
          <p:cNvSpPr txBox="1"/>
          <p:nvPr/>
        </p:nvSpPr>
        <p:spPr>
          <a:xfrm>
            <a:off x="4342309" y="5140593"/>
            <a:ext cx="2475347" cy="369332"/>
          </a:xfrm>
          <a:prstGeom prst="rect">
            <a:avLst/>
          </a:prstGeom>
          <a:noFill/>
        </p:spPr>
        <p:txBody>
          <a:bodyPr wrap="square" rtlCol="0">
            <a:spAutoFit/>
          </a:bodyPr>
          <a:lstStyle/>
          <a:p>
            <a:r>
              <a:rPr kumimoji="1" lang="ja-JP" altLang="en-US" b="1" dirty="0"/>
              <a:t>阻害要因あり？</a:t>
            </a:r>
          </a:p>
        </p:txBody>
      </p:sp>
      <p:cxnSp>
        <p:nvCxnSpPr>
          <p:cNvPr id="88" name="直線矢印コネクタ 87">
            <a:extLst>
              <a:ext uri="{FF2B5EF4-FFF2-40B4-BE49-F238E27FC236}">
                <a16:creationId xmlns:a16="http://schemas.microsoft.com/office/drawing/2014/main" id="{F9393347-0DDB-B29D-029D-C72385B06DEE}"/>
              </a:ext>
            </a:extLst>
          </p:cNvPr>
          <p:cNvCxnSpPr>
            <a:cxnSpLocks/>
          </p:cNvCxnSpPr>
          <p:nvPr/>
        </p:nvCxnSpPr>
        <p:spPr>
          <a:xfrm>
            <a:off x="5279063" y="5472477"/>
            <a:ext cx="0" cy="2993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テキスト ボックス 88">
            <a:extLst>
              <a:ext uri="{FF2B5EF4-FFF2-40B4-BE49-F238E27FC236}">
                <a16:creationId xmlns:a16="http://schemas.microsoft.com/office/drawing/2014/main" id="{C0090777-700F-F6A0-2609-338F6B776402}"/>
              </a:ext>
            </a:extLst>
          </p:cNvPr>
          <p:cNvSpPr txBox="1"/>
          <p:nvPr/>
        </p:nvSpPr>
        <p:spPr>
          <a:xfrm>
            <a:off x="4926505" y="5445138"/>
            <a:ext cx="375992" cy="369332"/>
          </a:xfrm>
          <a:prstGeom prst="rect">
            <a:avLst/>
          </a:prstGeom>
          <a:noFill/>
        </p:spPr>
        <p:txBody>
          <a:bodyPr wrap="square" rtlCol="0">
            <a:spAutoFit/>
          </a:bodyPr>
          <a:lstStyle/>
          <a:p>
            <a:r>
              <a:rPr kumimoji="1" lang="ja-JP" altLang="en-US" dirty="0"/>
              <a:t>Ｎ</a:t>
            </a:r>
          </a:p>
        </p:txBody>
      </p:sp>
      <p:sp>
        <p:nvSpPr>
          <p:cNvPr id="93" name="テキスト ボックス 92">
            <a:extLst>
              <a:ext uri="{FF2B5EF4-FFF2-40B4-BE49-F238E27FC236}">
                <a16:creationId xmlns:a16="http://schemas.microsoft.com/office/drawing/2014/main" id="{0402DACD-472E-754B-06B1-2DE686B3FCB8}"/>
              </a:ext>
            </a:extLst>
          </p:cNvPr>
          <p:cNvSpPr txBox="1"/>
          <p:nvPr/>
        </p:nvSpPr>
        <p:spPr>
          <a:xfrm>
            <a:off x="6806450" y="5687154"/>
            <a:ext cx="415498" cy="369332"/>
          </a:xfrm>
          <a:prstGeom prst="rect">
            <a:avLst/>
          </a:prstGeom>
          <a:noFill/>
        </p:spPr>
        <p:txBody>
          <a:bodyPr wrap="none" rtlCol="0">
            <a:spAutoFit/>
          </a:bodyPr>
          <a:lstStyle/>
          <a:p>
            <a:r>
              <a:rPr kumimoji="1" lang="ja-JP" altLang="en-US" dirty="0"/>
              <a:t>Ｎ</a:t>
            </a:r>
          </a:p>
        </p:txBody>
      </p:sp>
      <p:cxnSp>
        <p:nvCxnSpPr>
          <p:cNvPr id="100" name="直線矢印コネクタ 99">
            <a:extLst>
              <a:ext uri="{FF2B5EF4-FFF2-40B4-BE49-F238E27FC236}">
                <a16:creationId xmlns:a16="http://schemas.microsoft.com/office/drawing/2014/main" id="{019B061C-AE29-72B8-6DAB-427B07F431B4}"/>
              </a:ext>
            </a:extLst>
          </p:cNvPr>
          <p:cNvCxnSpPr>
            <a:cxnSpLocks/>
            <a:stCxn id="82" idx="1"/>
          </p:cNvCxnSpPr>
          <p:nvPr/>
        </p:nvCxnSpPr>
        <p:spPr>
          <a:xfrm flipH="1">
            <a:off x="2472111" y="5310363"/>
            <a:ext cx="102969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テキスト ボックス 101">
            <a:extLst>
              <a:ext uri="{FF2B5EF4-FFF2-40B4-BE49-F238E27FC236}">
                <a16:creationId xmlns:a16="http://schemas.microsoft.com/office/drawing/2014/main" id="{80F56591-5098-7B3D-F037-76CE0EC8AB31}"/>
              </a:ext>
            </a:extLst>
          </p:cNvPr>
          <p:cNvSpPr txBox="1"/>
          <p:nvPr/>
        </p:nvSpPr>
        <p:spPr>
          <a:xfrm>
            <a:off x="3230794" y="5012257"/>
            <a:ext cx="415498" cy="369332"/>
          </a:xfrm>
          <a:prstGeom prst="rect">
            <a:avLst/>
          </a:prstGeom>
          <a:noFill/>
        </p:spPr>
        <p:txBody>
          <a:bodyPr wrap="none" rtlCol="0">
            <a:spAutoFit/>
          </a:bodyPr>
          <a:lstStyle/>
          <a:p>
            <a:r>
              <a:rPr kumimoji="1" lang="ja-JP" altLang="en-US" dirty="0"/>
              <a:t>Ｙ</a:t>
            </a:r>
          </a:p>
        </p:txBody>
      </p:sp>
      <p:cxnSp>
        <p:nvCxnSpPr>
          <p:cNvPr id="103" name="直線矢印コネクタ 102">
            <a:extLst>
              <a:ext uri="{FF2B5EF4-FFF2-40B4-BE49-F238E27FC236}">
                <a16:creationId xmlns:a16="http://schemas.microsoft.com/office/drawing/2014/main" id="{5F96373D-A2F6-8177-F2D9-BB6D12D81D97}"/>
              </a:ext>
            </a:extLst>
          </p:cNvPr>
          <p:cNvCxnSpPr>
            <a:cxnSpLocks/>
          </p:cNvCxnSpPr>
          <p:nvPr/>
        </p:nvCxnSpPr>
        <p:spPr>
          <a:xfrm flipH="1">
            <a:off x="2502980" y="5990177"/>
            <a:ext cx="102969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 name="テキスト ボックス 103">
            <a:extLst>
              <a:ext uri="{FF2B5EF4-FFF2-40B4-BE49-F238E27FC236}">
                <a16:creationId xmlns:a16="http://schemas.microsoft.com/office/drawing/2014/main" id="{690EDED9-3B3B-0877-8A30-0FA34B883C94}"/>
              </a:ext>
            </a:extLst>
          </p:cNvPr>
          <p:cNvSpPr txBox="1"/>
          <p:nvPr/>
        </p:nvSpPr>
        <p:spPr>
          <a:xfrm>
            <a:off x="3261663" y="5692071"/>
            <a:ext cx="415498" cy="369332"/>
          </a:xfrm>
          <a:prstGeom prst="rect">
            <a:avLst/>
          </a:prstGeom>
          <a:noFill/>
        </p:spPr>
        <p:txBody>
          <a:bodyPr wrap="none" rtlCol="0">
            <a:spAutoFit/>
          </a:bodyPr>
          <a:lstStyle/>
          <a:p>
            <a:r>
              <a:rPr kumimoji="1" lang="ja-JP" altLang="en-US" dirty="0"/>
              <a:t>Ｙ</a:t>
            </a:r>
          </a:p>
        </p:txBody>
      </p:sp>
      <p:sp>
        <p:nvSpPr>
          <p:cNvPr id="105" name="四角形吹き出し 29">
            <a:extLst>
              <a:ext uri="{FF2B5EF4-FFF2-40B4-BE49-F238E27FC236}">
                <a16:creationId xmlns:a16="http://schemas.microsoft.com/office/drawing/2014/main" id="{6DE56838-0F89-A2D6-CB99-E313F6623131}"/>
              </a:ext>
            </a:extLst>
          </p:cNvPr>
          <p:cNvSpPr/>
          <p:nvPr/>
        </p:nvSpPr>
        <p:spPr>
          <a:xfrm>
            <a:off x="107050" y="2258124"/>
            <a:ext cx="1788993" cy="372182"/>
          </a:xfrm>
          <a:prstGeom prst="wedgeRectCallout">
            <a:avLst>
              <a:gd name="adj1" fmla="val 50031"/>
              <a:gd name="adj2" fmla="val 177885"/>
            </a:avLst>
          </a:prstGeom>
          <a:solidFill>
            <a:srgbClr val="FFFFFF">
              <a:alpha val="65882"/>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動機付けルート</a:t>
            </a:r>
            <a:endParaRPr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6" name="テキスト ボックス 105">
            <a:extLst>
              <a:ext uri="{FF2B5EF4-FFF2-40B4-BE49-F238E27FC236}">
                <a16:creationId xmlns:a16="http://schemas.microsoft.com/office/drawing/2014/main" id="{99FE23CF-AFF6-5FF1-A63C-04656D13DA04}"/>
              </a:ext>
            </a:extLst>
          </p:cNvPr>
          <p:cNvSpPr txBox="1"/>
          <p:nvPr/>
        </p:nvSpPr>
        <p:spPr>
          <a:xfrm>
            <a:off x="6388605" y="1777109"/>
            <a:ext cx="2159566" cy="523220"/>
          </a:xfrm>
          <a:prstGeom prst="rect">
            <a:avLst/>
          </a:prstGeom>
          <a:noFill/>
        </p:spPr>
        <p:txBody>
          <a:bodyPr wrap="none" rtlCol="0">
            <a:spAutoFit/>
          </a:bodyPr>
          <a:lstStyle/>
          <a:p>
            <a:r>
              <a:rPr kumimoji="1" lang="ja-JP" altLang="en-US" sz="1400" dirty="0">
                <a:solidFill>
                  <a:srgbClr val="800D0A"/>
                </a:solidFill>
                <a:latin typeface="メイリオ" panose="020B0604030504040204" pitchFamily="50" charset="-128"/>
                <a:ea typeface="メイリオ" panose="020B0604030504040204" pitchFamily="50" charset="-128"/>
              </a:rPr>
              <a:t>（</a:t>
            </a:r>
            <a:r>
              <a:rPr kumimoji="1" lang="en-US" altLang="ja-JP" sz="1400" dirty="0">
                <a:solidFill>
                  <a:srgbClr val="800D0A"/>
                </a:solidFill>
                <a:latin typeface="メイリオ" panose="020B0604030504040204" pitchFamily="50" charset="-128"/>
                <a:ea typeface="メイリオ" panose="020B0604030504040204" pitchFamily="50" charset="-128"/>
              </a:rPr>
              <a:t>※</a:t>
            </a:r>
            <a:r>
              <a:rPr kumimoji="1" lang="ja-JP" altLang="en-US" sz="1400" dirty="0">
                <a:solidFill>
                  <a:srgbClr val="800D0A"/>
                </a:solidFill>
                <a:latin typeface="メイリオ" panose="020B0604030504040204" pitchFamily="50" charset="-128"/>
                <a:ea typeface="メイリオ" panose="020B0604030504040204" pitchFamily="50" charset="-128"/>
              </a:rPr>
              <a:t>）クレームに基づく</a:t>
            </a:r>
            <a:endParaRPr kumimoji="1" lang="en-US" altLang="ja-JP" sz="1400" dirty="0">
              <a:solidFill>
                <a:srgbClr val="800D0A"/>
              </a:solidFill>
              <a:latin typeface="メイリオ" panose="020B0604030504040204" pitchFamily="50" charset="-128"/>
              <a:ea typeface="メイリオ" panose="020B0604030504040204" pitchFamily="50" charset="-128"/>
            </a:endParaRPr>
          </a:p>
          <a:p>
            <a:r>
              <a:rPr kumimoji="1" lang="ja-JP" altLang="en-US" sz="1400" dirty="0">
                <a:solidFill>
                  <a:srgbClr val="800D0A"/>
                </a:solidFill>
                <a:latin typeface="メイリオ" panose="020B0604030504040204" pitchFamily="50" charset="-128"/>
                <a:ea typeface="メイリオ" panose="020B0604030504040204" pitchFamily="50" charset="-128"/>
              </a:rPr>
              <a:t>　　「相違点」</a:t>
            </a:r>
            <a:r>
              <a:rPr lang="ja-JP" altLang="en-US" sz="1400" dirty="0">
                <a:solidFill>
                  <a:srgbClr val="800D0A"/>
                </a:solidFill>
                <a:latin typeface="メイリオ" panose="020B0604030504040204" pitchFamily="50" charset="-128"/>
                <a:ea typeface="メイリオ" panose="020B0604030504040204" pitchFamily="50" charset="-128"/>
              </a:rPr>
              <a:t>に限る</a:t>
            </a:r>
            <a:endParaRPr kumimoji="1" lang="en-US" altLang="ja-JP" sz="1400" dirty="0">
              <a:solidFill>
                <a:srgbClr val="800D0A"/>
              </a:solidFill>
              <a:latin typeface="メイリオ" panose="020B0604030504040204" pitchFamily="50" charset="-128"/>
              <a:ea typeface="メイリオ" panose="020B0604030504040204" pitchFamily="50" charset="-128"/>
            </a:endParaRPr>
          </a:p>
        </p:txBody>
      </p:sp>
      <p:cxnSp>
        <p:nvCxnSpPr>
          <p:cNvPr id="4" name="コネクタ: カギ線 3">
            <a:extLst>
              <a:ext uri="{FF2B5EF4-FFF2-40B4-BE49-F238E27FC236}">
                <a16:creationId xmlns:a16="http://schemas.microsoft.com/office/drawing/2014/main" id="{A4C9C06E-C2EE-A27D-5CD6-1224848A4244}"/>
              </a:ext>
            </a:extLst>
          </p:cNvPr>
          <p:cNvCxnSpPr>
            <a:cxnSpLocks/>
            <a:stCxn id="41" idx="3"/>
            <a:endCxn id="39" idx="0"/>
          </p:cNvCxnSpPr>
          <p:nvPr/>
        </p:nvCxnSpPr>
        <p:spPr>
          <a:xfrm>
            <a:off x="6857182" y="5990785"/>
            <a:ext cx="842301" cy="44410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6336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D26C6-C7A7-7F7C-8E18-888E8267F33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FE74601-B9AA-6C77-5280-D8AEC96A7DF1}"/>
              </a:ext>
            </a:extLst>
          </p:cNvPr>
          <p:cNvSpPr>
            <a:spLocks noGrp="1"/>
          </p:cNvSpPr>
          <p:nvPr>
            <p:ph type="title"/>
          </p:nvPr>
        </p:nvSpPr>
        <p:spPr/>
        <p:txBody>
          <a:bodyPr/>
          <a:lstStyle/>
          <a:p>
            <a:r>
              <a:rPr kumimoji="1" lang="en-US" altLang="ja-JP" dirty="0"/>
              <a:t>7.1 </a:t>
            </a:r>
            <a:r>
              <a:rPr kumimoji="1" lang="ja-JP" altLang="en-US" dirty="0"/>
              <a:t>進歩性の判断基準 ～</a:t>
            </a:r>
            <a:r>
              <a:rPr kumimoji="1" lang="en-US" altLang="ja-JP" dirty="0"/>
              <a:t>US</a:t>
            </a:r>
            <a:r>
              <a:rPr kumimoji="1" lang="ja-JP" altLang="en-US" dirty="0"/>
              <a:t>　　～</a:t>
            </a:r>
          </a:p>
        </p:txBody>
      </p:sp>
      <p:sp>
        <p:nvSpPr>
          <p:cNvPr id="8" name="フッター プレースホルダー 2">
            <a:extLst>
              <a:ext uri="{FF2B5EF4-FFF2-40B4-BE49-F238E27FC236}">
                <a16:creationId xmlns:a16="http://schemas.microsoft.com/office/drawing/2014/main" id="{B80611D3-65B6-DA32-584B-4EC6ECB3E771}"/>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7" name="正方形/長方形 6">
            <a:extLst>
              <a:ext uri="{FF2B5EF4-FFF2-40B4-BE49-F238E27FC236}">
                <a16:creationId xmlns:a16="http://schemas.microsoft.com/office/drawing/2014/main" id="{8059C435-3E10-39FD-C529-B6A72D6F725E}"/>
              </a:ext>
            </a:extLst>
          </p:cNvPr>
          <p:cNvSpPr/>
          <p:nvPr/>
        </p:nvSpPr>
        <p:spPr>
          <a:xfrm>
            <a:off x="1296230" y="1690173"/>
            <a:ext cx="144016"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創英角ｺﾞｼｯｸUB" panose="020B0900000000000000" pitchFamily="50" charset="-128"/>
              <a:ea typeface="HGP創英角ｺﾞｼｯｸUB" panose="020B0900000000000000" pitchFamily="50" charset="-128"/>
            </a:endParaRPr>
          </a:p>
        </p:txBody>
      </p:sp>
      <p:sp>
        <p:nvSpPr>
          <p:cNvPr id="9" name="テキスト ボックス 8">
            <a:extLst>
              <a:ext uri="{FF2B5EF4-FFF2-40B4-BE49-F238E27FC236}">
                <a16:creationId xmlns:a16="http://schemas.microsoft.com/office/drawing/2014/main" id="{932C89C9-C32F-1ABF-9A95-E84DA33600E3}"/>
              </a:ext>
            </a:extLst>
          </p:cNvPr>
          <p:cNvSpPr txBox="1"/>
          <p:nvPr/>
        </p:nvSpPr>
        <p:spPr>
          <a:xfrm>
            <a:off x="1422792" y="1579209"/>
            <a:ext cx="5862567" cy="430887"/>
          </a:xfrm>
          <a:prstGeom prst="rect">
            <a:avLst/>
          </a:prstGeom>
          <a:noFill/>
        </p:spPr>
        <p:txBody>
          <a:bodyPr wrap="none" rtlCol="0">
            <a:spAutoFit/>
          </a:bodyPr>
          <a:lstStyle/>
          <a:p>
            <a:r>
              <a:rPr lang="en-US" altLang="ja-JP" sz="2200" b="1" dirty="0">
                <a:latin typeface="メイリオ" panose="020B0604030504040204" pitchFamily="50" charset="-128"/>
                <a:ea typeface="メイリオ" panose="020B0604030504040204" pitchFamily="50" charset="-128"/>
                <a:cs typeface="メイリオ" panose="020B0604030504040204" pitchFamily="50" charset="-128"/>
              </a:rPr>
              <a:t>Graham</a:t>
            </a:r>
            <a:r>
              <a:rPr lang="ja-JP" altLang="en-US" sz="2200" b="1" i="1" dirty="0">
                <a:latin typeface="メイリオ" panose="020B0604030504040204" pitchFamily="50" charset="-128"/>
                <a:ea typeface="メイリオ" panose="020B0604030504040204" pitchFamily="50" charset="-128"/>
                <a:cs typeface="メイリオ" panose="020B0604030504040204" pitchFamily="50" charset="-128"/>
              </a:rPr>
              <a:t>要素（</a:t>
            </a:r>
            <a:r>
              <a:rPr lang="en-US" altLang="ja-JP" sz="2200" b="1" i="1" dirty="0">
                <a:latin typeface="メイリオ" panose="020B0604030504040204" pitchFamily="50" charset="-128"/>
                <a:ea typeface="メイリオ" panose="020B0604030504040204" pitchFamily="50" charset="-128"/>
                <a:cs typeface="メイリオ" panose="020B0604030504040204" pitchFamily="50" charset="-128"/>
              </a:rPr>
              <a:t>Graham</a:t>
            </a:r>
            <a:r>
              <a:rPr lang="en-US" altLang="ja-JP" sz="2200" b="1" dirty="0">
                <a:latin typeface="メイリオ" panose="020B0604030504040204" pitchFamily="50" charset="-128"/>
                <a:ea typeface="メイリオ" panose="020B0604030504040204" pitchFamily="50" charset="-128"/>
                <a:cs typeface="メイリオ" panose="020B0604030504040204" pitchFamily="50" charset="-128"/>
              </a:rPr>
              <a:t> vs </a:t>
            </a:r>
            <a:r>
              <a:rPr lang="en-US" altLang="ja-JP" sz="2200" b="1" i="1" dirty="0">
                <a:latin typeface="メイリオ" panose="020B0604030504040204" pitchFamily="50" charset="-128"/>
                <a:ea typeface="メイリオ" panose="020B0604030504040204" pitchFamily="50" charset="-128"/>
                <a:cs typeface="メイリオ" panose="020B0604030504040204" pitchFamily="50" charset="-128"/>
              </a:rPr>
              <a:t>Jhon Deere</a:t>
            </a:r>
            <a:r>
              <a:rPr lang="ja-JP" altLang="en-US" sz="2200" b="1" i="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a:extLst>
              <a:ext uri="{FF2B5EF4-FFF2-40B4-BE49-F238E27FC236}">
                <a16:creationId xmlns:a16="http://schemas.microsoft.com/office/drawing/2014/main" id="{0E878187-C76F-4F93-15EA-CB8D0F35755B}"/>
              </a:ext>
            </a:extLst>
          </p:cNvPr>
          <p:cNvSpPr/>
          <p:nvPr/>
        </p:nvSpPr>
        <p:spPr>
          <a:xfrm>
            <a:off x="1439067" y="1998488"/>
            <a:ext cx="9299341" cy="1200329"/>
          </a:xfrm>
          <a:prstGeom prst="rect">
            <a:avLst/>
          </a:prstGeom>
          <a:solidFill>
            <a:schemeClr val="bg1"/>
          </a:solidFill>
          <a:ln>
            <a:solidFill>
              <a:schemeClr val="tx1"/>
            </a:solidFill>
          </a:ln>
        </p:spPr>
        <p:txBody>
          <a:bodyPr wrap="none">
            <a:spAutoFit/>
          </a:bodyPr>
          <a:lstStyle/>
          <a:p>
            <a:r>
              <a:rPr lang="en-US" altLang="ja-JP" dirty="0"/>
              <a:t>(A) </a:t>
            </a:r>
            <a:r>
              <a:rPr lang="ja-JP" altLang="en-US" dirty="0"/>
              <a:t>先行技術の範囲と内容を決定する。</a:t>
            </a:r>
            <a:endParaRPr lang="en-US" altLang="ja-JP" dirty="0"/>
          </a:p>
          <a:p>
            <a:r>
              <a:rPr lang="en-US" altLang="ja-JP" dirty="0"/>
              <a:t>(</a:t>
            </a:r>
            <a:r>
              <a:rPr lang="ja-JP" altLang="en-US" dirty="0"/>
              <a:t>B</a:t>
            </a:r>
            <a:r>
              <a:rPr lang="en-US" altLang="ja-JP" dirty="0"/>
              <a:t>) </a:t>
            </a:r>
            <a:r>
              <a:rPr lang="ja-JP" altLang="en-US" dirty="0"/>
              <a:t>先行技術と</a:t>
            </a:r>
            <a:r>
              <a:rPr lang="ja-JP" altLang="en-US" b="1" dirty="0">
                <a:solidFill>
                  <a:srgbClr val="800D0A"/>
                </a:solidFill>
              </a:rPr>
              <a:t>クレームとの差異</a:t>
            </a:r>
            <a:r>
              <a:rPr lang="ja-JP" altLang="en-US" dirty="0"/>
              <a:t>を特定する。</a:t>
            </a:r>
          </a:p>
          <a:p>
            <a:r>
              <a:rPr lang="en-US" altLang="ja-JP" dirty="0"/>
              <a:t>(</a:t>
            </a:r>
            <a:r>
              <a:rPr lang="ja-JP" altLang="en-US" dirty="0"/>
              <a:t>C</a:t>
            </a:r>
            <a:r>
              <a:rPr lang="en-US" altLang="ja-JP" dirty="0"/>
              <a:t>) </a:t>
            </a:r>
            <a:r>
              <a:rPr lang="ja-JP" altLang="en-US" dirty="0"/>
              <a:t>当業者の技術水準を特定する。</a:t>
            </a:r>
          </a:p>
          <a:p>
            <a:r>
              <a:rPr lang="en-US" altLang="ja-JP" dirty="0"/>
              <a:t>(</a:t>
            </a:r>
            <a:r>
              <a:rPr lang="ja-JP" altLang="en-US" dirty="0"/>
              <a:t>D</a:t>
            </a:r>
            <a:r>
              <a:rPr lang="en-US" altLang="ja-JP" dirty="0"/>
              <a:t>) </a:t>
            </a:r>
            <a:r>
              <a:rPr lang="ja-JP" altLang="en-US" dirty="0"/>
              <a:t>二次的考察（</a:t>
            </a:r>
            <a:r>
              <a:rPr lang="en-US" altLang="ja-JP" dirty="0"/>
              <a:t>secondary considerations</a:t>
            </a:r>
            <a:r>
              <a:rPr lang="ja-JP" altLang="en-US" dirty="0"/>
              <a:t>）の証拠を評価する（出願人が証拠提出）。</a:t>
            </a:r>
          </a:p>
        </p:txBody>
      </p:sp>
      <p:sp>
        <p:nvSpPr>
          <p:cNvPr id="11" name="正方形/長方形 10">
            <a:extLst>
              <a:ext uri="{FF2B5EF4-FFF2-40B4-BE49-F238E27FC236}">
                <a16:creationId xmlns:a16="http://schemas.microsoft.com/office/drawing/2014/main" id="{A0393575-809E-FFD4-06BE-0F1E9E87C7D5}"/>
              </a:ext>
            </a:extLst>
          </p:cNvPr>
          <p:cNvSpPr/>
          <p:nvPr/>
        </p:nvSpPr>
        <p:spPr>
          <a:xfrm>
            <a:off x="1304195" y="3935228"/>
            <a:ext cx="144016"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創英角ｺﾞｼｯｸUB" panose="020B0900000000000000" pitchFamily="50" charset="-128"/>
              <a:ea typeface="HGP創英角ｺﾞｼｯｸUB" panose="020B0900000000000000" pitchFamily="50" charset="-128"/>
            </a:endParaRPr>
          </a:p>
        </p:txBody>
      </p:sp>
      <p:sp>
        <p:nvSpPr>
          <p:cNvPr id="12" name="テキスト ボックス 11">
            <a:extLst>
              <a:ext uri="{FF2B5EF4-FFF2-40B4-BE49-F238E27FC236}">
                <a16:creationId xmlns:a16="http://schemas.microsoft.com/office/drawing/2014/main" id="{58DEDD80-3A1E-987E-6762-9C6C6D17E22E}"/>
              </a:ext>
            </a:extLst>
          </p:cNvPr>
          <p:cNvSpPr txBox="1"/>
          <p:nvPr/>
        </p:nvSpPr>
        <p:spPr>
          <a:xfrm>
            <a:off x="1430757" y="3824264"/>
            <a:ext cx="8760732" cy="430887"/>
          </a:xfrm>
          <a:prstGeom prst="rect">
            <a:avLst/>
          </a:prstGeom>
          <a:noFill/>
        </p:spPr>
        <p:txBody>
          <a:bodyPr wrap="none" rtlCol="0">
            <a:spAutoFit/>
          </a:bodyPr>
          <a:lstStyle/>
          <a:p>
            <a:r>
              <a:rPr lang="en-US" altLang="ja-JP" sz="2200" b="1" dirty="0">
                <a:latin typeface="メイリオ" panose="020B0604030504040204" pitchFamily="50" charset="-128"/>
                <a:ea typeface="メイリオ" panose="020B0604030504040204" pitchFamily="50" charset="-128"/>
                <a:cs typeface="メイリオ" panose="020B0604030504040204" pitchFamily="50" charset="-128"/>
              </a:rPr>
              <a:t>KSR</a:t>
            </a:r>
            <a:r>
              <a:rPr lang="ja-JP" altLang="en-US" sz="2200" b="1" dirty="0">
                <a:latin typeface="メイリオ" panose="020B0604030504040204" pitchFamily="50" charset="-128"/>
                <a:ea typeface="メイリオ" panose="020B0604030504040204" pitchFamily="50" charset="-128"/>
                <a:cs typeface="メイリオ" panose="020B0604030504040204" pitchFamily="50" charset="-128"/>
              </a:rPr>
              <a:t>判決後の自明性の判断基準（</a:t>
            </a:r>
            <a:r>
              <a:rPr lang="en-US" altLang="ja-JP" sz="2200" b="1" dirty="0">
                <a:latin typeface="メイリオ" panose="020B0604030504040204" pitchFamily="50" charset="-128"/>
                <a:ea typeface="メイリオ" panose="020B0604030504040204" pitchFamily="50" charset="-128"/>
                <a:cs typeface="メイリオ" panose="020B0604030504040204" pitchFamily="50" charset="-128"/>
              </a:rPr>
              <a:t>TSM</a:t>
            </a:r>
            <a:r>
              <a:rPr lang="ja-JP" altLang="en-US" sz="2200" b="1" dirty="0">
                <a:latin typeface="メイリオ" panose="020B0604030504040204" pitchFamily="50" charset="-128"/>
                <a:ea typeface="メイリオ" panose="020B0604030504040204" pitchFamily="50" charset="-128"/>
                <a:cs typeface="メイリオ" panose="020B0604030504040204" pitchFamily="50" charset="-128"/>
              </a:rPr>
              <a:t>以外でも拒絶可能になった）</a:t>
            </a:r>
            <a:endParaRPr lang="en-US" altLang="ja-JP" sz="2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a:extLst>
              <a:ext uri="{FF2B5EF4-FFF2-40B4-BE49-F238E27FC236}">
                <a16:creationId xmlns:a16="http://schemas.microsoft.com/office/drawing/2014/main" id="{953820C9-F9F7-33C3-5C67-D5421FCDCF6E}"/>
              </a:ext>
            </a:extLst>
          </p:cNvPr>
          <p:cNvSpPr txBox="1"/>
          <p:nvPr/>
        </p:nvSpPr>
        <p:spPr>
          <a:xfrm>
            <a:off x="1511075" y="4258711"/>
            <a:ext cx="10200634" cy="2308324"/>
          </a:xfrm>
          <a:prstGeom prst="rect">
            <a:avLst/>
          </a:prstGeom>
          <a:solidFill>
            <a:schemeClr val="bg1"/>
          </a:solidFill>
          <a:ln w="19050">
            <a:solidFill>
              <a:srgbClr val="800D0A"/>
            </a:solidFill>
          </a:ln>
        </p:spPr>
        <p:txBody>
          <a:bodyPr wrap="square" rtlCol="0">
            <a:spAutoFit/>
          </a:bodyP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u="sng" dirty="0">
                <a:latin typeface="メイリオ" panose="020B0604030504040204" pitchFamily="50" charset="-128"/>
                <a:ea typeface="メイリオ" panose="020B0604030504040204" pitchFamily="50" charset="-128"/>
                <a:cs typeface="メイリオ" panose="020B0604030504040204" pitchFamily="50" charset="-128"/>
              </a:rPr>
              <a:t>予見</a:t>
            </a:r>
            <a:r>
              <a:rPr lang="ja-JP" altLang="ja-JP" u="sng" dirty="0">
                <a:latin typeface="メイリオ" panose="020B0604030504040204" pitchFamily="50" charset="-128"/>
                <a:ea typeface="メイリオ" panose="020B0604030504040204" pitchFamily="50" charset="-128"/>
                <a:cs typeface="メイリオ" panose="020B0604030504040204" pitchFamily="50" charset="-128"/>
              </a:rPr>
              <a:t>される結果</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が生じる、公知の方法による</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先行技術</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要素</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の組み合わせ</a:t>
            </a:r>
          </a:p>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(B)</a:t>
            </a:r>
            <a:r>
              <a:rPr lang="ja-JP" altLang="en-US" u="sng" dirty="0">
                <a:latin typeface="メイリオ" panose="020B0604030504040204" pitchFamily="50" charset="-128"/>
                <a:ea typeface="メイリオ" panose="020B0604030504040204" pitchFamily="50" charset="-128"/>
                <a:cs typeface="メイリオ" panose="020B0604030504040204" pitchFamily="50" charset="-128"/>
              </a:rPr>
              <a:t>予見</a:t>
            </a:r>
            <a:r>
              <a:rPr lang="ja-JP" altLang="ja-JP" u="sng" dirty="0">
                <a:latin typeface="メイリオ" panose="020B0604030504040204" pitchFamily="50" charset="-128"/>
                <a:ea typeface="メイリオ" panose="020B0604030504040204" pitchFamily="50" charset="-128"/>
                <a:cs typeface="メイリオ" panose="020B0604030504040204" pitchFamily="50" charset="-128"/>
              </a:rPr>
              <a:t>される結果</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を得るための、</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公知の</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要素の</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置換</a:t>
            </a:r>
          </a:p>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(C)</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類似の装置・方法・製造物を改善する</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公知技術を同様の方法で使用</a:t>
            </a:r>
          </a:p>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(D)</a:t>
            </a:r>
            <a:r>
              <a:rPr lang="ja-JP" altLang="en-US" u="sng" dirty="0">
                <a:latin typeface="メイリオ" panose="020B0604030504040204" pitchFamily="50" charset="-128"/>
                <a:ea typeface="メイリオ" panose="020B0604030504040204" pitchFamily="50" charset="-128"/>
                <a:cs typeface="メイリオ" panose="020B0604030504040204" pitchFamily="50" charset="-128"/>
              </a:rPr>
              <a:t>予見</a:t>
            </a:r>
            <a:r>
              <a:rPr lang="ja-JP" altLang="ja-JP" u="sng" dirty="0">
                <a:latin typeface="メイリオ" panose="020B0604030504040204" pitchFamily="50" charset="-128"/>
                <a:ea typeface="メイリオ" panose="020B0604030504040204" pitchFamily="50" charset="-128"/>
                <a:cs typeface="メイリオ" panose="020B0604030504040204" pitchFamily="50" charset="-128"/>
              </a:rPr>
              <a:t>される結果</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が生じる、</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すぐに改善できる</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公知の装置・方法・製造物への</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公知技術の</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適用</a:t>
            </a:r>
            <a:endParaRPr lang="ja-JP"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(E)Obvious to try: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有限数の解決策からの、</a:t>
            </a:r>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合理的な成功の見込みのある選択</a:t>
            </a:r>
            <a:endParaRPr lang="en-US" altLang="ja-JP"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(F)</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改変が当業者に</a:t>
            </a:r>
            <a:r>
              <a:rPr lang="ja-JP" altLang="en-US" u="sng" dirty="0">
                <a:latin typeface="メイリオ" panose="020B0604030504040204" pitchFamily="50" charset="-128"/>
                <a:ea typeface="メイリオ" panose="020B0604030504040204" pitchFamily="50" charset="-128"/>
                <a:cs typeface="メイリオ" panose="020B0604030504040204" pitchFamily="50" charset="-128"/>
              </a:rPr>
              <a:t>予見</a:t>
            </a:r>
            <a:r>
              <a:rPr lang="ja-JP" altLang="ja-JP" u="sng" dirty="0">
                <a:latin typeface="メイリオ" panose="020B0604030504040204" pitchFamily="50" charset="-128"/>
                <a:ea typeface="メイリオ" panose="020B0604030504040204" pitchFamily="50" charset="-128"/>
                <a:cs typeface="メイリオ" panose="020B0604030504040204" pitchFamily="50" charset="-128"/>
              </a:rPr>
              <a:t>される</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場合、</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設計上の動機および市場要因</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により同一または異なる</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技術分野での使用のために改変を</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促すかもしれない</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(G)</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当業者に先行技術の変更・組合せを促したであろう先行技術中の</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TSM</a:t>
            </a:r>
            <a:endParaRPr lang="ja-JP"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9ED01BD9-FDD6-973C-4B12-9B7959824A2F}"/>
              </a:ext>
            </a:extLst>
          </p:cNvPr>
          <p:cNvSpPr txBox="1"/>
          <p:nvPr/>
        </p:nvSpPr>
        <p:spPr>
          <a:xfrm>
            <a:off x="1855590" y="3285542"/>
            <a:ext cx="8178842" cy="369332"/>
          </a:xfrm>
          <a:prstGeom prst="rect">
            <a:avLst/>
          </a:prstGeom>
          <a:noFill/>
        </p:spPr>
        <p:txBody>
          <a:bodyPr wrap="none" rtlCol="0">
            <a:spAutoFit/>
          </a:bodyPr>
          <a:lstStyle/>
          <a:p>
            <a:r>
              <a:rPr lang="en-US" altLang="ja-JP" dirty="0"/>
              <a:t>Graham</a:t>
            </a:r>
            <a:r>
              <a:rPr lang="ja-JP" altLang="en-US" dirty="0"/>
              <a:t>要素を前提として、</a:t>
            </a:r>
            <a:r>
              <a:rPr lang="en-US" altLang="ja-JP" b="1" u="sng" dirty="0"/>
              <a:t>KSR</a:t>
            </a:r>
            <a:r>
              <a:rPr lang="ja-JP" altLang="en-US" b="1" u="sng" dirty="0"/>
              <a:t>判決後の判断基準に従い自明性を判断</a:t>
            </a:r>
            <a:r>
              <a:rPr lang="ja-JP" altLang="en-US" dirty="0"/>
              <a:t>する。</a:t>
            </a:r>
            <a:endParaRPr kumimoji="1" lang="ja-JP" altLang="en-US" dirty="0"/>
          </a:p>
        </p:txBody>
      </p:sp>
      <p:sp>
        <p:nvSpPr>
          <p:cNvPr id="15" name="矢印: 右 14">
            <a:extLst>
              <a:ext uri="{FF2B5EF4-FFF2-40B4-BE49-F238E27FC236}">
                <a16:creationId xmlns:a16="http://schemas.microsoft.com/office/drawing/2014/main" id="{6F4F85F7-EFF4-A67B-51DA-41B98ADB538A}"/>
              </a:ext>
            </a:extLst>
          </p:cNvPr>
          <p:cNvSpPr/>
          <p:nvPr/>
        </p:nvSpPr>
        <p:spPr>
          <a:xfrm>
            <a:off x="1606208" y="3384677"/>
            <a:ext cx="258618" cy="154709"/>
          </a:xfrm>
          <a:prstGeom prst="rightArrow">
            <a:avLst/>
          </a:prstGeom>
          <a:solidFill>
            <a:srgbClr val="800D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Picture 5" descr="C:\Documents and Settings\ISHIBASHI\Local Settings\Temporary Internet Files\Content.IE5\D45L3H7F\MC900309844[1].wmf">
            <a:extLst>
              <a:ext uri="{FF2B5EF4-FFF2-40B4-BE49-F238E27FC236}">
                <a16:creationId xmlns:a16="http://schemas.microsoft.com/office/drawing/2014/main" id="{8A4B4C93-6749-29F1-5825-B74FF912EE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4347" y="908178"/>
            <a:ext cx="892186" cy="6141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FE86B9D5-0BD4-AE03-7ACA-54DD0AEB2262}"/>
              </a:ext>
            </a:extLst>
          </p:cNvPr>
          <p:cNvSpPr txBox="1"/>
          <p:nvPr/>
        </p:nvSpPr>
        <p:spPr>
          <a:xfrm>
            <a:off x="6062422" y="2290334"/>
            <a:ext cx="6129578" cy="307777"/>
          </a:xfrm>
          <a:prstGeom prst="rect">
            <a:avLst/>
          </a:prstGeom>
          <a:noFill/>
        </p:spPr>
        <p:txBody>
          <a:bodyPr wrap="square">
            <a:spAutoFit/>
          </a:bodyPr>
          <a:lstStyle/>
          <a:p>
            <a:r>
              <a:rPr kumimoji="1" lang="ja-JP" altLang="en-US" sz="1400" dirty="0">
                <a:solidFill>
                  <a:srgbClr val="800D0A"/>
                </a:solidFill>
                <a:latin typeface="メイリオ" panose="020B0604030504040204" pitchFamily="50" charset="-128"/>
                <a:ea typeface="メイリオ" panose="020B0604030504040204" pitchFamily="50" charset="-128"/>
              </a:rPr>
              <a:t>（</a:t>
            </a:r>
            <a:r>
              <a:rPr kumimoji="1" lang="en-US" altLang="ja-JP" sz="1400" dirty="0">
                <a:solidFill>
                  <a:srgbClr val="800D0A"/>
                </a:solidFill>
                <a:latin typeface="メイリオ" panose="020B0604030504040204" pitchFamily="50" charset="-128"/>
                <a:ea typeface="メイリオ" panose="020B0604030504040204" pitchFamily="50" charset="-128"/>
              </a:rPr>
              <a:t>※</a:t>
            </a:r>
            <a:r>
              <a:rPr kumimoji="1" lang="ja-JP" altLang="en-US" sz="1400" dirty="0">
                <a:solidFill>
                  <a:srgbClr val="800D0A"/>
                </a:solidFill>
                <a:latin typeface="メイリオ" panose="020B0604030504040204" pitchFamily="50" charset="-128"/>
                <a:ea typeface="メイリオ" panose="020B0604030504040204" pitchFamily="50" charset="-128"/>
              </a:rPr>
              <a:t>）クレームに基づく「</a:t>
            </a:r>
            <a:r>
              <a:rPr lang="ja-JP" altLang="en-US" sz="1400" dirty="0">
                <a:solidFill>
                  <a:srgbClr val="800D0A"/>
                </a:solidFill>
                <a:latin typeface="メイリオ" panose="020B0604030504040204" pitchFamily="50" charset="-128"/>
                <a:ea typeface="メイリオ" panose="020B0604030504040204" pitchFamily="50" charset="-128"/>
              </a:rPr>
              <a:t>差異</a:t>
            </a:r>
            <a:r>
              <a:rPr kumimoji="1" lang="ja-JP" altLang="en-US" sz="1400" dirty="0">
                <a:solidFill>
                  <a:srgbClr val="800D0A"/>
                </a:solidFill>
                <a:latin typeface="メイリオ" panose="020B0604030504040204" pitchFamily="50" charset="-128"/>
                <a:ea typeface="メイリオ" panose="020B0604030504040204" pitchFamily="50" charset="-128"/>
              </a:rPr>
              <a:t>」</a:t>
            </a:r>
            <a:r>
              <a:rPr lang="ja-JP" altLang="en-US" sz="1400" dirty="0">
                <a:solidFill>
                  <a:srgbClr val="800D0A"/>
                </a:solidFill>
                <a:latin typeface="メイリオ" panose="020B0604030504040204" pitchFamily="50" charset="-128"/>
                <a:ea typeface="メイリオ" panose="020B0604030504040204" pitchFamily="50" charset="-128"/>
              </a:rPr>
              <a:t>に限る</a:t>
            </a:r>
            <a:endParaRPr kumimoji="1" lang="en-US" altLang="ja-JP" sz="1400" dirty="0">
              <a:solidFill>
                <a:srgbClr val="800D0A"/>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866405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588E8-3E8F-9334-83F5-9206ACE7710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BB88EED-CB48-77C1-C826-43BD79C05F55}"/>
              </a:ext>
            </a:extLst>
          </p:cNvPr>
          <p:cNvSpPr>
            <a:spLocks noGrp="1"/>
          </p:cNvSpPr>
          <p:nvPr>
            <p:ph type="title"/>
          </p:nvPr>
        </p:nvSpPr>
        <p:spPr/>
        <p:txBody>
          <a:bodyPr/>
          <a:lstStyle/>
          <a:p>
            <a:r>
              <a:rPr kumimoji="1" lang="en-US" altLang="ja-JP" dirty="0"/>
              <a:t>7.1 </a:t>
            </a:r>
            <a:r>
              <a:rPr kumimoji="1" lang="ja-JP" altLang="en-US" dirty="0"/>
              <a:t>進歩性の判断基準 ～</a:t>
            </a:r>
            <a:r>
              <a:rPr kumimoji="1" lang="en-US" altLang="ja-JP" dirty="0"/>
              <a:t>EP</a:t>
            </a:r>
            <a:r>
              <a:rPr kumimoji="1" lang="ja-JP" altLang="en-US" dirty="0"/>
              <a:t>　　～</a:t>
            </a:r>
          </a:p>
        </p:txBody>
      </p:sp>
      <p:sp>
        <p:nvSpPr>
          <p:cNvPr id="8" name="フッター プレースホルダー 2">
            <a:extLst>
              <a:ext uri="{FF2B5EF4-FFF2-40B4-BE49-F238E27FC236}">
                <a16:creationId xmlns:a16="http://schemas.microsoft.com/office/drawing/2014/main" id="{7048A615-6DCC-9CFE-22CF-36036110F251}"/>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3" name="六角形 2">
            <a:extLst>
              <a:ext uri="{FF2B5EF4-FFF2-40B4-BE49-F238E27FC236}">
                <a16:creationId xmlns:a16="http://schemas.microsoft.com/office/drawing/2014/main" id="{5727D6C8-32EE-FFA2-ABAA-88CAF0FE47A9}"/>
              </a:ext>
            </a:extLst>
          </p:cNvPr>
          <p:cNvSpPr/>
          <p:nvPr/>
        </p:nvSpPr>
        <p:spPr>
          <a:xfrm>
            <a:off x="2285998" y="4622699"/>
            <a:ext cx="5675737" cy="1052538"/>
          </a:xfrm>
          <a:prstGeom prst="hexagon">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正方形/長方形 3">
            <a:extLst>
              <a:ext uri="{FF2B5EF4-FFF2-40B4-BE49-F238E27FC236}">
                <a16:creationId xmlns:a16="http://schemas.microsoft.com/office/drawing/2014/main" id="{BF721CB2-B7CF-955D-0460-7A9DE9B5F10F}"/>
              </a:ext>
            </a:extLst>
          </p:cNvPr>
          <p:cNvSpPr/>
          <p:nvPr/>
        </p:nvSpPr>
        <p:spPr>
          <a:xfrm>
            <a:off x="2339945" y="3103274"/>
            <a:ext cx="5562130" cy="369332"/>
          </a:xfrm>
          <a:prstGeom prst="rect">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正方形/長方形 4">
            <a:extLst>
              <a:ext uri="{FF2B5EF4-FFF2-40B4-BE49-F238E27FC236}">
                <a16:creationId xmlns:a16="http://schemas.microsoft.com/office/drawing/2014/main" id="{19268C49-221B-629E-5A37-7AABE058DC6E}"/>
              </a:ext>
            </a:extLst>
          </p:cNvPr>
          <p:cNvSpPr/>
          <p:nvPr/>
        </p:nvSpPr>
        <p:spPr>
          <a:xfrm>
            <a:off x="1490194" y="1825761"/>
            <a:ext cx="144016"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創英角ｺﾞｼｯｸUB" panose="020B0900000000000000" pitchFamily="50" charset="-128"/>
              <a:ea typeface="HGP創英角ｺﾞｼｯｸUB" panose="020B0900000000000000" pitchFamily="50" charset="-128"/>
            </a:endParaRPr>
          </a:p>
        </p:txBody>
      </p:sp>
      <p:sp>
        <p:nvSpPr>
          <p:cNvPr id="6" name="テキスト ボックス 5">
            <a:extLst>
              <a:ext uri="{FF2B5EF4-FFF2-40B4-BE49-F238E27FC236}">
                <a16:creationId xmlns:a16="http://schemas.microsoft.com/office/drawing/2014/main" id="{5709C8E3-486B-827E-0353-34CDC70D33B1}"/>
              </a:ext>
            </a:extLst>
          </p:cNvPr>
          <p:cNvSpPr txBox="1"/>
          <p:nvPr/>
        </p:nvSpPr>
        <p:spPr>
          <a:xfrm>
            <a:off x="1616756" y="1714797"/>
            <a:ext cx="5901487" cy="430887"/>
          </a:xfrm>
          <a:prstGeom prst="rect">
            <a:avLst/>
          </a:prstGeom>
          <a:noFill/>
        </p:spPr>
        <p:txBody>
          <a:bodyPr wrap="none" rtlCol="0">
            <a:spAutoFit/>
          </a:bodyPr>
          <a:lstStyle/>
          <a:p>
            <a:r>
              <a:rPr lang="ja-JP" altLang="en-US" sz="2200" b="1" dirty="0">
                <a:latin typeface="メイリオ" panose="020B0604030504040204" pitchFamily="50" charset="-128"/>
                <a:ea typeface="メイリオ" panose="020B0604030504040204" pitchFamily="50" charset="-128"/>
                <a:cs typeface="メイリオ" panose="020B0604030504040204" pitchFamily="50" charset="-128"/>
              </a:rPr>
              <a:t>課題解決（</a:t>
            </a:r>
            <a:r>
              <a:rPr lang="en-US" altLang="ja-JP" sz="2200" b="1" dirty="0">
                <a:latin typeface="メイリオ" panose="020B0604030504040204" pitchFamily="50" charset="-128"/>
                <a:ea typeface="メイリオ" panose="020B0604030504040204" pitchFamily="50" charset="-128"/>
                <a:cs typeface="メイリオ" panose="020B0604030504040204" pitchFamily="50" charset="-128"/>
              </a:rPr>
              <a:t>Problem-Solution</a:t>
            </a:r>
            <a:r>
              <a:rPr lang="ja-JP" altLang="en-US" sz="2200" b="1" dirty="0">
                <a:latin typeface="メイリオ" panose="020B0604030504040204" pitchFamily="50" charset="-128"/>
                <a:ea typeface="メイリオ" panose="020B0604030504040204" pitchFamily="50" charset="-128"/>
                <a:cs typeface="メイリオ" panose="020B0604030504040204" pitchFamily="50" charset="-128"/>
              </a:rPr>
              <a:t>）アプローチ</a:t>
            </a:r>
            <a:endParaRPr lang="en-US" altLang="ja-JP" sz="2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a:extLst>
              <a:ext uri="{FF2B5EF4-FFF2-40B4-BE49-F238E27FC236}">
                <a16:creationId xmlns:a16="http://schemas.microsoft.com/office/drawing/2014/main" id="{4FF3F465-B35C-B8F5-6477-33051AD58FEA}"/>
              </a:ext>
            </a:extLst>
          </p:cNvPr>
          <p:cNvSpPr/>
          <p:nvPr/>
        </p:nvSpPr>
        <p:spPr>
          <a:xfrm>
            <a:off x="3620654" y="2373902"/>
            <a:ext cx="2992582" cy="369332"/>
          </a:xfrm>
          <a:prstGeom prst="rect">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正方形/長方形 16">
            <a:extLst>
              <a:ext uri="{FF2B5EF4-FFF2-40B4-BE49-F238E27FC236}">
                <a16:creationId xmlns:a16="http://schemas.microsoft.com/office/drawing/2014/main" id="{D5131DA8-E3EF-1C64-8710-B431EBB27D80}"/>
              </a:ext>
            </a:extLst>
          </p:cNvPr>
          <p:cNvSpPr/>
          <p:nvPr/>
        </p:nvSpPr>
        <p:spPr>
          <a:xfrm>
            <a:off x="3763548" y="2382990"/>
            <a:ext cx="2723823" cy="369332"/>
          </a:xfrm>
          <a:prstGeom prst="rect">
            <a:avLst/>
          </a:prstGeom>
        </p:spPr>
        <p:txBody>
          <a:bodyPr wrap="none">
            <a:spAutoFit/>
          </a:bodyPr>
          <a:lstStyle/>
          <a:p>
            <a:r>
              <a:rPr lang="ja-JP" altLang="en-US" dirty="0"/>
              <a:t>最も近い先行技術の決定</a:t>
            </a:r>
          </a:p>
        </p:txBody>
      </p:sp>
      <p:sp>
        <p:nvSpPr>
          <p:cNvPr id="18" name="正方形/長方形 17">
            <a:extLst>
              <a:ext uri="{FF2B5EF4-FFF2-40B4-BE49-F238E27FC236}">
                <a16:creationId xmlns:a16="http://schemas.microsoft.com/office/drawing/2014/main" id="{E68E8B13-5F51-2F34-8D0F-E35B78D985EC}"/>
              </a:ext>
            </a:extLst>
          </p:cNvPr>
          <p:cNvSpPr/>
          <p:nvPr/>
        </p:nvSpPr>
        <p:spPr>
          <a:xfrm>
            <a:off x="2384126" y="3114307"/>
            <a:ext cx="5493812" cy="369332"/>
          </a:xfrm>
          <a:prstGeom prst="rect">
            <a:avLst/>
          </a:prstGeom>
        </p:spPr>
        <p:txBody>
          <a:bodyPr wrap="none">
            <a:spAutoFit/>
          </a:bodyPr>
          <a:lstStyle/>
          <a:p>
            <a:r>
              <a:rPr lang="ja-JP" altLang="en-US" dirty="0"/>
              <a:t>最も近い先行技術との</a:t>
            </a:r>
            <a:r>
              <a:rPr lang="ja-JP" altLang="en-US" b="1" dirty="0">
                <a:solidFill>
                  <a:srgbClr val="800D0A"/>
                </a:solidFill>
              </a:rPr>
              <a:t>相違点（区別的特徴）</a:t>
            </a:r>
            <a:r>
              <a:rPr lang="ja-JP" altLang="en-US" dirty="0"/>
              <a:t>を決定</a:t>
            </a:r>
          </a:p>
        </p:txBody>
      </p:sp>
      <p:sp>
        <p:nvSpPr>
          <p:cNvPr id="19" name="正方形/長方形 18">
            <a:extLst>
              <a:ext uri="{FF2B5EF4-FFF2-40B4-BE49-F238E27FC236}">
                <a16:creationId xmlns:a16="http://schemas.microsoft.com/office/drawing/2014/main" id="{679F58A1-BA1C-746A-2A8B-7046CC40C7B7}"/>
              </a:ext>
            </a:extLst>
          </p:cNvPr>
          <p:cNvSpPr/>
          <p:nvPr/>
        </p:nvSpPr>
        <p:spPr>
          <a:xfrm>
            <a:off x="2803447" y="3814062"/>
            <a:ext cx="4627465" cy="369332"/>
          </a:xfrm>
          <a:prstGeom prst="rect">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正方形/長方形 19">
            <a:extLst>
              <a:ext uri="{FF2B5EF4-FFF2-40B4-BE49-F238E27FC236}">
                <a16:creationId xmlns:a16="http://schemas.microsoft.com/office/drawing/2014/main" id="{65ABA694-00D2-574A-405E-D7F590ABB915}"/>
              </a:ext>
            </a:extLst>
          </p:cNvPr>
          <p:cNvSpPr/>
          <p:nvPr/>
        </p:nvSpPr>
        <p:spPr>
          <a:xfrm>
            <a:off x="2901100" y="3823242"/>
            <a:ext cx="4310795" cy="369332"/>
          </a:xfrm>
          <a:prstGeom prst="rect">
            <a:avLst/>
          </a:prstGeom>
        </p:spPr>
        <p:txBody>
          <a:bodyPr wrap="none">
            <a:spAutoFit/>
          </a:bodyPr>
          <a:lstStyle/>
          <a:p>
            <a:r>
              <a:rPr lang="ja-JP" altLang="en-US" dirty="0"/>
              <a:t>相違点により得られる効果から課題を設定</a:t>
            </a:r>
          </a:p>
        </p:txBody>
      </p:sp>
      <p:sp>
        <p:nvSpPr>
          <p:cNvPr id="21" name="正方形/長方形 20">
            <a:extLst>
              <a:ext uri="{FF2B5EF4-FFF2-40B4-BE49-F238E27FC236}">
                <a16:creationId xmlns:a16="http://schemas.microsoft.com/office/drawing/2014/main" id="{70436891-1600-6C93-A080-1D1A34475440}"/>
              </a:ext>
            </a:extLst>
          </p:cNvPr>
          <p:cNvSpPr/>
          <p:nvPr/>
        </p:nvSpPr>
        <p:spPr>
          <a:xfrm>
            <a:off x="2559610" y="4716491"/>
            <a:ext cx="4659417" cy="923330"/>
          </a:xfrm>
          <a:prstGeom prst="rect">
            <a:avLst/>
          </a:prstGeom>
        </p:spPr>
        <p:txBody>
          <a:bodyPr wrap="none">
            <a:spAutoFit/>
          </a:bodyPr>
          <a:lstStyle/>
          <a:p>
            <a:r>
              <a:rPr lang="ja-JP" altLang="en-US" dirty="0"/>
              <a:t>課題に直面した当業者が相違点を乗り越えて</a:t>
            </a:r>
            <a:endParaRPr lang="en-US" altLang="ja-JP" dirty="0"/>
          </a:p>
          <a:p>
            <a:r>
              <a:rPr lang="ja-JP" altLang="en-US" dirty="0"/>
              <a:t>発明に到達したであろう（</a:t>
            </a:r>
            <a:r>
              <a:rPr lang="en-US" altLang="ja-JP" dirty="0"/>
              <a:t>would have arrived)</a:t>
            </a:r>
            <a:r>
              <a:rPr lang="ja-JP" altLang="en-US" dirty="0"/>
              <a:t>と</a:t>
            </a:r>
            <a:endParaRPr lang="en-US" altLang="ja-JP" dirty="0"/>
          </a:p>
          <a:p>
            <a:r>
              <a:rPr lang="ja-JP" altLang="en-US" dirty="0"/>
              <a:t>言えるような先行技術中の教示があるか？</a:t>
            </a:r>
          </a:p>
        </p:txBody>
      </p:sp>
      <p:cxnSp>
        <p:nvCxnSpPr>
          <p:cNvPr id="22" name="直線矢印コネクタ 21">
            <a:extLst>
              <a:ext uri="{FF2B5EF4-FFF2-40B4-BE49-F238E27FC236}">
                <a16:creationId xmlns:a16="http://schemas.microsoft.com/office/drawing/2014/main" id="{FD66CFBB-A28A-95E9-2D58-D1F68E040484}"/>
              </a:ext>
            </a:extLst>
          </p:cNvPr>
          <p:cNvCxnSpPr>
            <a:cxnSpLocks/>
            <a:stCxn id="16" idx="2"/>
            <a:endCxn id="4" idx="0"/>
          </p:cNvCxnSpPr>
          <p:nvPr/>
        </p:nvCxnSpPr>
        <p:spPr>
          <a:xfrm>
            <a:off x="5116945" y="2743234"/>
            <a:ext cx="4065"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7220160F-5777-1921-F318-4E65032AFB3F}"/>
              </a:ext>
            </a:extLst>
          </p:cNvPr>
          <p:cNvCxnSpPr>
            <a:cxnSpLocks/>
            <a:stCxn id="4" idx="2"/>
            <a:endCxn id="19" idx="0"/>
          </p:cNvCxnSpPr>
          <p:nvPr/>
        </p:nvCxnSpPr>
        <p:spPr>
          <a:xfrm flipH="1">
            <a:off x="5117180" y="3472606"/>
            <a:ext cx="3830" cy="3414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3AE14748-6AEF-7C45-BB90-5543A26C92C3}"/>
              </a:ext>
            </a:extLst>
          </p:cNvPr>
          <p:cNvCxnSpPr>
            <a:stCxn id="19" idx="2"/>
          </p:cNvCxnSpPr>
          <p:nvPr/>
        </p:nvCxnSpPr>
        <p:spPr>
          <a:xfrm>
            <a:off x="5117180" y="4183394"/>
            <a:ext cx="3969" cy="4393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BCFB6661-3F46-6092-B9DE-07FD682B31F4}"/>
              </a:ext>
            </a:extLst>
          </p:cNvPr>
          <p:cNvSpPr/>
          <p:nvPr/>
        </p:nvSpPr>
        <p:spPr>
          <a:xfrm>
            <a:off x="4367437" y="6251301"/>
            <a:ext cx="1376968" cy="369332"/>
          </a:xfrm>
          <a:prstGeom prst="rect">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正方形/長方形 25">
            <a:extLst>
              <a:ext uri="{FF2B5EF4-FFF2-40B4-BE49-F238E27FC236}">
                <a16:creationId xmlns:a16="http://schemas.microsoft.com/office/drawing/2014/main" id="{49C148A4-C8F1-0480-4678-9795896C3F8B}"/>
              </a:ext>
            </a:extLst>
          </p:cNvPr>
          <p:cNvSpPr/>
          <p:nvPr/>
        </p:nvSpPr>
        <p:spPr>
          <a:xfrm>
            <a:off x="4406066" y="6259005"/>
            <a:ext cx="1261884" cy="369332"/>
          </a:xfrm>
          <a:prstGeom prst="rect">
            <a:avLst/>
          </a:prstGeom>
        </p:spPr>
        <p:txBody>
          <a:bodyPr wrap="none">
            <a:spAutoFit/>
          </a:bodyPr>
          <a:lstStyle/>
          <a:p>
            <a:r>
              <a:rPr lang="ja-JP" altLang="en-US" dirty="0"/>
              <a:t>進歩性なし</a:t>
            </a:r>
          </a:p>
        </p:txBody>
      </p:sp>
      <p:cxnSp>
        <p:nvCxnSpPr>
          <p:cNvPr id="27" name="直線矢印コネクタ 26">
            <a:extLst>
              <a:ext uri="{FF2B5EF4-FFF2-40B4-BE49-F238E27FC236}">
                <a16:creationId xmlns:a16="http://schemas.microsoft.com/office/drawing/2014/main" id="{3B88C33B-CA87-CAF3-3757-0D4CD58484C8}"/>
              </a:ext>
            </a:extLst>
          </p:cNvPr>
          <p:cNvCxnSpPr>
            <a:endCxn id="25" idx="0"/>
          </p:cNvCxnSpPr>
          <p:nvPr/>
        </p:nvCxnSpPr>
        <p:spPr>
          <a:xfrm>
            <a:off x="5055921" y="5709854"/>
            <a:ext cx="0" cy="5414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32331708-6D59-5EFD-249D-AE16DDEDC3AD}"/>
              </a:ext>
            </a:extLst>
          </p:cNvPr>
          <p:cNvCxnSpPr>
            <a:stCxn id="3" idx="0"/>
          </p:cNvCxnSpPr>
          <p:nvPr/>
        </p:nvCxnSpPr>
        <p:spPr>
          <a:xfrm>
            <a:off x="7961735" y="5148968"/>
            <a:ext cx="6427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976427CC-F1CA-C5AF-FB10-9C992712F64F}"/>
              </a:ext>
            </a:extLst>
          </p:cNvPr>
          <p:cNvCxnSpPr>
            <a:cxnSpLocks/>
          </p:cNvCxnSpPr>
          <p:nvPr/>
        </p:nvCxnSpPr>
        <p:spPr>
          <a:xfrm>
            <a:off x="8588004" y="5148968"/>
            <a:ext cx="16509" cy="11023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FCD34644-FA05-B1BD-D543-8D35356191CB}"/>
              </a:ext>
            </a:extLst>
          </p:cNvPr>
          <p:cNvSpPr txBox="1"/>
          <p:nvPr/>
        </p:nvSpPr>
        <p:spPr>
          <a:xfrm>
            <a:off x="7935079" y="4904635"/>
            <a:ext cx="453970" cy="338554"/>
          </a:xfrm>
          <a:prstGeom prst="rect">
            <a:avLst/>
          </a:prstGeom>
          <a:noFill/>
        </p:spPr>
        <p:txBody>
          <a:bodyPr wrap="none" rtlCol="0">
            <a:spAutoFit/>
          </a:bodyPr>
          <a:lstStyle/>
          <a:p>
            <a:r>
              <a:rPr kumimoji="1" lang="en-US" altLang="ja-JP" sz="1600" dirty="0"/>
              <a:t>NO</a:t>
            </a:r>
            <a:endParaRPr kumimoji="1" lang="ja-JP" altLang="en-US" sz="1600" dirty="0"/>
          </a:p>
        </p:txBody>
      </p:sp>
      <p:sp>
        <p:nvSpPr>
          <p:cNvPr id="33" name="テキスト ボックス 32">
            <a:extLst>
              <a:ext uri="{FF2B5EF4-FFF2-40B4-BE49-F238E27FC236}">
                <a16:creationId xmlns:a16="http://schemas.microsoft.com/office/drawing/2014/main" id="{4FB6B15F-949E-D58E-6493-96ACDECBFC8D}"/>
              </a:ext>
            </a:extLst>
          </p:cNvPr>
          <p:cNvSpPr txBox="1"/>
          <p:nvPr/>
        </p:nvSpPr>
        <p:spPr>
          <a:xfrm>
            <a:off x="5011721" y="5715773"/>
            <a:ext cx="477631" cy="338554"/>
          </a:xfrm>
          <a:prstGeom prst="rect">
            <a:avLst/>
          </a:prstGeom>
          <a:noFill/>
        </p:spPr>
        <p:txBody>
          <a:bodyPr wrap="none" rtlCol="0">
            <a:spAutoFit/>
          </a:bodyPr>
          <a:lstStyle/>
          <a:p>
            <a:r>
              <a:rPr kumimoji="1" lang="en-US" altLang="ja-JP" sz="1600" dirty="0"/>
              <a:t>YES</a:t>
            </a:r>
            <a:endParaRPr kumimoji="1" lang="ja-JP" altLang="en-US" sz="1600" dirty="0"/>
          </a:p>
        </p:txBody>
      </p:sp>
      <p:sp>
        <p:nvSpPr>
          <p:cNvPr id="34" name="正方形/長方形 33">
            <a:extLst>
              <a:ext uri="{FF2B5EF4-FFF2-40B4-BE49-F238E27FC236}">
                <a16:creationId xmlns:a16="http://schemas.microsoft.com/office/drawing/2014/main" id="{26B879EF-8F20-D7D7-1E62-B3DF99A0A429}"/>
              </a:ext>
            </a:extLst>
          </p:cNvPr>
          <p:cNvSpPr/>
          <p:nvPr/>
        </p:nvSpPr>
        <p:spPr>
          <a:xfrm>
            <a:off x="7897727" y="3614587"/>
            <a:ext cx="2003038" cy="6924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Could-Would</a:t>
            </a:r>
          </a:p>
          <a:p>
            <a:pPr algn="ctr"/>
            <a:r>
              <a:rPr kumimoji="1" lang="ja-JP" altLang="en-US" dirty="0"/>
              <a:t>アプローチ</a:t>
            </a:r>
          </a:p>
        </p:txBody>
      </p:sp>
      <p:cxnSp>
        <p:nvCxnSpPr>
          <p:cNvPr id="35" name="直線矢印コネクタ 34">
            <a:extLst>
              <a:ext uri="{FF2B5EF4-FFF2-40B4-BE49-F238E27FC236}">
                <a16:creationId xmlns:a16="http://schemas.microsoft.com/office/drawing/2014/main" id="{710FED58-DC53-505A-4BF3-C8B6AD3A056A}"/>
              </a:ext>
            </a:extLst>
          </p:cNvPr>
          <p:cNvCxnSpPr/>
          <p:nvPr/>
        </p:nvCxnSpPr>
        <p:spPr>
          <a:xfrm flipH="1">
            <a:off x="7753711" y="4307085"/>
            <a:ext cx="529413" cy="361781"/>
          </a:xfrm>
          <a:prstGeom prst="straightConnector1">
            <a:avLst/>
          </a:prstGeom>
          <a:ln w="22225">
            <a:solidFill>
              <a:srgbClr val="D4162D"/>
            </a:solidFill>
            <a:tailEnd type="arrow"/>
          </a:ln>
        </p:spPr>
        <p:style>
          <a:lnRef idx="1">
            <a:schemeClr val="accent1"/>
          </a:lnRef>
          <a:fillRef idx="0">
            <a:schemeClr val="accent1"/>
          </a:fillRef>
          <a:effectRef idx="0">
            <a:schemeClr val="accent1"/>
          </a:effectRef>
          <a:fontRef idx="minor">
            <a:schemeClr val="tx1"/>
          </a:fontRef>
        </p:style>
      </p:cxnSp>
      <p:pic>
        <p:nvPicPr>
          <p:cNvPr id="36" name="Picture 6" descr="http://www.patinformatics.com/wp-content/uploads/2012/12/EPOlogo.png">
            <a:extLst>
              <a:ext uri="{FF2B5EF4-FFF2-40B4-BE49-F238E27FC236}">
                <a16:creationId xmlns:a16="http://schemas.microsoft.com/office/drawing/2014/main" id="{846AAF58-A4E6-E066-4EA6-F7709B544D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9246" y="900584"/>
            <a:ext cx="1103736" cy="551868"/>
          </a:xfrm>
          <a:prstGeom prst="rect">
            <a:avLst/>
          </a:prstGeom>
          <a:noFill/>
          <a:extLst>
            <a:ext uri="{909E8E84-426E-40DD-AFC4-6F175D3DCCD1}">
              <a14:hiddenFill xmlns:a14="http://schemas.microsoft.com/office/drawing/2010/main">
                <a:solidFill>
                  <a:srgbClr val="FFFFFF"/>
                </a:solidFill>
              </a14:hiddenFill>
            </a:ext>
          </a:extLst>
        </p:spPr>
      </p:pic>
      <p:sp>
        <p:nvSpPr>
          <p:cNvPr id="43" name="テキスト ボックス 42">
            <a:extLst>
              <a:ext uri="{FF2B5EF4-FFF2-40B4-BE49-F238E27FC236}">
                <a16:creationId xmlns:a16="http://schemas.microsoft.com/office/drawing/2014/main" id="{7EDFC669-E086-2416-0EE8-75349F6647B9}"/>
              </a:ext>
            </a:extLst>
          </p:cNvPr>
          <p:cNvSpPr txBox="1"/>
          <p:nvPr/>
        </p:nvSpPr>
        <p:spPr>
          <a:xfrm>
            <a:off x="7918590" y="6272787"/>
            <a:ext cx="1338828" cy="369332"/>
          </a:xfrm>
          <a:prstGeom prst="rect">
            <a:avLst/>
          </a:prstGeom>
          <a:solidFill>
            <a:schemeClr val="bg1"/>
          </a:solidFill>
          <a:ln>
            <a:solidFill>
              <a:schemeClr val="tx1"/>
            </a:solidFill>
          </a:ln>
        </p:spPr>
        <p:txBody>
          <a:bodyPr wrap="none" rtlCol="0">
            <a:spAutoFit/>
          </a:bodyPr>
          <a:lstStyle/>
          <a:p>
            <a:r>
              <a:rPr lang="ja-JP" altLang="en-US" b="1" dirty="0">
                <a:solidFill>
                  <a:srgbClr val="800D0A"/>
                </a:solidFill>
              </a:rPr>
              <a:t>進歩性あり</a:t>
            </a:r>
            <a:endParaRPr kumimoji="1" lang="ja-JP" altLang="en-US" b="1" dirty="0">
              <a:solidFill>
                <a:srgbClr val="800D0A"/>
              </a:solidFill>
            </a:endParaRPr>
          </a:p>
        </p:txBody>
      </p:sp>
      <p:sp>
        <p:nvSpPr>
          <p:cNvPr id="7" name="テキスト ボックス 6">
            <a:extLst>
              <a:ext uri="{FF2B5EF4-FFF2-40B4-BE49-F238E27FC236}">
                <a16:creationId xmlns:a16="http://schemas.microsoft.com/office/drawing/2014/main" id="{E58A5019-603C-7681-B865-D04E148386E7}"/>
              </a:ext>
            </a:extLst>
          </p:cNvPr>
          <p:cNvSpPr txBox="1"/>
          <p:nvPr/>
        </p:nvSpPr>
        <p:spPr>
          <a:xfrm>
            <a:off x="7877938" y="3050831"/>
            <a:ext cx="2159566" cy="523220"/>
          </a:xfrm>
          <a:prstGeom prst="rect">
            <a:avLst/>
          </a:prstGeom>
          <a:noFill/>
        </p:spPr>
        <p:txBody>
          <a:bodyPr wrap="none" rtlCol="0">
            <a:spAutoFit/>
          </a:bodyPr>
          <a:lstStyle/>
          <a:p>
            <a:r>
              <a:rPr kumimoji="1" lang="ja-JP" altLang="en-US" sz="1400" dirty="0">
                <a:solidFill>
                  <a:srgbClr val="800D0A"/>
                </a:solidFill>
                <a:latin typeface="メイリオ" panose="020B0604030504040204" pitchFamily="50" charset="-128"/>
                <a:ea typeface="メイリオ" panose="020B0604030504040204" pitchFamily="50" charset="-128"/>
              </a:rPr>
              <a:t>（</a:t>
            </a:r>
            <a:r>
              <a:rPr kumimoji="1" lang="en-US" altLang="ja-JP" sz="1400" dirty="0">
                <a:solidFill>
                  <a:srgbClr val="800D0A"/>
                </a:solidFill>
                <a:latin typeface="メイリオ" panose="020B0604030504040204" pitchFamily="50" charset="-128"/>
                <a:ea typeface="メイリオ" panose="020B0604030504040204" pitchFamily="50" charset="-128"/>
              </a:rPr>
              <a:t>※</a:t>
            </a:r>
            <a:r>
              <a:rPr kumimoji="1" lang="ja-JP" altLang="en-US" sz="1400" dirty="0">
                <a:solidFill>
                  <a:srgbClr val="800D0A"/>
                </a:solidFill>
                <a:latin typeface="メイリオ" panose="020B0604030504040204" pitchFamily="50" charset="-128"/>
                <a:ea typeface="メイリオ" panose="020B0604030504040204" pitchFamily="50" charset="-128"/>
              </a:rPr>
              <a:t>）クレームに基づく</a:t>
            </a:r>
            <a:endParaRPr kumimoji="1" lang="en-US" altLang="ja-JP" sz="1400" dirty="0">
              <a:solidFill>
                <a:srgbClr val="800D0A"/>
              </a:solidFill>
              <a:latin typeface="メイリオ" panose="020B0604030504040204" pitchFamily="50" charset="-128"/>
              <a:ea typeface="メイリオ" panose="020B0604030504040204" pitchFamily="50" charset="-128"/>
            </a:endParaRPr>
          </a:p>
          <a:p>
            <a:r>
              <a:rPr kumimoji="1" lang="ja-JP" altLang="en-US" sz="1400" dirty="0">
                <a:solidFill>
                  <a:srgbClr val="800D0A"/>
                </a:solidFill>
                <a:latin typeface="メイリオ" panose="020B0604030504040204" pitchFamily="50" charset="-128"/>
                <a:ea typeface="メイリオ" panose="020B0604030504040204" pitchFamily="50" charset="-128"/>
              </a:rPr>
              <a:t>　　「相違点」</a:t>
            </a:r>
            <a:r>
              <a:rPr lang="ja-JP" altLang="en-US" sz="1400" dirty="0">
                <a:solidFill>
                  <a:srgbClr val="800D0A"/>
                </a:solidFill>
                <a:latin typeface="メイリオ" panose="020B0604030504040204" pitchFamily="50" charset="-128"/>
                <a:ea typeface="メイリオ" panose="020B0604030504040204" pitchFamily="50" charset="-128"/>
              </a:rPr>
              <a:t>に限る</a:t>
            </a:r>
            <a:endParaRPr kumimoji="1" lang="en-US" altLang="ja-JP" sz="1400" dirty="0">
              <a:solidFill>
                <a:srgbClr val="800D0A"/>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882549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77D92-ADDC-8EE2-4360-B78B5601093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42AA518-A6E0-2240-039F-C77B2ED3CF19}"/>
              </a:ext>
            </a:extLst>
          </p:cNvPr>
          <p:cNvSpPr>
            <a:spLocks noGrp="1"/>
          </p:cNvSpPr>
          <p:nvPr>
            <p:ph type="title"/>
          </p:nvPr>
        </p:nvSpPr>
        <p:spPr/>
        <p:txBody>
          <a:bodyPr/>
          <a:lstStyle/>
          <a:p>
            <a:r>
              <a:rPr kumimoji="1" lang="en-US" altLang="ja-JP" dirty="0"/>
              <a:t>7.1 </a:t>
            </a:r>
            <a:r>
              <a:rPr kumimoji="1" lang="ja-JP" altLang="en-US" dirty="0"/>
              <a:t>進歩性の判断基準 ～</a:t>
            </a:r>
            <a:r>
              <a:rPr kumimoji="1" lang="en-US" altLang="ja-JP" dirty="0"/>
              <a:t>CN</a:t>
            </a:r>
            <a:r>
              <a:rPr kumimoji="1" lang="ja-JP" altLang="en-US" dirty="0"/>
              <a:t>　　～</a:t>
            </a:r>
          </a:p>
        </p:txBody>
      </p:sp>
      <p:sp>
        <p:nvSpPr>
          <p:cNvPr id="8" name="フッター プレースホルダー 2">
            <a:extLst>
              <a:ext uri="{FF2B5EF4-FFF2-40B4-BE49-F238E27FC236}">
                <a16:creationId xmlns:a16="http://schemas.microsoft.com/office/drawing/2014/main" id="{78D242E1-E716-5ECA-A4C5-3E7A3FEFE8C6}"/>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3" name="六角形 2">
            <a:extLst>
              <a:ext uri="{FF2B5EF4-FFF2-40B4-BE49-F238E27FC236}">
                <a16:creationId xmlns:a16="http://schemas.microsoft.com/office/drawing/2014/main" id="{11E20A48-45E1-505C-8065-8F95E6C0B735}"/>
              </a:ext>
            </a:extLst>
          </p:cNvPr>
          <p:cNvSpPr/>
          <p:nvPr/>
        </p:nvSpPr>
        <p:spPr>
          <a:xfrm>
            <a:off x="2285998" y="4622699"/>
            <a:ext cx="5675737" cy="1052538"/>
          </a:xfrm>
          <a:prstGeom prst="hexagon">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正方形/長方形 4">
            <a:extLst>
              <a:ext uri="{FF2B5EF4-FFF2-40B4-BE49-F238E27FC236}">
                <a16:creationId xmlns:a16="http://schemas.microsoft.com/office/drawing/2014/main" id="{F5D834DC-87E5-6A8B-6C29-E481C31B39D0}"/>
              </a:ext>
            </a:extLst>
          </p:cNvPr>
          <p:cNvSpPr/>
          <p:nvPr/>
        </p:nvSpPr>
        <p:spPr>
          <a:xfrm>
            <a:off x="1490194" y="1825761"/>
            <a:ext cx="144016"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創英角ｺﾞｼｯｸUB" panose="020B0900000000000000" pitchFamily="50" charset="-128"/>
              <a:ea typeface="HGP創英角ｺﾞｼｯｸUB" panose="020B0900000000000000" pitchFamily="50" charset="-128"/>
            </a:endParaRPr>
          </a:p>
        </p:txBody>
      </p:sp>
      <p:sp>
        <p:nvSpPr>
          <p:cNvPr id="6" name="テキスト ボックス 5">
            <a:extLst>
              <a:ext uri="{FF2B5EF4-FFF2-40B4-BE49-F238E27FC236}">
                <a16:creationId xmlns:a16="http://schemas.microsoft.com/office/drawing/2014/main" id="{0CB0432A-FCDE-B5A7-6BB1-51D1024B4A66}"/>
              </a:ext>
            </a:extLst>
          </p:cNvPr>
          <p:cNvSpPr txBox="1"/>
          <p:nvPr/>
        </p:nvSpPr>
        <p:spPr>
          <a:xfrm>
            <a:off x="1616756" y="1714797"/>
            <a:ext cx="3288080" cy="430887"/>
          </a:xfrm>
          <a:prstGeom prst="rect">
            <a:avLst/>
          </a:prstGeom>
          <a:noFill/>
        </p:spPr>
        <p:txBody>
          <a:bodyPr wrap="none" rtlCol="0">
            <a:spAutoFit/>
          </a:bodyPr>
          <a:lstStyle/>
          <a:p>
            <a:r>
              <a:rPr lang="ja-JP" altLang="en-US" sz="2200" b="1" dirty="0">
                <a:latin typeface="メイリオ" panose="020B0604030504040204" pitchFamily="50" charset="-128"/>
                <a:ea typeface="メイリオ" panose="020B0604030504040204" pitchFamily="50" charset="-128"/>
                <a:cs typeface="メイリオ" panose="020B0604030504040204" pitchFamily="50" charset="-128"/>
              </a:rPr>
              <a:t>三歩法（３ステップ法）</a:t>
            </a:r>
            <a:endParaRPr lang="en-US" altLang="ja-JP" sz="2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a:extLst>
              <a:ext uri="{FF2B5EF4-FFF2-40B4-BE49-F238E27FC236}">
                <a16:creationId xmlns:a16="http://schemas.microsoft.com/office/drawing/2014/main" id="{79FE7A53-355C-BFE4-ED2E-262098EF4130}"/>
              </a:ext>
            </a:extLst>
          </p:cNvPr>
          <p:cNvSpPr/>
          <p:nvPr/>
        </p:nvSpPr>
        <p:spPr>
          <a:xfrm>
            <a:off x="2735100" y="4698019"/>
            <a:ext cx="4801314" cy="923330"/>
          </a:xfrm>
          <a:prstGeom prst="rect">
            <a:avLst/>
          </a:prstGeom>
        </p:spPr>
        <p:txBody>
          <a:bodyPr wrap="none">
            <a:spAutoFit/>
          </a:bodyPr>
          <a:lstStyle/>
          <a:p>
            <a:r>
              <a:rPr lang="ja-JP" altLang="en-US" dirty="0"/>
              <a:t>最も近い先行技術に対する区別的特徴の適用</a:t>
            </a:r>
            <a:endParaRPr lang="en-US" altLang="ja-JP" dirty="0"/>
          </a:p>
          <a:p>
            <a:r>
              <a:rPr lang="ja-JP" altLang="en-US" dirty="0"/>
              <a:t>により課題解決することの示唆が先行技術に</a:t>
            </a:r>
            <a:endParaRPr lang="en-US" altLang="ja-JP" dirty="0"/>
          </a:p>
          <a:p>
            <a:r>
              <a:rPr lang="ja-JP" altLang="en-US" dirty="0"/>
              <a:t>存在するか？</a:t>
            </a:r>
          </a:p>
        </p:txBody>
      </p:sp>
      <p:cxnSp>
        <p:nvCxnSpPr>
          <p:cNvPr id="24" name="直線矢印コネクタ 23">
            <a:extLst>
              <a:ext uri="{FF2B5EF4-FFF2-40B4-BE49-F238E27FC236}">
                <a16:creationId xmlns:a16="http://schemas.microsoft.com/office/drawing/2014/main" id="{AD89CBB4-C8D1-350C-C137-4EBB46C6CFEC}"/>
              </a:ext>
            </a:extLst>
          </p:cNvPr>
          <p:cNvCxnSpPr>
            <a:cxnSpLocks/>
          </p:cNvCxnSpPr>
          <p:nvPr/>
        </p:nvCxnSpPr>
        <p:spPr>
          <a:xfrm>
            <a:off x="5117180" y="4183394"/>
            <a:ext cx="3969" cy="4393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7D6A2921-F810-B071-5B7D-9D8F463D7571}"/>
              </a:ext>
            </a:extLst>
          </p:cNvPr>
          <p:cNvSpPr/>
          <p:nvPr/>
        </p:nvSpPr>
        <p:spPr>
          <a:xfrm>
            <a:off x="4367437" y="6251301"/>
            <a:ext cx="1376968" cy="369332"/>
          </a:xfrm>
          <a:prstGeom prst="rect">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正方形/長方形 25">
            <a:extLst>
              <a:ext uri="{FF2B5EF4-FFF2-40B4-BE49-F238E27FC236}">
                <a16:creationId xmlns:a16="http://schemas.microsoft.com/office/drawing/2014/main" id="{7233D086-D7E9-2926-C848-D20988A96D12}"/>
              </a:ext>
            </a:extLst>
          </p:cNvPr>
          <p:cNvSpPr/>
          <p:nvPr/>
        </p:nvSpPr>
        <p:spPr>
          <a:xfrm>
            <a:off x="4406066" y="6259005"/>
            <a:ext cx="1338828" cy="369332"/>
          </a:xfrm>
          <a:prstGeom prst="rect">
            <a:avLst/>
          </a:prstGeom>
        </p:spPr>
        <p:txBody>
          <a:bodyPr wrap="none">
            <a:spAutoFit/>
          </a:bodyPr>
          <a:lstStyle/>
          <a:p>
            <a:r>
              <a:rPr lang="ja-JP" altLang="en-US" dirty="0"/>
              <a:t>創造性なし</a:t>
            </a:r>
          </a:p>
        </p:txBody>
      </p:sp>
      <p:cxnSp>
        <p:nvCxnSpPr>
          <p:cNvPr id="27" name="直線矢印コネクタ 26">
            <a:extLst>
              <a:ext uri="{FF2B5EF4-FFF2-40B4-BE49-F238E27FC236}">
                <a16:creationId xmlns:a16="http://schemas.microsoft.com/office/drawing/2014/main" id="{F7EC97EF-9B42-26B0-C9EC-20995E4EC538}"/>
              </a:ext>
            </a:extLst>
          </p:cNvPr>
          <p:cNvCxnSpPr>
            <a:endCxn id="25" idx="0"/>
          </p:cNvCxnSpPr>
          <p:nvPr/>
        </p:nvCxnSpPr>
        <p:spPr>
          <a:xfrm>
            <a:off x="5055921" y="5709854"/>
            <a:ext cx="0" cy="5414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EB8115E7-86D6-DAB7-BFB2-07D38F74EB56}"/>
              </a:ext>
            </a:extLst>
          </p:cNvPr>
          <p:cNvCxnSpPr>
            <a:stCxn id="3" idx="0"/>
          </p:cNvCxnSpPr>
          <p:nvPr/>
        </p:nvCxnSpPr>
        <p:spPr>
          <a:xfrm>
            <a:off x="7961735" y="5148968"/>
            <a:ext cx="6427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92580756-8351-8608-EAF2-0A6C091FBD5B}"/>
              </a:ext>
            </a:extLst>
          </p:cNvPr>
          <p:cNvCxnSpPr>
            <a:cxnSpLocks/>
          </p:cNvCxnSpPr>
          <p:nvPr/>
        </p:nvCxnSpPr>
        <p:spPr>
          <a:xfrm>
            <a:off x="8597240" y="5148968"/>
            <a:ext cx="16509" cy="11023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51DB3E96-BF89-2833-573A-A598364B52C7}"/>
              </a:ext>
            </a:extLst>
          </p:cNvPr>
          <p:cNvSpPr txBox="1"/>
          <p:nvPr/>
        </p:nvSpPr>
        <p:spPr>
          <a:xfrm>
            <a:off x="7935079" y="4904635"/>
            <a:ext cx="453970" cy="338554"/>
          </a:xfrm>
          <a:prstGeom prst="rect">
            <a:avLst/>
          </a:prstGeom>
          <a:noFill/>
        </p:spPr>
        <p:txBody>
          <a:bodyPr wrap="none" rtlCol="0">
            <a:spAutoFit/>
          </a:bodyPr>
          <a:lstStyle/>
          <a:p>
            <a:r>
              <a:rPr kumimoji="1" lang="en-US" altLang="ja-JP" sz="1600" dirty="0"/>
              <a:t>NO</a:t>
            </a:r>
            <a:endParaRPr kumimoji="1" lang="ja-JP" altLang="en-US" sz="1600" dirty="0"/>
          </a:p>
        </p:txBody>
      </p:sp>
      <p:sp>
        <p:nvSpPr>
          <p:cNvPr id="33" name="テキスト ボックス 32">
            <a:extLst>
              <a:ext uri="{FF2B5EF4-FFF2-40B4-BE49-F238E27FC236}">
                <a16:creationId xmlns:a16="http://schemas.microsoft.com/office/drawing/2014/main" id="{9999A2CB-760C-2397-A49B-18B037E3D291}"/>
              </a:ext>
            </a:extLst>
          </p:cNvPr>
          <p:cNvSpPr txBox="1"/>
          <p:nvPr/>
        </p:nvSpPr>
        <p:spPr>
          <a:xfrm>
            <a:off x="5011721" y="5715773"/>
            <a:ext cx="477631" cy="338554"/>
          </a:xfrm>
          <a:prstGeom prst="rect">
            <a:avLst/>
          </a:prstGeom>
          <a:noFill/>
        </p:spPr>
        <p:txBody>
          <a:bodyPr wrap="none" rtlCol="0">
            <a:spAutoFit/>
          </a:bodyPr>
          <a:lstStyle/>
          <a:p>
            <a:r>
              <a:rPr kumimoji="1" lang="en-US" altLang="ja-JP" sz="1600" dirty="0"/>
              <a:t>YES</a:t>
            </a:r>
            <a:endParaRPr kumimoji="1" lang="ja-JP" altLang="en-US" sz="1600" dirty="0"/>
          </a:p>
        </p:txBody>
      </p:sp>
      <p:pic>
        <p:nvPicPr>
          <p:cNvPr id="7" name="Picture 7" descr="C:\Users\seishinip\AppData\Local\Microsoft\Windows\Temporary Internet Files\Content.IE5\CVCXV2DH\MC900024347[1].wmf">
            <a:extLst>
              <a:ext uri="{FF2B5EF4-FFF2-40B4-BE49-F238E27FC236}">
                <a16:creationId xmlns:a16="http://schemas.microsoft.com/office/drawing/2014/main" id="{6F7CE8AC-494F-1E75-DD7A-AE63F61790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36331" y="909659"/>
            <a:ext cx="934647" cy="629640"/>
          </a:xfrm>
          <a:prstGeom prst="rect">
            <a:avLst/>
          </a:prstGeom>
          <a:noFill/>
          <a:extLst>
            <a:ext uri="{909E8E84-426E-40DD-AFC4-6F175D3DCCD1}">
              <a14:hiddenFill xmlns:a14="http://schemas.microsoft.com/office/drawing/2010/main">
                <a:solidFill>
                  <a:srgbClr val="FFFFFF"/>
                </a:solidFill>
              </a14:hiddenFill>
            </a:ext>
          </a:extLst>
        </p:spPr>
      </p:pic>
      <p:sp>
        <p:nvSpPr>
          <p:cNvPr id="49" name="正方形/長方形 48">
            <a:extLst>
              <a:ext uri="{FF2B5EF4-FFF2-40B4-BE49-F238E27FC236}">
                <a16:creationId xmlns:a16="http://schemas.microsoft.com/office/drawing/2014/main" id="{5B94A775-F612-4A7C-D0DE-EE612CF7EDB8}"/>
              </a:ext>
            </a:extLst>
          </p:cNvPr>
          <p:cNvSpPr/>
          <p:nvPr/>
        </p:nvSpPr>
        <p:spPr>
          <a:xfrm>
            <a:off x="2339945" y="3103274"/>
            <a:ext cx="5562130" cy="369332"/>
          </a:xfrm>
          <a:prstGeom prst="rect">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0" name="正方形/長方形 49">
            <a:extLst>
              <a:ext uri="{FF2B5EF4-FFF2-40B4-BE49-F238E27FC236}">
                <a16:creationId xmlns:a16="http://schemas.microsoft.com/office/drawing/2014/main" id="{5F49663F-9AE5-82FC-6412-7402797EE901}"/>
              </a:ext>
            </a:extLst>
          </p:cNvPr>
          <p:cNvSpPr/>
          <p:nvPr/>
        </p:nvSpPr>
        <p:spPr>
          <a:xfrm>
            <a:off x="3620654" y="2373902"/>
            <a:ext cx="2992582" cy="369332"/>
          </a:xfrm>
          <a:prstGeom prst="rect">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正方形/長方形 50">
            <a:extLst>
              <a:ext uri="{FF2B5EF4-FFF2-40B4-BE49-F238E27FC236}">
                <a16:creationId xmlns:a16="http://schemas.microsoft.com/office/drawing/2014/main" id="{3F7858F4-EC63-A3B8-D9FC-CAB01D24B4E0}"/>
              </a:ext>
            </a:extLst>
          </p:cNvPr>
          <p:cNvSpPr/>
          <p:nvPr/>
        </p:nvSpPr>
        <p:spPr>
          <a:xfrm>
            <a:off x="3763548" y="2382990"/>
            <a:ext cx="2723823" cy="369332"/>
          </a:xfrm>
          <a:prstGeom prst="rect">
            <a:avLst/>
          </a:prstGeom>
        </p:spPr>
        <p:txBody>
          <a:bodyPr wrap="none">
            <a:spAutoFit/>
          </a:bodyPr>
          <a:lstStyle/>
          <a:p>
            <a:r>
              <a:rPr lang="ja-JP" altLang="en-US" dirty="0"/>
              <a:t>最も近い先行技術の決定</a:t>
            </a:r>
          </a:p>
        </p:txBody>
      </p:sp>
      <p:sp>
        <p:nvSpPr>
          <p:cNvPr id="52" name="正方形/長方形 51">
            <a:extLst>
              <a:ext uri="{FF2B5EF4-FFF2-40B4-BE49-F238E27FC236}">
                <a16:creationId xmlns:a16="http://schemas.microsoft.com/office/drawing/2014/main" id="{A49AC987-CD2D-2798-5F98-2ADAD3608BD6}"/>
              </a:ext>
            </a:extLst>
          </p:cNvPr>
          <p:cNvSpPr/>
          <p:nvPr/>
        </p:nvSpPr>
        <p:spPr>
          <a:xfrm>
            <a:off x="2384126" y="3114307"/>
            <a:ext cx="5493812" cy="369332"/>
          </a:xfrm>
          <a:prstGeom prst="rect">
            <a:avLst/>
          </a:prstGeom>
        </p:spPr>
        <p:txBody>
          <a:bodyPr wrap="none">
            <a:spAutoFit/>
          </a:bodyPr>
          <a:lstStyle/>
          <a:p>
            <a:r>
              <a:rPr lang="ja-JP" altLang="en-US" dirty="0"/>
              <a:t>最も近い先行技術との</a:t>
            </a:r>
            <a:r>
              <a:rPr lang="ja-JP" altLang="en-US" b="1" dirty="0">
                <a:solidFill>
                  <a:srgbClr val="800D0A"/>
                </a:solidFill>
              </a:rPr>
              <a:t>相違点（区別的特徴）</a:t>
            </a:r>
            <a:r>
              <a:rPr lang="ja-JP" altLang="en-US" dirty="0"/>
              <a:t>を決定</a:t>
            </a:r>
          </a:p>
        </p:txBody>
      </p:sp>
      <p:sp>
        <p:nvSpPr>
          <p:cNvPr id="53" name="正方形/長方形 52">
            <a:extLst>
              <a:ext uri="{FF2B5EF4-FFF2-40B4-BE49-F238E27FC236}">
                <a16:creationId xmlns:a16="http://schemas.microsoft.com/office/drawing/2014/main" id="{4D01050C-E30B-4275-8521-8ECD00BBA094}"/>
              </a:ext>
            </a:extLst>
          </p:cNvPr>
          <p:cNvSpPr/>
          <p:nvPr/>
        </p:nvSpPr>
        <p:spPr>
          <a:xfrm>
            <a:off x="2803447" y="3814062"/>
            <a:ext cx="4627465" cy="369332"/>
          </a:xfrm>
          <a:prstGeom prst="rect">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4" name="正方形/長方形 53">
            <a:extLst>
              <a:ext uri="{FF2B5EF4-FFF2-40B4-BE49-F238E27FC236}">
                <a16:creationId xmlns:a16="http://schemas.microsoft.com/office/drawing/2014/main" id="{D5C7FC73-6EC7-AB53-19CD-DA67290981FA}"/>
              </a:ext>
            </a:extLst>
          </p:cNvPr>
          <p:cNvSpPr/>
          <p:nvPr/>
        </p:nvSpPr>
        <p:spPr>
          <a:xfrm>
            <a:off x="2901100" y="3814006"/>
            <a:ext cx="4310795" cy="369332"/>
          </a:xfrm>
          <a:prstGeom prst="rect">
            <a:avLst/>
          </a:prstGeom>
        </p:spPr>
        <p:txBody>
          <a:bodyPr wrap="none">
            <a:spAutoFit/>
          </a:bodyPr>
          <a:lstStyle/>
          <a:p>
            <a:r>
              <a:rPr lang="ja-JP" altLang="en-US" dirty="0"/>
              <a:t>相違点により得られる効果から課題を設定</a:t>
            </a:r>
          </a:p>
        </p:txBody>
      </p:sp>
      <p:cxnSp>
        <p:nvCxnSpPr>
          <p:cNvPr id="55" name="直線矢印コネクタ 54">
            <a:extLst>
              <a:ext uri="{FF2B5EF4-FFF2-40B4-BE49-F238E27FC236}">
                <a16:creationId xmlns:a16="http://schemas.microsoft.com/office/drawing/2014/main" id="{3E57D70F-4700-FCD9-E513-39D0CB201B75}"/>
              </a:ext>
            </a:extLst>
          </p:cNvPr>
          <p:cNvCxnSpPr>
            <a:cxnSpLocks/>
            <a:stCxn id="50" idx="2"/>
            <a:endCxn id="49" idx="0"/>
          </p:cNvCxnSpPr>
          <p:nvPr/>
        </p:nvCxnSpPr>
        <p:spPr>
          <a:xfrm>
            <a:off x="5116945" y="2743234"/>
            <a:ext cx="4065"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72E103BB-DBC3-6BA8-B220-B735BB541497}"/>
              </a:ext>
            </a:extLst>
          </p:cNvPr>
          <p:cNvCxnSpPr>
            <a:cxnSpLocks/>
            <a:stCxn id="49" idx="2"/>
            <a:endCxn id="53" idx="0"/>
          </p:cNvCxnSpPr>
          <p:nvPr/>
        </p:nvCxnSpPr>
        <p:spPr>
          <a:xfrm flipH="1">
            <a:off x="5117180" y="3472606"/>
            <a:ext cx="3830" cy="3414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41BE0C6E-3091-4F5B-F628-A3A2E215AEAB}"/>
              </a:ext>
            </a:extLst>
          </p:cNvPr>
          <p:cNvSpPr txBox="1"/>
          <p:nvPr/>
        </p:nvSpPr>
        <p:spPr>
          <a:xfrm>
            <a:off x="3245241" y="2231145"/>
            <a:ext cx="415498" cy="369332"/>
          </a:xfrm>
          <a:prstGeom prst="rect">
            <a:avLst/>
          </a:prstGeom>
          <a:noFill/>
        </p:spPr>
        <p:txBody>
          <a:bodyPr wrap="none" rtlCol="0">
            <a:spAutoFit/>
          </a:bodyPr>
          <a:lstStyle/>
          <a:p>
            <a:r>
              <a:rPr kumimoji="1" lang="ja-JP" altLang="en-US" b="1" dirty="0">
                <a:solidFill>
                  <a:srgbClr val="800D0A"/>
                </a:solidFill>
              </a:rPr>
              <a:t>➀</a:t>
            </a:r>
          </a:p>
        </p:txBody>
      </p:sp>
      <p:sp>
        <p:nvSpPr>
          <p:cNvPr id="66" name="四角形吹き出し 29">
            <a:extLst>
              <a:ext uri="{FF2B5EF4-FFF2-40B4-BE49-F238E27FC236}">
                <a16:creationId xmlns:a16="http://schemas.microsoft.com/office/drawing/2014/main" id="{CD969E22-C9C5-AD1F-C97E-D53ECE0A4CF4}"/>
              </a:ext>
            </a:extLst>
          </p:cNvPr>
          <p:cNvSpPr/>
          <p:nvPr/>
        </p:nvSpPr>
        <p:spPr>
          <a:xfrm>
            <a:off x="8698882" y="3979318"/>
            <a:ext cx="3431356" cy="1431016"/>
          </a:xfrm>
          <a:prstGeom prst="wedgeRectCallout">
            <a:avLst>
              <a:gd name="adj1" fmla="val -64911"/>
              <a:gd name="adj2" fmla="val -36363"/>
            </a:avLst>
          </a:prstGeom>
          <a:solidFill>
            <a:srgbClr val="FFFFFF">
              <a:alpha val="65882"/>
            </a:srgbClr>
          </a:solidFill>
          <a:ln>
            <a:solidFill>
              <a:srgbClr val="800D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三歩法 ≒ 課題解決アプローチ</a:t>
            </a:r>
            <a:endParaRPr lang="en-US" altLang="ja-JP"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本資料では、</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CN</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の三歩法と</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EP</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の課題解決アプローチをまとめて、「課題解決アプローチ」として取り扱います。</a:t>
            </a:r>
          </a:p>
        </p:txBody>
      </p:sp>
      <p:sp>
        <p:nvSpPr>
          <p:cNvPr id="67" name="テキスト ボックス 66">
            <a:extLst>
              <a:ext uri="{FF2B5EF4-FFF2-40B4-BE49-F238E27FC236}">
                <a16:creationId xmlns:a16="http://schemas.microsoft.com/office/drawing/2014/main" id="{08153BCD-4FFE-EB19-79E6-00922F7948BD}"/>
              </a:ext>
            </a:extLst>
          </p:cNvPr>
          <p:cNvSpPr txBox="1"/>
          <p:nvPr/>
        </p:nvSpPr>
        <p:spPr>
          <a:xfrm>
            <a:off x="7961735" y="6259005"/>
            <a:ext cx="1338828" cy="369332"/>
          </a:xfrm>
          <a:prstGeom prst="rect">
            <a:avLst/>
          </a:prstGeom>
          <a:solidFill>
            <a:schemeClr val="bg1"/>
          </a:solidFill>
          <a:ln>
            <a:solidFill>
              <a:schemeClr val="tx1"/>
            </a:solidFill>
          </a:ln>
        </p:spPr>
        <p:txBody>
          <a:bodyPr wrap="none" rtlCol="0">
            <a:spAutoFit/>
          </a:bodyPr>
          <a:lstStyle/>
          <a:p>
            <a:r>
              <a:rPr lang="ja-JP" altLang="en-US" b="1" dirty="0">
                <a:solidFill>
                  <a:srgbClr val="800D0A"/>
                </a:solidFill>
              </a:rPr>
              <a:t>創造性あり</a:t>
            </a:r>
            <a:endParaRPr kumimoji="1" lang="ja-JP" altLang="en-US" b="1" dirty="0">
              <a:solidFill>
                <a:srgbClr val="800D0A"/>
              </a:solidFill>
            </a:endParaRPr>
          </a:p>
        </p:txBody>
      </p:sp>
      <p:sp>
        <p:nvSpPr>
          <p:cNvPr id="68" name="テキスト ボックス 67">
            <a:extLst>
              <a:ext uri="{FF2B5EF4-FFF2-40B4-BE49-F238E27FC236}">
                <a16:creationId xmlns:a16="http://schemas.microsoft.com/office/drawing/2014/main" id="{5A206C99-B4BC-25FA-F03B-1E15C0284537}"/>
              </a:ext>
            </a:extLst>
          </p:cNvPr>
          <p:cNvSpPr txBox="1"/>
          <p:nvPr/>
        </p:nvSpPr>
        <p:spPr>
          <a:xfrm>
            <a:off x="1780082" y="2968274"/>
            <a:ext cx="647934" cy="369332"/>
          </a:xfrm>
          <a:prstGeom prst="rect">
            <a:avLst/>
          </a:prstGeom>
          <a:noFill/>
        </p:spPr>
        <p:txBody>
          <a:bodyPr wrap="none" rtlCol="0">
            <a:spAutoFit/>
          </a:bodyPr>
          <a:lstStyle/>
          <a:p>
            <a:r>
              <a:rPr lang="ja-JP" altLang="en-US" b="1" dirty="0">
                <a:solidFill>
                  <a:srgbClr val="800D0A"/>
                </a:solidFill>
              </a:rPr>
              <a:t>②</a:t>
            </a:r>
            <a:r>
              <a:rPr lang="en-US" altLang="ja-JP" b="1" dirty="0">
                <a:solidFill>
                  <a:srgbClr val="800D0A"/>
                </a:solidFill>
              </a:rPr>
              <a:t>-1</a:t>
            </a:r>
            <a:endParaRPr kumimoji="1" lang="ja-JP" altLang="en-US" b="1" dirty="0">
              <a:solidFill>
                <a:srgbClr val="800D0A"/>
              </a:solidFill>
            </a:endParaRPr>
          </a:p>
        </p:txBody>
      </p:sp>
      <p:sp>
        <p:nvSpPr>
          <p:cNvPr id="69" name="テキスト ボックス 68">
            <a:extLst>
              <a:ext uri="{FF2B5EF4-FFF2-40B4-BE49-F238E27FC236}">
                <a16:creationId xmlns:a16="http://schemas.microsoft.com/office/drawing/2014/main" id="{A8E78B69-FC3A-8673-A201-91DF3690FB94}"/>
              </a:ext>
            </a:extLst>
          </p:cNvPr>
          <p:cNvSpPr txBox="1"/>
          <p:nvPr/>
        </p:nvSpPr>
        <p:spPr>
          <a:xfrm>
            <a:off x="2253166" y="3672804"/>
            <a:ext cx="647934" cy="369332"/>
          </a:xfrm>
          <a:prstGeom prst="rect">
            <a:avLst/>
          </a:prstGeom>
          <a:noFill/>
        </p:spPr>
        <p:txBody>
          <a:bodyPr wrap="none" rtlCol="0">
            <a:spAutoFit/>
          </a:bodyPr>
          <a:lstStyle/>
          <a:p>
            <a:r>
              <a:rPr lang="ja-JP" altLang="en-US" b="1" dirty="0">
                <a:solidFill>
                  <a:srgbClr val="800D0A"/>
                </a:solidFill>
              </a:rPr>
              <a:t>②</a:t>
            </a:r>
            <a:r>
              <a:rPr lang="en-US" altLang="ja-JP" b="1" dirty="0">
                <a:solidFill>
                  <a:srgbClr val="800D0A"/>
                </a:solidFill>
              </a:rPr>
              <a:t>-2</a:t>
            </a:r>
            <a:endParaRPr kumimoji="1" lang="ja-JP" altLang="en-US" b="1" dirty="0">
              <a:solidFill>
                <a:srgbClr val="800D0A"/>
              </a:solidFill>
            </a:endParaRPr>
          </a:p>
        </p:txBody>
      </p:sp>
      <p:sp>
        <p:nvSpPr>
          <p:cNvPr id="70" name="テキスト ボックス 69">
            <a:extLst>
              <a:ext uri="{FF2B5EF4-FFF2-40B4-BE49-F238E27FC236}">
                <a16:creationId xmlns:a16="http://schemas.microsoft.com/office/drawing/2014/main" id="{6770DC0A-41B8-E62E-8D53-136487DCCFBF}"/>
              </a:ext>
            </a:extLst>
          </p:cNvPr>
          <p:cNvSpPr txBox="1"/>
          <p:nvPr/>
        </p:nvSpPr>
        <p:spPr>
          <a:xfrm>
            <a:off x="2095051" y="4476666"/>
            <a:ext cx="415498" cy="369332"/>
          </a:xfrm>
          <a:prstGeom prst="rect">
            <a:avLst/>
          </a:prstGeom>
          <a:noFill/>
        </p:spPr>
        <p:txBody>
          <a:bodyPr wrap="none" rtlCol="0">
            <a:spAutoFit/>
          </a:bodyPr>
          <a:lstStyle/>
          <a:p>
            <a:r>
              <a:rPr kumimoji="1" lang="ja-JP" altLang="en-US" b="1" dirty="0">
                <a:solidFill>
                  <a:srgbClr val="800D0A"/>
                </a:solidFill>
              </a:rPr>
              <a:t>③</a:t>
            </a:r>
          </a:p>
        </p:txBody>
      </p:sp>
      <p:sp>
        <p:nvSpPr>
          <p:cNvPr id="4" name="テキスト ボックス 3">
            <a:extLst>
              <a:ext uri="{FF2B5EF4-FFF2-40B4-BE49-F238E27FC236}">
                <a16:creationId xmlns:a16="http://schemas.microsoft.com/office/drawing/2014/main" id="{1D3955C8-0044-9A08-30A7-04D984CC5D99}"/>
              </a:ext>
            </a:extLst>
          </p:cNvPr>
          <p:cNvSpPr txBox="1"/>
          <p:nvPr/>
        </p:nvSpPr>
        <p:spPr>
          <a:xfrm>
            <a:off x="7911412" y="3065650"/>
            <a:ext cx="2159566" cy="523220"/>
          </a:xfrm>
          <a:prstGeom prst="rect">
            <a:avLst/>
          </a:prstGeom>
          <a:noFill/>
        </p:spPr>
        <p:txBody>
          <a:bodyPr wrap="none" rtlCol="0">
            <a:spAutoFit/>
          </a:bodyPr>
          <a:lstStyle/>
          <a:p>
            <a:r>
              <a:rPr kumimoji="1" lang="ja-JP" altLang="en-US" sz="1400" dirty="0">
                <a:solidFill>
                  <a:srgbClr val="800D0A"/>
                </a:solidFill>
                <a:latin typeface="メイリオ" panose="020B0604030504040204" pitchFamily="50" charset="-128"/>
                <a:ea typeface="メイリオ" panose="020B0604030504040204" pitchFamily="50" charset="-128"/>
              </a:rPr>
              <a:t>（</a:t>
            </a:r>
            <a:r>
              <a:rPr kumimoji="1" lang="en-US" altLang="ja-JP" sz="1400" dirty="0">
                <a:solidFill>
                  <a:srgbClr val="800D0A"/>
                </a:solidFill>
                <a:latin typeface="メイリオ" panose="020B0604030504040204" pitchFamily="50" charset="-128"/>
                <a:ea typeface="メイリオ" panose="020B0604030504040204" pitchFamily="50" charset="-128"/>
              </a:rPr>
              <a:t>※</a:t>
            </a:r>
            <a:r>
              <a:rPr kumimoji="1" lang="ja-JP" altLang="en-US" sz="1400" dirty="0">
                <a:solidFill>
                  <a:srgbClr val="800D0A"/>
                </a:solidFill>
                <a:latin typeface="メイリオ" panose="020B0604030504040204" pitchFamily="50" charset="-128"/>
                <a:ea typeface="メイリオ" panose="020B0604030504040204" pitchFamily="50" charset="-128"/>
              </a:rPr>
              <a:t>）クレームに基づく</a:t>
            </a:r>
            <a:endParaRPr kumimoji="1" lang="en-US" altLang="ja-JP" sz="1400" dirty="0">
              <a:solidFill>
                <a:srgbClr val="800D0A"/>
              </a:solidFill>
              <a:latin typeface="メイリオ" panose="020B0604030504040204" pitchFamily="50" charset="-128"/>
              <a:ea typeface="メイリオ" panose="020B0604030504040204" pitchFamily="50" charset="-128"/>
            </a:endParaRPr>
          </a:p>
          <a:p>
            <a:r>
              <a:rPr kumimoji="1" lang="ja-JP" altLang="en-US" sz="1400" dirty="0">
                <a:solidFill>
                  <a:srgbClr val="800D0A"/>
                </a:solidFill>
                <a:latin typeface="メイリオ" panose="020B0604030504040204" pitchFamily="50" charset="-128"/>
                <a:ea typeface="メイリオ" panose="020B0604030504040204" pitchFamily="50" charset="-128"/>
              </a:rPr>
              <a:t>　　「相違点」</a:t>
            </a:r>
            <a:r>
              <a:rPr lang="ja-JP" altLang="en-US" sz="1400" dirty="0">
                <a:solidFill>
                  <a:srgbClr val="800D0A"/>
                </a:solidFill>
                <a:latin typeface="メイリオ" panose="020B0604030504040204" pitchFamily="50" charset="-128"/>
                <a:ea typeface="メイリオ" panose="020B0604030504040204" pitchFamily="50" charset="-128"/>
              </a:rPr>
              <a:t>に限る</a:t>
            </a:r>
            <a:endParaRPr kumimoji="1" lang="en-US" altLang="ja-JP" sz="1400" dirty="0">
              <a:solidFill>
                <a:srgbClr val="800D0A"/>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208098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BE756-F40C-674D-1A44-7171BA1A36C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0FE3848-5CA8-C737-8F91-2E3605237776}"/>
              </a:ext>
            </a:extLst>
          </p:cNvPr>
          <p:cNvSpPr txBox="1">
            <a:spLocks/>
          </p:cNvSpPr>
          <p:nvPr/>
        </p:nvSpPr>
        <p:spPr>
          <a:xfrm>
            <a:off x="1143000" y="533401"/>
            <a:ext cx="9906000" cy="1382156"/>
          </a:xfrm>
          <a:prstGeom prst="rect">
            <a:avLst/>
          </a:prstGeom>
        </p:spPr>
        <p:txBody>
          <a:bodyPr/>
          <a:lstStyle>
            <a:lvl1pPr algn="l" defTabSz="914400" rtl="0" eaLnBrk="1" latinLnBrk="0" hangingPunct="1">
              <a:lnSpc>
                <a:spcPct val="105000"/>
              </a:lnSpc>
              <a:spcBef>
                <a:spcPct val="0"/>
              </a:spcBef>
              <a:buNone/>
              <a:defRPr sz="4800" b="1" i="0" kern="1200" cap="none" spc="140" baseline="0">
                <a:solidFill>
                  <a:schemeClr val="tx2"/>
                </a:solidFill>
                <a:latin typeface="+mj-lt"/>
                <a:ea typeface="+mj-ea"/>
                <a:cs typeface="+mj-cs"/>
              </a:defRPr>
            </a:lvl1pPr>
          </a:lstStyle>
          <a:p>
            <a:r>
              <a:rPr lang="en-US" altLang="ja-JP" dirty="0"/>
              <a:t>7</a:t>
            </a:r>
            <a:r>
              <a:rPr kumimoji="1" lang="en-US" altLang="ja-JP" dirty="0"/>
              <a:t>.2 JP</a:t>
            </a:r>
            <a:r>
              <a:rPr lang="ja-JP" altLang="en-US" dirty="0"/>
              <a:t>向けの意見書の工夫</a:t>
            </a:r>
            <a:endParaRPr kumimoji="1" lang="en-US" altLang="ja-JP" dirty="0"/>
          </a:p>
        </p:txBody>
      </p:sp>
      <p:sp>
        <p:nvSpPr>
          <p:cNvPr id="32" name="フッター プレースホルダー 2">
            <a:extLst>
              <a:ext uri="{FF2B5EF4-FFF2-40B4-BE49-F238E27FC236}">
                <a16:creationId xmlns:a16="http://schemas.microsoft.com/office/drawing/2014/main" id="{C7691F3E-A719-AACE-87CE-1F92C65B09A1}"/>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5" name="テキスト ボックス 4">
            <a:extLst>
              <a:ext uri="{FF2B5EF4-FFF2-40B4-BE49-F238E27FC236}">
                <a16:creationId xmlns:a16="http://schemas.microsoft.com/office/drawing/2014/main" id="{2EEE54DC-534A-A9CD-0D8F-922A59036EA1}"/>
              </a:ext>
            </a:extLst>
          </p:cNvPr>
          <p:cNvSpPr txBox="1"/>
          <p:nvPr/>
        </p:nvSpPr>
        <p:spPr>
          <a:xfrm>
            <a:off x="2234584" y="1536156"/>
            <a:ext cx="8057435" cy="707886"/>
          </a:xfrm>
          <a:prstGeom prst="rect">
            <a:avLst/>
          </a:prstGeom>
          <a:solidFill>
            <a:schemeClr val="bg1"/>
          </a:solidFill>
          <a:ln w="19050" cmpd="thinThick">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目的</a:t>
            </a:r>
          </a:p>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JP</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基準に適合した意見書を作成する。クレームに基づく主張をする。</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id="{1DCAA27A-84E9-84E5-BDD5-A208D99B0C8E}"/>
              </a:ext>
            </a:extLst>
          </p:cNvPr>
          <p:cNvSpPr/>
          <p:nvPr/>
        </p:nvSpPr>
        <p:spPr>
          <a:xfrm>
            <a:off x="1488521" y="2538367"/>
            <a:ext cx="144016" cy="144016"/>
          </a:xfrm>
          <a:prstGeom prst="rect">
            <a:avLst/>
          </a:prstGeom>
          <a:solidFill>
            <a:srgbClr val="D41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a:extLst>
              <a:ext uri="{FF2B5EF4-FFF2-40B4-BE49-F238E27FC236}">
                <a16:creationId xmlns:a16="http://schemas.microsoft.com/office/drawing/2014/main" id="{E0A7BF2C-2A29-3EF8-93AB-7011E092DAFD}"/>
              </a:ext>
            </a:extLst>
          </p:cNvPr>
          <p:cNvSpPr txBox="1"/>
          <p:nvPr/>
        </p:nvSpPr>
        <p:spPr>
          <a:xfrm>
            <a:off x="1652857" y="2415744"/>
            <a:ext cx="800219"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対策</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a:extLst>
              <a:ext uri="{FF2B5EF4-FFF2-40B4-BE49-F238E27FC236}">
                <a16:creationId xmlns:a16="http://schemas.microsoft.com/office/drawing/2014/main" id="{D54A759C-1B4D-E3A5-A2A5-3CAA90AD6ECB}"/>
              </a:ext>
            </a:extLst>
          </p:cNvPr>
          <p:cNvSpPr txBox="1"/>
          <p:nvPr/>
        </p:nvSpPr>
        <p:spPr>
          <a:xfrm>
            <a:off x="1871104" y="2874229"/>
            <a:ext cx="9483686" cy="1015663"/>
          </a:xfrm>
          <a:prstGeom prst="rect">
            <a:avLst/>
          </a:prstGeom>
          <a:noFill/>
        </p:spPr>
        <p:txBody>
          <a:bodyPr wrap="none" rtlCol="0">
            <a:spAutoFit/>
          </a:bodyPr>
          <a:lstStyle/>
          <a:p>
            <a:r>
              <a:rPr lang="ja-JP" altLang="en-US" sz="2000" b="1" dirty="0">
                <a:solidFill>
                  <a:srgbClr val="800D0A"/>
                </a:solidFill>
                <a:latin typeface="メイリオ" panose="020B0604030504040204" pitchFamily="50" charset="-128"/>
                <a:ea typeface="メイリオ" panose="020B0604030504040204" pitchFamily="50" charset="-128"/>
                <a:cs typeface="メイリオ" panose="020B0604030504040204" pitchFamily="50" charset="-128"/>
              </a:rPr>
              <a:t>クレーム文言</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をそのまま引用して「相違点」を主張する。</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例）引用発明１は構成</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であるのに対し、本発明は構成</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solidFill>
                  <a:srgbClr val="800D0A"/>
                </a:solidFill>
                <a:latin typeface="メイリオ" panose="020B0604030504040204" pitchFamily="50" charset="-128"/>
                <a:ea typeface="メイリオ" panose="020B0604030504040204" pitchFamily="50" charset="-128"/>
                <a:cs typeface="メイリオ" panose="020B0604030504040204" pitchFamily="50" charset="-128"/>
              </a:rPr>
              <a:t>クレーム文言</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）である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点で両者は相違する。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a:extLst>
              <a:ext uri="{FF2B5EF4-FFF2-40B4-BE49-F238E27FC236}">
                <a16:creationId xmlns:a16="http://schemas.microsoft.com/office/drawing/2014/main" id="{95D1F706-6DC0-E6FA-CF69-A83E95E5A447}"/>
              </a:ext>
            </a:extLst>
          </p:cNvPr>
          <p:cNvSpPr/>
          <p:nvPr/>
        </p:nvSpPr>
        <p:spPr>
          <a:xfrm>
            <a:off x="1756233" y="2964436"/>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a:extLst>
              <a:ext uri="{FF2B5EF4-FFF2-40B4-BE49-F238E27FC236}">
                <a16:creationId xmlns:a16="http://schemas.microsoft.com/office/drawing/2014/main" id="{51278D94-5495-1633-7872-BBD86A754434}"/>
              </a:ext>
            </a:extLst>
          </p:cNvPr>
          <p:cNvSpPr txBox="1"/>
          <p:nvPr/>
        </p:nvSpPr>
        <p:spPr>
          <a:xfrm>
            <a:off x="1880340" y="3852456"/>
            <a:ext cx="9591087" cy="707886"/>
          </a:xfrm>
          <a:prstGeom prst="rect">
            <a:avLst/>
          </a:prstGeom>
          <a:noFill/>
        </p:spPr>
        <p:txBody>
          <a:bodyPr wrap="non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相違点」の存在が進歩性につながる</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理由を明確に主張する。</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例）構成</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は、何れの引用文献にも記載がないし、</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なので設計的変更でもない。</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a:extLst>
              <a:ext uri="{FF2B5EF4-FFF2-40B4-BE49-F238E27FC236}">
                <a16:creationId xmlns:a16="http://schemas.microsoft.com/office/drawing/2014/main" id="{DB58E9FC-7B12-A011-CCD6-8CA0E22DB632}"/>
              </a:ext>
            </a:extLst>
          </p:cNvPr>
          <p:cNvSpPr/>
          <p:nvPr/>
        </p:nvSpPr>
        <p:spPr>
          <a:xfrm>
            <a:off x="1765469" y="3942663"/>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矢印: 右 14">
            <a:extLst>
              <a:ext uri="{FF2B5EF4-FFF2-40B4-BE49-F238E27FC236}">
                <a16:creationId xmlns:a16="http://schemas.microsoft.com/office/drawing/2014/main" id="{F5828E48-A252-1DD9-B148-5481E9B3F493}"/>
              </a:ext>
            </a:extLst>
          </p:cNvPr>
          <p:cNvSpPr/>
          <p:nvPr/>
        </p:nvSpPr>
        <p:spPr>
          <a:xfrm>
            <a:off x="2497545" y="4517493"/>
            <a:ext cx="296180" cy="288222"/>
          </a:xfrm>
          <a:prstGeom prst="rightArrow">
            <a:avLst/>
          </a:prstGeom>
          <a:solidFill>
            <a:srgbClr val="800D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50071D24-96D8-0DAC-A73B-EEF1153A51E2}"/>
              </a:ext>
            </a:extLst>
          </p:cNvPr>
          <p:cNvSpPr txBox="1"/>
          <p:nvPr/>
        </p:nvSpPr>
        <p:spPr>
          <a:xfrm>
            <a:off x="2793725" y="4510996"/>
            <a:ext cx="7109639" cy="400110"/>
          </a:xfrm>
          <a:prstGeom prst="rect">
            <a:avLst/>
          </a:prstGeom>
          <a:noFill/>
        </p:spPr>
        <p:txBody>
          <a:bodyPr wrap="non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「動機付けルート」「設計事項ルート」の両方を遮断する。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a:extLst>
              <a:ext uri="{FF2B5EF4-FFF2-40B4-BE49-F238E27FC236}">
                <a16:creationId xmlns:a16="http://schemas.microsoft.com/office/drawing/2014/main" id="{77651833-72FA-7E90-5FCD-3D346BE74594}"/>
              </a:ext>
            </a:extLst>
          </p:cNvPr>
          <p:cNvSpPr txBox="1"/>
          <p:nvPr/>
        </p:nvSpPr>
        <p:spPr>
          <a:xfrm>
            <a:off x="1891013" y="4925484"/>
            <a:ext cx="9873216" cy="1015663"/>
          </a:xfrm>
          <a:prstGeom prst="rect">
            <a:avLst/>
          </a:prstGeom>
          <a:noFill/>
        </p:spPr>
        <p:txBody>
          <a:bodyPr wrap="none" rtlCol="0">
            <a:spAutoFit/>
          </a:bodyPr>
          <a:lstStyle/>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予想を超えた作用効果</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阻害要因</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は積極的に主張する。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例）引用発明１の構成ａは</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のために敢えて△△としているから、引用発明１から</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出発した当業者が△△に替えて〇〇したはずがない（阻害要因）。</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a:extLst>
              <a:ext uri="{FF2B5EF4-FFF2-40B4-BE49-F238E27FC236}">
                <a16:creationId xmlns:a16="http://schemas.microsoft.com/office/drawing/2014/main" id="{43262B4D-1DD1-9851-7CBA-FE007ACE3BFB}"/>
              </a:ext>
            </a:extLst>
          </p:cNvPr>
          <p:cNvSpPr/>
          <p:nvPr/>
        </p:nvSpPr>
        <p:spPr>
          <a:xfrm>
            <a:off x="1776142" y="5015691"/>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800380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336AE-B6E7-1FDC-FF77-0C64B738CAC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81AF071-F6C5-87F5-9A65-705ED66CF7C6}"/>
              </a:ext>
            </a:extLst>
          </p:cNvPr>
          <p:cNvSpPr txBox="1">
            <a:spLocks/>
          </p:cNvSpPr>
          <p:nvPr/>
        </p:nvSpPr>
        <p:spPr>
          <a:xfrm>
            <a:off x="1143000" y="533401"/>
            <a:ext cx="9906000" cy="1382156"/>
          </a:xfrm>
          <a:prstGeom prst="rect">
            <a:avLst/>
          </a:prstGeom>
        </p:spPr>
        <p:txBody>
          <a:bodyPr/>
          <a:lstStyle>
            <a:lvl1pPr algn="l" defTabSz="914400" rtl="0" eaLnBrk="1" latinLnBrk="0" hangingPunct="1">
              <a:lnSpc>
                <a:spcPct val="105000"/>
              </a:lnSpc>
              <a:spcBef>
                <a:spcPct val="0"/>
              </a:spcBef>
              <a:buNone/>
              <a:defRPr sz="4800" b="1" i="0" kern="1200" cap="none" spc="140" baseline="0">
                <a:solidFill>
                  <a:schemeClr val="tx2"/>
                </a:solidFill>
                <a:latin typeface="+mj-lt"/>
                <a:ea typeface="+mj-ea"/>
                <a:cs typeface="+mj-cs"/>
              </a:defRPr>
            </a:lvl1pPr>
          </a:lstStyle>
          <a:p>
            <a:r>
              <a:rPr lang="en-US" altLang="ja-JP" dirty="0"/>
              <a:t>7</a:t>
            </a:r>
            <a:r>
              <a:rPr kumimoji="1" lang="en-US" altLang="ja-JP" dirty="0"/>
              <a:t>.3 US</a:t>
            </a:r>
            <a:r>
              <a:rPr lang="ja-JP" altLang="en-US" dirty="0"/>
              <a:t>向けの意見書の工夫</a:t>
            </a:r>
            <a:endParaRPr kumimoji="1" lang="en-US" altLang="ja-JP" dirty="0"/>
          </a:p>
        </p:txBody>
      </p:sp>
      <p:sp>
        <p:nvSpPr>
          <p:cNvPr id="32" name="フッター プレースホルダー 2">
            <a:extLst>
              <a:ext uri="{FF2B5EF4-FFF2-40B4-BE49-F238E27FC236}">
                <a16:creationId xmlns:a16="http://schemas.microsoft.com/office/drawing/2014/main" id="{61CB3333-868E-E2B9-4BF1-DC701EA42E4F}"/>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5" name="テキスト ボックス 4">
            <a:extLst>
              <a:ext uri="{FF2B5EF4-FFF2-40B4-BE49-F238E27FC236}">
                <a16:creationId xmlns:a16="http://schemas.microsoft.com/office/drawing/2014/main" id="{8FA31ABB-B858-D3B6-CA7F-DD1D23523CAB}"/>
              </a:ext>
            </a:extLst>
          </p:cNvPr>
          <p:cNvSpPr txBox="1"/>
          <p:nvPr/>
        </p:nvSpPr>
        <p:spPr>
          <a:xfrm>
            <a:off x="2234584" y="1536156"/>
            <a:ext cx="8057435" cy="707886"/>
          </a:xfrm>
          <a:prstGeom prst="rect">
            <a:avLst/>
          </a:prstGeom>
          <a:solidFill>
            <a:schemeClr val="bg1"/>
          </a:solidFill>
          <a:ln w="19050" cmpd="thinThick">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目的</a:t>
            </a:r>
          </a:p>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KSR</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以降の</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US</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基準に適合した意見書を作成する。</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id="{6C69E69A-4B08-E0BA-52D6-E30B7CF759B4}"/>
              </a:ext>
            </a:extLst>
          </p:cNvPr>
          <p:cNvSpPr/>
          <p:nvPr/>
        </p:nvSpPr>
        <p:spPr>
          <a:xfrm>
            <a:off x="1488521" y="2538367"/>
            <a:ext cx="144016" cy="144016"/>
          </a:xfrm>
          <a:prstGeom prst="rect">
            <a:avLst/>
          </a:prstGeom>
          <a:solidFill>
            <a:srgbClr val="D41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a:extLst>
              <a:ext uri="{FF2B5EF4-FFF2-40B4-BE49-F238E27FC236}">
                <a16:creationId xmlns:a16="http://schemas.microsoft.com/office/drawing/2014/main" id="{E041080F-6E5A-7BA1-2B04-9BCCEB5FBED3}"/>
              </a:ext>
            </a:extLst>
          </p:cNvPr>
          <p:cNvSpPr txBox="1"/>
          <p:nvPr/>
        </p:nvSpPr>
        <p:spPr>
          <a:xfrm>
            <a:off x="1652857" y="2415744"/>
            <a:ext cx="800219"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対策</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a:extLst>
              <a:ext uri="{FF2B5EF4-FFF2-40B4-BE49-F238E27FC236}">
                <a16:creationId xmlns:a16="http://schemas.microsoft.com/office/drawing/2014/main" id="{CA9AA709-16F0-44B3-3928-54011BA7AC12}"/>
              </a:ext>
            </a:extLst>
          </p:cNvPr>
          <p:cNvSpPr txBox="1"/>
          <p:nvPr/>
        </p:nvSpPr>
        <p:spPr>
          <a:xfrm>
            <a:off x="1871104" y="2874229"/>
            <a:ext cx="9847568" cy="707886"/>
          </a:xfrm>
          <a:prstGeom prst="rect">
            <a:avLst/>
          </a:prstGeom>
          <a:noFill/>
        </p:spPr>
        <p:txBody>
          <a:bodyPr wrap="none" rtlCol="0">
            <a:spAutoFit/>
          </a:bodyPr>
          <a:lstStyle/>
          <a:p>
            <a:r>
              <a:rPr lang="ja-JP" altLang="en-US" sz="2000" b="1" dirty="0">
                <a:solidFill>
                  <a:srgbClr val="800D0A"/>
                </a:solidFill>
                <a:latin typeface="メイリオ" panose="020B0604030504040204" pitchFamily="50" charset="-128"/>
                <a:ea typeface="メイリオ" panose="020B0604030504040204" pitchFamily="50" charset="-128"/>
                <a:cs typeface="メイリオ" panose="020B0604030504040204" pitchFamily="50" charset="-128"/>
              </a:rPr>
              <a:t>クレーム文言</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をそのまま引用して「先行技術とクレームとの差異」を主張する。</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例）主引例は、本願請求項１の構成</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solidFill>
                  <a:srgbClr val="800D0A"/>
                </a:solidFill>
                <a:latin typeface="メイリオ" panose="020B0604030504040204" pitchFamily="50" charset="-128"/>
                <a:ea typeface="メイリオ" panose="020B0604030504040204" pitchFamily="50" charset="-128"/>
                <a:cs typeface="メイリオ" panose="020B0604030504040204" pitchFamily="50" charset="-128"/>
              </a:rPr>
              <a:t>クレーム文言</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）を教示又は示唆していない。</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a:extLst>
              <a:ext uri="{FF2B5EF4-FFF2-40B4-BE49-F238E27FC236}">
                <a16:creationId xmlns:a16="http://schemas.microsoft.com/office/drawing/2014/main" id="{8376775E-B213-EAD8-7E8F-1F1BF36A65A0}"/>
              </a:ext>
            </a:extLst>
          </p:cNvPr>
          <p:cNvSpPr/>
          <p:nvPr/>
        </p:nvSpPr>
        <p:spPr>
          <a:xfrm>
            <a:off x="1756233" y="2964436"/>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a:extLst>
              <a:ext uri="{FF2B5EF4-FFF2-40B4-BE49-F238E27FC236}">
                <a16:creationId xmlns:a16="http://schemas.microsoft.com/office/drawing/2014/main" id="{958E840C-DF4F-F9CF-9437-EC62CCB80E98}"/>
              </a:ext>
            </a:extLst>
          </p:cNvPr>
          <p:cNvSpPr txBox="1"/>
          <p:nvPr/>
        </p:nvSpPr>
        <p:spPr>
          <a:xfrm>
            <a:off x="1880340" y="3593838"/>
            <a:ext cx="9417963" cy="707886"/>
          </a:xfrm>
          <a:prstGeom prst="rect">
            <a:avLst/>
          </a:prstGeom>
          <a:noFill/>
        </p:spPr>
        <p:txBody>
          <a:bodyPr wrap="non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相違点」に係る構成が副引例にも記載無し</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の場合、その旨を明確に主張する。</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例）副引例にも、構成</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a:solidFill>
                  <a:srgbClr val="800D0A"/>
                </a:solidFill>
                <a:latin typeface="メイリオ" panose="020B0604030504040204" pitchFamily="50" charset="-128"/>
                <a:ea typeface="メイリオ" panose="020B0604030504040204" pitchFamily="50" charset="-128"/>
                <a:cs typeface="メイリオ" panose="020B0604030504040204" pitchFamily="50" charset="-128"/>
              </a:rPr>
              <a:t>クレーム文言</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）は記載も示唆もされていない。</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a:extLst>
              <a:ext uri="{FF2B5EF4-FFF2-40B4-BE49-F238E27FC236}">
                <a16:creationId xmlns:a16="http://schemas.microsoft.com/office/drawing/2014/main" id="{73ECFF6D-9D7B-F4E1-4063-7091BA34F57C}"/>
              </a:ext>
            </a:extLst>
          </p:cNvPr>
          <p:cNvSpPr/>
          <p:nvPr/>
        </p:nvSpPr>
        <p:spPr>
          <a:xfrm>
            <a:off x="1765469" y="3684045"/>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a:extLst>
              <a:ext uri="{FF2B5EF4-FFF2-40B4-BE49-F238E27FC236}">
                <a16:creationId xmlns:a16="http://schemas.microsoft.com/office/drawing/2014/main" id="{B88552E1-ABA8-26A1-F2E1-1D2152E5E59F}"/>
              </a:ext>
            </a:extLst>
          </p:cNvPr>
          <p:cNvSpPr txBox="1"/>
          <p:nvPr/>
        </p:nvSpPr>
        <p:spPr>
          <a:xfrm>
            <a:off x="1871104" y="4373234"/>
            <a:ext cx="9926115" cy="2246769"/>
          </a:xfrm>
          <a:prstGeom prst="rect">
            <a:avLst/>
          </a:prstGeom>
          <a:noFill/>
        </p:spPr>
        <p:txBody>
          <a:bodyPr wrap="non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相違点」に係る構成が副引例にも記載有り</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の場合、</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KSR</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以降も有効な反論をする。</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b="1" u="sng" dirty="0">
                <a:latin typeface="メイリオ" panose="020B0604030504040204" pitchFamily="50" charset="-128"/>
                <a:ea typeface="メイリオ" panose="020B0604030504040204" pitchFamily="50" charset="-128"/>
                <a:cs typeface="メイリオ" panose="020B0604030504040204" pitchFamily="50" charset="-128"/>
              </a:rPr>
              <a:t>KSR</a:t>
            </a:r>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以降も有効な反論</a:t>
            </a:r>
            <a:endParaRPr lang="en-US" altLang="ja-JP" sz="20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相違点を克服する変更は、主引例の課題を達成できなくしてしまう。</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相違点を克服する変更は、引例の動作原理を変えてしまう。</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引例の組み合わせについて、当業者を逆方向に導く教示（</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teach away</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）が</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存在する。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相違点を克服する変更は、技術分野の常識に反する。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a:extLst>
              <a:ext uri="{FF2B5EF4-FFF2-40B4-BE49-F238E27FC236}">
                <a16:creationId xmlns:a16="http://schemas.microsoft.com/office/drawing/2014/main" id="{66ABF0AA-991A-ED18-E183-FBFA92F5F6FE}"/>
              </a:ext>
            </a:extLst>
          </p:cNvPr>
          <p:cNvSpPr/>
          <p:nvPr/>
        </p:nvSpPr>
        <p:spPr>
          <a:xfrm>
            <a:off x="1756233" y="4463441"/>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四角形吹き出し 29">
            <a:extLst>
              <a:ext uri="{FF2B5EF4-FFF2-40B4-BE49-F238E27FC236}">
                <a16:creationId xmlns:a16="http://schemas.microsoft.com/office/drawing/2014/main" id="{081B7221-B779-2BC6-FA92-F710F5E959BD}"/>
              </a:ext>
            </a:extLst>
          </p:cNvPr>
          <p:cNvSpPr/>
          <p:nvPr/>
        </p:nvSpPr>
        <p:spPr>
          <a:xfrm>
            <a:off x="181625" y="5031032"/>
            <a:ext cx="1378904" cy="1122529"/>
          </a:xfrm>
          <a:prstGeom prst="wedgeRectCallout">
            <a:avLst>
              <a:gd name="adj1" fmla="val 73915"/>
              <a:gd name="adj2" fmla="val -50633"/>
            </a:avLst>
          </a:prstGeom>
          <a:solidFill>
            <a:srgbClr val="FFFFFF">
              <a:alpha val="65882"/>
            </a:srgbClr>
          </a:solidFill>
          <a:ln>
            <a:solidFill>
              <a:srgbClr val="800D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KSR</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以降は</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TSM</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欠如を</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反論しても</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効果なし</a:t>
            </a:r>
          </a:p>
        </p:txBody>
      </p:sp>
    </p:spTree>
    <p:extLst>
      <p:ext uri="{BB962C8B-B14F-4D97-AF65-F5344CB8AC3E}">
        <p14:creationId xmlns:p14="http://schemas.microsoft.com/office/powerpoint/2010/main" val="3179007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8FDBB-DE0B-A25A-C7AE-AC92D5D31357}"/>
            </a:ext>
          </a:extLst>
        </p:cNvPr>
        <p:cNvGrpSpPr/>
        <p:nvPr/>
      </p:nvGrpSpPr>
      <p:grpSpPr>
        <a:xfrm>
          <a:off x="0" y="0"/>
          <a:ext cx="0" cy="0"/>
          <a:chOff x="0" y="0"/>
          <a:chExt cx="0" cy="0"/>
        </a:xfrm>
      </p:grpSpPr>
      <p:sp>
        <p:nvSpPr>
          <p:cNvPr id="54" name="矢印: 五方向 53">
            <a:extLst>
              <a:ext uri="{FF2B5EF4-FFF2-40B4-BE49-F238E27FC236}">
                <a16:creationId xmlns:a16="http://schemas.microsoft.com/office/drawing/2014/main" id="{7A7D7E17-5502-1D73-A8C6-3F015965AF84}"/>
              </a:ext>
            </a:extLst>
          </p:cNvPr>
          <p:cNvSpPr/>
          <p:nvPr/>
        </p:nvSpPr>
        <p:spPr>
          <a:xfrm>
            <a:off x="8218240" y="1888837"/>
            <a:ext cx="3047814" cy="591494"/>
          </a:xfrm>
          <a:prstGeom prst="homePlate">
            <a:avLst/>
          </a:prstGeom>
          <a:solidFill>
            <a:schemeClr val="tx1">
              <a:lumMod val="65000"/>
              <a:lumOff val="35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権利化</a:t>
            </a:r>
          </a:p>
        </p:txBody>
      </p:sp>
      <p:sp>
        <p:nvSpPr>
          <p:cNvPr id="47" name="矢印: 五方向 46">
            <a:extLst>
              <a:ext uri="{FF2B5EF4-FFF2-40B4-BE49-F238E27FC236}">
                <a16:creationId xmlns:a16="http://schemas.microsoft.com/office/drawing/2014/main" id="{C8FECEE7-EF81-26EA-48DB-E4AC4BF184A8}"/>
              </a:ext>
            </a:extLst>
          </p:cNvPr>
          <p:cNvSpPr/>
          <p:nvPr/>
        </p:nvSpPr>
        <p:spPr>
          <a:xfrm>
            <a:off x="5837549" y="1891425"/>
            <a:ext cx="3047814" cy="591494"/>
          </a:xfrm>
          <a:prstGeom prst="homePlate">
            <a:avLst/>
          </a:prstGeom>
          <a:solidFill>
            <a:schemeClr val="tx1">
              <a:lumMod val="65000"/>
              <a:lumOff val="35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dirty="0"/>
              <a:t>各国中間</a:t>
            </a:r>
            <a:endParaRPr kumimoji="1" lang="ja-JP" altLang="en-US" sz="2000" b="1" dirty="0"/>
          </a:p>
        </p:txBody>
      </p:sp>
      <p:sp>
        <p:nvSpPr>
          <p:cNvPr id="46" name="矢印: 五方向 45">
            <a:extLst>
              <a:ext uri="{FF2B5EF4-FFF2-40B4-BE49-F238E27FC236}">
                <a16:creationId xmlns:a16="http://schemas.microsoft.com/office/drawing/2014/main" id="{7EAEAA2C-0247-0ED1-55E1-7B1338ED4660}"/>
              </a:ext>
            </a:extLst>
          </p:cNvPr>
          <p:cNvSpPr/>
          <p:nvPr/>
        </p:nvSpPr>
        <p:spPr>
          <a:xfrm>
            <a:off x="3473223" y="1893391"/>
            <a:ext cx="3047814" cy="591494"/>
          </a:xfrm>
          <a:prstGeom prst="homePlate">
            <a:avLst/>
          </a:prstGeom>
          <a:solidFill>
            <a:schemeClr val="tx1">
              <a:lumMod val="65000"/>
              <a:lumOff val="35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各国出願</a:t>
            </a:r>
          </a:p>
        </p:txBody>
      </p:sp>
      <p:sp>
        <p:nvSpPr>
          <p:cNvPr id="2" name="タイトル 1">
            <a:extLst>
              <a:ext uri="{FF2B5EF4-FFF2-40B4-BE49-F238E27FC236}">
                <a16:creationId xmlns:a16="http://schemas.microsoft.com/office/drawing/2014/main" id="{C0E0DF5F-7EC3-F26B-6A43-12280B3D572A}"/>
              </a:ext>
            </a:extLst>
          </p:cNvPr>
          <p:cNvSpPr>
            <a:spLocks noGrp="1"/>
          </p:cNvSpPr>
          <p:nvPr>
            <p:ph type="title"/>
          </p:nvPr>
        </p:nvSpPr>
        <p:spPr/>
        <p:txBody>
          <a:bodyPr/>
          <a:lstStyle/>
          <a:p>
            <a:r>
              <a:rPr kumimoji="1" lang="en-US" altLang="ja-JP" dirty="0"/>
              <a:t>1.1 </a:t>
            </a:r>
            <a:r>
              <a:rPr kumimoji="1" lang="ja-JP" altLang="en-US" dirty="0"/>
              <a:t>一般的な海外権利化の流れ</a:t>
            </a:r>
          </a:p>
        </p:txBody>
      </p:sp>
      <p:sp>
        <p:nvSpPr>
          <p:cNvPr id="6" name="角丸四角形 68">
            <a:extLst>
              <a:ext uri="{FF2B5EF4-FFF2-40B4-BE49-F238E27FC236}">
                <a16:creationId xmlns:a16="http://schemas.microsoft.com/office/drawing/2014/main" id="{A511DAAD-EBA7-B4AF-6B49-240A3AB92D87}"/>
              </a:ext>
            </a:extLst>
          </p:cNvPr>
          <p:cNvSpPr/>
          <p:nvPr/>
        </p:nvSpPr>
        <p:spPr>
          <a:xfrm>
            <a:off x="6958939" y="2797993"/>
            <a:ext cx="1443889" cy="726196"/>
          </a:xfrm>
          <a:prstGeom prst="roundRect">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DD414752-13C8-8502-CC31-61F5BF3E1392}"/>
              </a:ext>
            </a:extLst>
          </p:cNvPr>
          <p:cNvSpPr/>
          <p:nvPr/>
        </p:nvSpPr>
        <p:spPr>
          <a:xfrm>
            <a:off x="2176618" y="3640414"/>
            <a:ext cx="864096" cy="956326"/>
          </a:xfrm>
          <a:prstGeom prst="rect">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A</a:t>
            </a:r>
            <a:endParaRPr kumimoji="1" lang="ja-JP" altLang="en-US" dirty="0"/>
          </a:p>
        </p:txBody>
      </p:sp>
      <p:sp>
        <p:nvSpPr>
          <p:cNvPr id="10" name="テキスト ボックス 9">
            <a:extLst>
              <a:ext uri="{FF2B5EF4-FFF2-40B4-BE49-F238E27FC236}">
                <a16:creationId xmlns:a16="http://schemas.microsoft.com/office/drawing/2014/main" id="{F18FE027-531E-679C-547B-B14B0683DCA6}"/>
              </a:ext>
            </a:extLst>
          </p:cNvPr>
          <p:cNvSpPr txBox="1"/>
          <p:nvPr/>
        </p:nvSpPr>
        <p:spPr>
          <a:xfrm>
            <a:off x="2176618" y="3749245"/>
            <a:ext cx="877163" cy="646331"/>
          </a:xfrm>
          <a:prstGeom prst="rect">
            <a:avLst/>
          </a:prstGeom>
          <a:noFill/>
        </p:spPr>
        <p:txBody>
          <a:bodyPr wrap="none" rtlCol="0" anchor="ctr" anchorCtr="0">
            <a:spAutoFit/>
          </a:bodyPr>
          <a:lstStyle/>
          <a:p>
            <a:r>
              <a:rPr kumimoji="1" lang="ja-JP" altLang="en-US" dirty="0"/>
              <a:t>日本語</a:t>
            </a:r>
            <a:endParaRPr kumimoji="1" lang="en-US" altLang="ja-JP" dirty="0"/>
          </a:p>
          <a:p>
            <a:r>
              <a:rPr lang="ja-JP" altLang="en-US" dirty="0"/>
              <a:t>明細書</a:t>
            </a:r>
            <a:endParaRPr kumimoji="1" lang="ja-JP" altLang="en-US" dirty="0"/>
          </a:p>
        </p:txBody>
      </p:sp>
      <p:sp>
        <p:nvSpPr>
          <p:cNvPr id="11" name="テキスト ボックス 10">
            <a:extLst>
              <a:ext uri="{FF2B5EF4-FFF2-40B4-BE49-F238E27FC236}">
                <a16:creationId xmlns:a16="http://schemas.microsoft.com/office/drawing/2014/main" id="{09190AB2-3F07-1FC1-D3B9-74E1E352CA70}"/>
              </a:ext>
            </a:extLst>
          </p:cNvPr>
          <p:cNvSpPr txBox="1"/>
          <p:nvPr/>
        </p:nvSpPr>
        <p:spPr>
          <a:xfrm>
            <a:off x="6893230" y="2841181"/>
            <a:ext cx="1569660" cy="646331"/>
          </a:xfrm>
          <a:prstGeom prst="rect">
            <a:avLst/>
          </a:prstGeom>
          <a:noFill/>
        </p:spPr>
        <p:txBody>
          <a:bodyPr wrap="none" rtlCol="0" anchor="ctr" anchorCtr="0">
            <a:spAutoFit/>
          </a:bodyPr>
          <a:lstStyle/>
          <a:p>
            <a:pPr algn="ctr"/>
            <a:r>
              <a:rPr kumimoji="1" lang="ja-JP" altLang="en-US" dirty="0"/>
              <a:t>Ａ国</a:t>
            </a:r>
            <a:r>
              <a:rPr lang="ja-JP" altLang="en-US" dirty="0"/>
              <a:t> </a:t>
            </a:r>
            <a:endParaRPr lang="en-US" altLang="ja-JP" dirty="0"/>
          </a:p>
          <a:p>
            <a:r>
              <a:rPr kumimoji="1" lang="ja-JP" altLang="en-US" dirty="0"/>
              <a:t>拒絶理由対応</a:t>
            </a:r>
          </a:p>
        </p:txBody>
      </p:sp>
      <p:sp>
        <p:nvSpPr>
          <p:cNvPr id="19" name="ストライプ矢印 53">
            <a:extLst>
              <a:ext uri="{FF2B5EF4-FFF2-40B4-BE49-F238E27FC236}">
                <a16:creationId xmlns:a16="http://schemas.microsoft.com/office/drawing/2014/main" id="{B3B29168-CEB5-A3D9-116E-40DC853C0EA2}"/>
              </a:ext>
            </a:extLst>
          </p:cNvPr>
          <p:cNvSpPr/>
          <p:nvPr/>
        </p:nvSpPr>
        <p:spPr>
          <a:xfrm>
            <a:off x="3594690" y="3917296"/>
            <a:ext cx="432048" cy="402842"/>
          </a:xfrm>
          <a:prstGeom prst="striped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ストライプ矢印 61">
            <a:extLst>
              <a:ext uri="{FF2B5EF4-FFF2-40B4-BE49-F238E27FC236}">
                <a16:creationId xmlns:a16="http://schemas.microsoft.com/office/drawing/2014/main" id="{28C2D7A7-2101-9F82-7290-4A2BF107E2F1}"/>
              </a:ext>
            </a:extLst>
          </p:cNvPr>
          <p:cNvSpPr/>
          <p:nvPr/>
        </p:nvSpPr>
        <p:spPr>
          <a:xfrm>
            <a:off x="6232927" y="3917156"/>
            <a:ext cx="432048" cy="402842"/>
          </a:xfrm>
          <a:prstGeom prst="striped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正方形/長方形 33">
            <a:extLst>
              <a:ext uri="{FF2B5EF4-FFF2-40B4-BE49-F238E27FC236}">
                <a16:creationId xmlns:a16="http://schemas.microsoft.com/office/drawing/2014/main" id="{AAEF960F-E85C-5740-30E3-B4A8CB72D0E9}"/>
              </a:ext>
            </a:extLst>
          </p:cNvPr>
          <p:cNvSpPr/>
          <p:nvPr/>
        </p:nvSpPr>
        <p:spPr>
          <a:xfrm>
            <a:off x="4630250" y="4492909"/>
            <a:ext cx="864096" cy="956326"/>
          </a:xfrm>
          <a:prstGeom prst="rect">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A</a:t>
            </a:r>
            <a:endParaRPr kumimoji="1" lang="ja-JP" altLang="en-US" dirty="0"/>
          </a:p>
        </p:txBody>
      </p:sp>
      <p:sp>
        <p:nvSpPr>
          <p:cNvPr id="35" name="テキスト ボックス 34">
            <a:extLst>
              <a:ext uri="{FF2B5EF4-FFF2-40B4-BE49-F238E27FC236}">
                <a16:creationId xmlns:a16="http://schemas.microsoft.com/office/drawing/2014/main" id="{EE0A3448-1DA2-C80F-FDDF-3B6D6DF8EBBD}"/>
              </a:ext>
            </a:extLst>
          </p:cNvPr>
          <p:cNvSpPr txBox="1"/>
          <p:nvPr/>
        </p:nvSpPr>
        <p:spPr>
          <a:xfrm>
            <a:off x="4618834" y="4601740"/>
            <a:ext cx="877163" cy="646331"/>
          </a:xfrm>
          <a:prstGeom prst="rect">
            <a:avLst/>
          </a:prstGeom>
          <a:noFill/>
        </p:spPr>
        <p:txBody>
          <a:bodyPr wrap="none" rtlCol="0" anchor="ctr" anchorCtr="0">
            <a:spAutoFit/>
          </a:bodyPr>
          <a:lstStyle/>
          <a:p>
            <a:pPr algn="ctr"/>
            <a:r>
              <a:rPr kumimoji="1" lang="ja-JP" altLang="en-US" dirty="0"/>
              <a:t>Ｃ国</a:t>
            </a:r>
            <a:endParaRPr kumimoji="1" lang="en-US" altLang="ja-JP" dirty="0"/>
          </a:p>
          <a:p>
            <a:pPr algn="ctr"/>
            <a:r>
              <a:rPr lang="ja-JP" altLang="en-US" dirty="0"/>
              <a:t>明細書</a:t>
            </a:r>
            <a:endParaRPr kumimoji="1" lang="ja-JP" altLang="en-US" dirty="0"/>
          </a:p>
        </p:txBody>
      </p:sp>
      <p:sp>
        <p:nvSpPr>
          <p:cNvPr id="36" name="正方形/長方形 35">
            <a:extLst>
              <a:ext uri="{FF2B5EF4-FFF2-40B4-BE49-F238E27FC236}">
                <a16:creationId xmlns:a16="http://schemas.microsoft.com/office/drawing/2014/main" id="{0A1520C8-E44B-18AA-BF49-315E409C4662}"/>
              </a:ext>
            </a:extLst>
          </p:cNvPr>
          <p:cNvSpPr/>
          <p:nvPr/>
        </p:nvSpPr>
        <p:spPr>
          <a:xfrm>
            <a:off x="4531166" y="3686721"/>
            <a:ext cx="864096" cy="956326"/>
          </a:xfrm>
          <a:prstGeom prst="rect">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A</a:t>
            </a:r>
            <a:endParaRPr kumimoji="1" lang="ja-JP" altLang="en-US" dirty="0"/>
          </a:p>
        </p:txBody>
      </p:sp>
      <p:sp>
        <p:nvSpPr>
          <p:cNvPr id="37" name="テキスト ボックス 36">
            <a:extLst>
              <a:ext uri="{FF2B5EF4-FFF2-40B4-BE49-F238E27FC236}">
                <a16:creationId xmlns:a16="http://schemas.microsoft.com/office/drawing/2014/main" id="{7A682D13-0CA4-BFBF-2157-B63011ABA9B2}"/>
              </a:ext>
            </a:extLst>
          </p:cNvPr>
          <p:cNvSpPr txBox="1"/>
          <p:nvPr/>
        </p:nvSpPr>
        <p:spPr>
          <a:xfrm>
            <a:off x="4519750" y="3795552"/>
            <a:ext cx="877163" cy="646331"/>
          </a:xfrm>
          <a:prstGeom prst="rect">
            <a:avLst/>
          </a:prstGeom>
          <a:noFill/>
        </p:spPr>
        <p:txBody>
          <a:bodyPr wrap="none" rtlCol="0" anchor="ctr" anchorCtr="0">
            <a:spAutoFit/>
          </a:bodyPr>
          <a:lstStyle/>
          <a:p>
            <a:pPr algn="ctr"/>
            <a:r>
              <a:rPr lang="ja-JP" altLang="en-US" dirty="0"/>
              <a:t>Ｂ</a:t>
            </a:r>
            <a:r>
              <a:rPr kumimoji="1" lang="ja-JP" altLang="en-US" dirty="0"/>
              <a:t>国</a:t>
            </a:r>
            <a:endParaRPr kumimoji="1" lang="en-US" altLang="ja-JP" dirty="0"/>
          </a:p>
          <a:p>
            <a:pPr algn="ctr"/>
            <a:r>
              <a:rPr lang="ja-JP" altLang="en-US" dirty="0"/>
              <a:t>明細書</a:t>
            </a:r>
            <a:endParaRPr kumimoji="1" lang="ja-JP" altLang="en-US" dirty="0"/>
          </a:p>
        </p:txBody>
      </p:sp>
      <p:sp>
        <p:nvSpPr>
          <p:cNvPr id="38" name="正方形/長方形 37">
            <a:extLst>
              <a:ext uri="{FF2B5EF4-FFF2-40B4-BE49-F238E27FC236}">
                <a16:creationId xmlns:a16="http://schemas.microsoft.com/office/drawing/2014/main" id="{A3CDF300-2BBE-1E54-761E-76E5804047E3}"/>
              </a:ext>
            </a:extLst>
          </p:cNvPr>
          <p:cNvSpPr/>
          <p:nvPr/>
        </p:nvSpPr>
        <p:spPr>
          <a:xfrm>
            <a:off x="4436437" y="2893337"/>
            <a:ext cx="864096" cy="956326"/>
          </a:xfrm>
          <a:prstGeom prst="rect">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A</a:t>
            </a:r>
            <a:endParaRPr kumimoji="1" lang="ja-JP" altLang="en-US" dirty="0"/>
          </a:p>
        </p:txBody>
      </p:sp>
      <p:sp>
        <p:nvSpPr>
          <p:cNvPr id="39" name="テキスト ボックス 38">
            <a:extLst>
              <a:ext uri="{FF2B5EF4-FFF2-40B4-BE49-F238E27FC236}">
                <a16:creationId xmlns:a16="http://schemas.microsoft.com/office/drawing/2014/main" id="{8DBC038C-13CC-0F73-BC3F-0C4DC6321566}"/>
              </a:ext>
            </a:extLst>
          </p:cNvPr>
          <p:cNvSpPr txBox="1"/>
          <p:nvPr/>
        </p:nvSpPr>
        <p:spPr>
          <a:xfrm>
            <a:off x="4425021" y="3002168"/>
            <a:ext cx="877163" cy="646331"/>
          </a:xfrm>
          <a:prstGeom prst="rect">
            <a:avLst/>
          </a:prstGeom>
          <a:noFill/>
        </p:spPr>
        <p:txBody>
          <a:bodyPr wrap="none" rtlCol="0" anchor="ctr" anchorCtr="0">
            <a:spAutoFit/>
          </a:bodyPr>
          <a:lstStyle/>
          <a:p>
            <a:pPr algn="ctr"/>
            <a:r>
              <a:rPr kumimoji="1" lang="ja-JP" altLang="en-US" dirty="0"/>
              <a:t>Ａ国</a:t>
            </a:r>
            <a:endParaRPr kumimoji="1" lang="en-US" altLang="ja-JP" dirty="0"/>
          </a:p>
          <a:p>
            <a:r>
              <a:rPr lang="ja-JP" altLang="en-US" dirty="0"/>
              <a:t>明細書</a:t>
            </a:r>
            <a:endParaRPr kumimoji="1" lang="ja-JP" altLang="en-US" dirty="0"/>
          </a:p>
        </p:txBody>
      </p:sp>
      <p:sp>
        <p:nvSpPr>
          <p:cNvPr id="43" name="フッター プレースホルダー 2">
            <a:extLst>
              <a:ext uri="{FF2B5EF4-FFF2-40B4-BE49-F238E27FC236}">
                <a16:creationId xmlns:a16="http://schemas.microsoft.com/office/drawing/2014/main" id="{12ABE9CE-AE68-F5B9-22A3-63B7AB34E65D}"/>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44" name="矢印: 五方向 43">
            <a:extLst>
              <a:ext uri="{FF2B5EF4-FFF2-40B4-BE49-F238E27FC236}">
                <a16:creationId xmlns:a16="http://schemas.microsoft.com/office/drawing/2014/main" id="{748F8C8C-B005-EF30-7A79-D70074A77F84}"/>
              </a:ext>
            </a:extLst>
          </p:cNvPr>
          <p:cNvSpPr/>
          <p:nvPr/>
        </p:nvSpPr>
        <p:spPr>
          <a:xfrm>
            <a:off x="1008275" y="1888837"/>
            <a:ext cx="3047814" cy="591494"/>
          </a:xfrm>
          <a:prstGeom prst="homePlate">
            <a:avLst/>
          </a:prstGeom>
          <a:solidFill>
            <a:schemeClr val="tx1">
              <a:lumMod val="65000"/>
              <a:lumOff val="35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日本語明細書</a:t>
            </a:r>
          </a:p>
        </p:txBody>
      </p:sp>
      <p:sp>
        <p:nvSpPr>
          <p:cNvPr id="48" name="角丸四角形 69">
            <a:extLst>
              <a:ext uri="{FF2B5EF4-FFF2-40B4-BE49-F238E27FC236}">
                <a16:creationId xmlns:a16="http://schemas.microsoft.com/office/drawing/2014/main" id="{B6D7F75A-171E-8F81-3117-97CF2E7FC2E2}"/>
              </a:ext>
            </a:extLst>
          </p:cNvPr>
          <p:cNvSpPr/>
          <p:nvPr/>
        </p:nvSpPr>
        <p:spPr>
          <a:xfrm>
            <a:off x="9269413" y="3668288"/>
            <a:ext cx="1008112" cy="726196"/>
          </a:xfrm>
          <a:prstGeom prst="roundRect">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 70">
            <a:extLst>
              <a:ext uri="{FF2B5EF4-FFF2-40B4-BE49-F238E27FC236}">
                <a16:creationId xmlns:a16="http://schemas.microsoft.com/office/drawing/2014/main" id="{F061FE96-8C0A-59DD-1EAD-034889A89202}"/>
              </a:ext>
            </a:extLst>
          </p:cNvPr>
          <p:cNvSpPr/>
          <p:nvPr/>
        </p:nvSpPr>
        <p:spPr>
          <a:xfrm>
            <a:off x="9269413" y="4604392"/>
            <a:ext cx="1008112" cy="726196"/>
          </a:xfrm>
          <a:prstGeom prst="roundRect">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角丸四角形 68">
            <a:extLst>
              <a:ext uri="{FF2B5EF4-FFF2-40B4-BE49-F238E27FC236}">
                <a16:creationId xmlns:a16="http://schemas.microsoft.com/office/drawing/2014/main" id="{F17374AF-8010-0CBD-04CB-973BD187BC20}"/>
              </a:ext>
            </a:extLst>
          </p:cNvPr>
          <p:cNvSpPr/>
          <p:nvPr/>
        </p:nvSpPr>
        <p:spPr>
          <a:xfrm>
            <a:off x="9269413" y="2770284"/>
            <a:ext cx="1008112" cy="726196"/>
          </a:xfrm>
          <a:prstGeom prst="roundRect">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54037B50-78B6-3CD0-989F-3C6442179754}"/>
              </a:ext>
            </a:extLst>
          </p:cNvPr>
          <p:cNvSpPr txBox="1"/>
          <p:nvPr/>
        </p:nvSpPr>
        <p:spPr>
          <a:xfrm>
            <a:off x="9337518" y="2813472"/>
            <a:ext cx="877163" cy="646331"/>
          </a:xfrm>
          <a:prstGeom prst="rect">
            <a:avLst/>
          </a:prstGeom>
          <a:noFill/>
        </p:spPr>
        <p:txBody>
          <a:bodyPr wrap="none" rtlCol="0" anchor="ctr" anchorCtr="0">
            <a:spAutoFit/>
          </a:bodyPr>
          <a:lstStyle/>
          <a:p>
            <a:pPr algn="ctr"/>
            <a:r>
              <a:rPr kumimoji="1" lang="ja-JP" altLang="en-US" dirty="0"/>
              <a:t>Ａ国</a:t>
            </a:r>
            <a:r>
              <a:rPr lang="ja-JP" altLang="en-US" dirty="0"/>
              <a:t> </a:t>
            </a:r>
            <a:endParaRPr lang="en-US" altLang="ja-JP" dirty="0"/>
          </a:p>
          <a:p>
            <a:r>
              <a:rPr kumimoji="1" lang="ja-JP" altLang="en-US" dirty="0"/>
              <a:t>特許権</a:t>
            </a:r>
          </a:p>
        </p:txBody>
      </p:sp>
      <p:sp>
        <p:nvSpPr>
          <p:cNvPr id="52" name="テキスト ボックス 51">
            <a:extLst>
              <a:ext uri="{FF2B5EF4-FFF2-40B4-BE49-F238E27FC236}">
                <a16:creationId xmlns:a16="http://schemas.microsoft.com/office/drawing/2014/main" id="{254E8BBD-8F06-BE78-AA1D-3F49C88ACA26}"/>
              </a:ext>
            </a:extLst>
          </p:cNvPr>
          <p:cNvSpPr txBox="1"/>
          <p:nvPr/>
        </p:nvSpPr>
        <p:spPr>
          <a:xfrm>
            <a:off x="9353571" y="3689972"/>
            <a:ext cx="877163" cy="646331"/>
          </a:xfrm>
          <a:prstGeom prst="rect">
            <a:avLst/>
          </a:prstGeom>
          <a:noFill/>
        </p:spPr>
        <p:txBody>
          <a:bodyPr wrap="none" rtlCol="0" anchor="ctr" anchorCtr="0">
            <a:spAutoFit/>
          </a:bodyPr>
          <a:lstStyle/>
          <a:p>
            <a:pPr algn="ctr"/>
            <a:r>
              <a:rPr kumimoji="1" lang="ja-JP" altLang="en-US" dirty="0"/>
              <a:t>Ｂ国</a:t>
            </a:r>
            <a:r>
              <a:rPr lang="ja-JP" altLang="en-US" dirty="0"/>
              <a:t> </a:t>
            </a:r>
            <a:endParaRPr lang="en-US" altLang="ja-JP" dirty="0"/>
          </a:p>
          <a:p>
            <a:pPr algn="ctr"/>
            <a:r>
              <a:rPr kumimoji="1" lang="ja-JP" altLang="en-US" dirty="0"/>
              <a:t>特許権</a:t>
            </a:r>
          </a:p>
        </p:txBody>
      </p:sp>
      <p:sp>
        <p:nvSpPr>
          <p:cNvPr id="53" name="テキスト ボックス 52">
            <a:extLst>
              <a:ext uri="{FF2B5EF4-FFF2-40B4-BE49-F238E27FC236}">
                <a16:creationId xmlns:a16="http://schemas.microsoft.com/office/drawing/2014/main" id="{D2D92BE7-7C1F-5B51-E69B-4E9ED3F7BDF1}"/>
              </a:ext>
            </a:extLst>
          </p:cNvPr>
          <p:cNvSpPr txBox="1"/>
          <p:nvPr/>
        </p:nvSpPr>
        <p:spPr>
          <a:xfrm>
            <a:off x="9353571" y="4600600"/>
            <a:ext cx="877163" cy="646331"/>
          </a:xfrm>
          <a:prstGeom prst="rect">
            <a:avLst/>
          </a:prstGeom>
          <a:noFill/>
        </p:spPr>
        <p:txBody>
          <a:bodyPr wrap="none" rtlCol="0" anchor="ctr" anchorCtr="0">
            <a:spAutoFit/>
          </a:bodyPr>
          <a:lstStyle/>
          <a:p>
            <a:pPr algn="ctr"/>
            <a:r>
              <a:rPr kumimoji="1" lang="ja-JP" altLang="en-US" dirty="0"/>
              <a:t>Ｃ国</a:t>
            </a:r>
            <a:r>
              <a:rPr lang="ja-JP" altLang="en-US" dirty="0"/>
              <a:t> </a:t>
            </a:r>
            <a:endParaRPr lang="en-US" altLang="ja-JP" dirty="0"/>
          </a:p>
          <a:p>
            <a:pPr algn="ctr"/>
            <a:r>
              <a:rPr kumimoji="1" lang="ja-JP" altLang="en-US" dirty="0"/>
              <a:t>特許権</a:t>
            </a:r>
          </a:p>
        </p:txBody>
      </p:sp>
      <p:sp>
        <p:nvSpPr>
          <p:cNvPr id="55" name="ストライプ矢印 61">
            <a:extLst>
              <a:ext uri="{FF2B5EF4-FFF2-40B4-BE49-F238E27FC236}">
                <a16:creationId xmlns:a16="http://schemas.microsoft.com/office/drawing/2014/main" id="{8A77C27C-E618-A584-B1D8-F28FC2D2A843}"/>
              </a:ext>
            </a:extLst>
          </p:cNvPr>
          <p:cNvSpPr/>
          <p:nvPr/>
        </p:nvSpPr>
        <p:spPr>
          <a:xfrm>
            <a:off x="8615262" y="3916378"/>
            <a:ext cx="432048" cy="402842"/>
          </a:xfrm>
          <a:prstGeom prst="striped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角丸四角形 68">
            <a:extLst>
              <a:ext uri="{FF2B5EF4-FFF2-40B4-BE49-F238E27FC236}">
                <a16:creationId xmlns:a16="http://schemas.microsoft.com/office/drawing/2014/main" id="{AA4668BA-14C0-B16D-5A79-AAB3C75F4582}"/>
              </a:ext>
            </a:extLst>
          </p:cNvPr>
          <p:cNvSpPr/>
          <p:nvPr/>
        </p:nvSpPr>
        <p:spPr>
          <a:xfrm>
            <a:off x="6952787" y="3706480"/>
            <a:ext cx="1443889" cy="726196"/>
          </a:xfrm>
          <a:prstGeom prst="roundRect">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C4FAB4E9-89ED-224F-256B-20229B9E5B7E}"/>
              </a:ext>
            </a:extLst>
          </p:cNvPr>
          <p:cNvSpPr txBox="1"/>
          <p:nvPr/>
        </p:nvSpPr>
        <p:spPr>
          <a:xfrm>
            <a:off x="6887078" y="3749668"/>
            <a:ext cx="1569660" cy="646331"/>
          </a:xfrm>
          <a:prstGeom prst="rect">
            <a:avLst/>
          </a:prstGeom>
          <a:noFill/>
        </p:spPr>
        <p:txBody>
          <a:bodyPr wrap="none" rtlCol="0" anchor="ctr" anchorCtr="0">
            <a:spAutoFit/>
          </a:bodyPr>
          <a:lstStyle/>
          <a:p>
            <a:pPr algn="ctr"/>
            <a:r>
              <a:rPr kumimoji="1" lang="en-US" altLang="ja-JP" dirty="0"/>
              <a:t>B</a:t>
            </a:r>
            <a:r>
              <a:rPr kumimoji="1" lang="ja-JP" altLang="en-US" dirty="0"/>
              <a:t>国</a:t>
            </a:r>
            <a:r>
              <a:rPr lang="ja-JP" altLang="en-US" dirty="0"/>
              <a:t> </a:t>
            </a:r>
            <a:endParaRPr lang="en-US" altLang="ja-JP" dirty="0"/>
          </a:p>
          <a:p>
            <a:r>
              <a:rPr kumimoji="1" lang="ja-JP" altLang="en-US" dirty="0"/>
              <a:t>拒絶理由対応</a:t>
            </a:r>
          </a:p>
        </p:txBody>
      </p:sp>
      <p:sp>
        <p:nvSpPr>
          <p:cNvPr id="8" name="角丸四角形 68">
            <a:extLst>
              <a:ext uri="{FF2B5EF4-FFF2-40B4-BE49-F238E27FC236}">
                <a16:creationId xmlns:a16="http://schemas.microsoft.com/office/drawing/2014/main" id="{2360BCCB-1393-8EFD-7B94-1067FCE28C92}"/>
              </a:ext>
            </a:extLst>
          </p:cNvPr>
          <p:cNvSpPr/>
          <p:nvPr/>
        </p:nvSpPr>
        <p:spPr>
          <a:xfrm>
            <a:off x="6963997" y="4594470"/>
            <a:ext cx="1443889" cy="726196"/>
          </a:xfrm>
          <a:prstGeom prst="roundRect">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C3E197CF-FD97-600B-93EF-0101731A0F96}"/>
              </a:ext>
            </a:extLst>
          </p:cNvPr>
          <p:cNvSpPr txBox="1"/>
          <p:nvPr/>
        </p:nvSpPr>
        <p:spPr>
          <a:xfrm>
            <a:off x="6898288" y="4637658"/>
            <a:ext cx="1569660" cy="646331"/>
          </a:xfrm>
          <a:prstGeom prst="rect">
            <a:avLst/>
          </a:prstGeom>
          <a:noFill/>
        </p:spPr>
        <p:txBody>
          <a:bodyPr wrap="none" rtlCol="0" anchor="ctr" anchorCtr="0">
            <a:spAutoFit/>
          </a:bodyPr>
          <a:lstStyle/>
          <a:p>
            <a:pPr algn="ctr"/>
            <a:r>
              <a:rPr kumimoji="1" lang="en-US" altLang="ja-JP" dirty="0"/>
              <a:t>C</a:t>
            </a:r>
            <a:r>
              <a:rPr kumimoji="1" lang="ja-JP" altLang="en-US" dirty="0"/>
              <a:t>国</a:t>
            </a:r>
            <a:r>
              <a:rPr lang="ja-JP" altLang="en-US" dirty="0"/>
              <a:t> </a:t>
            </a:r>
            <a:endParaRPr lang="en-US" altLang="ja-JP" dirty="0"/>
          </a:p>
          <a:p>
            <a:r>
              <a:rPr kumimoji="1" lang="ja-JP" altLang="en-US" dirty="0"/>
              <a:t>拒絶理由対応</a:t>
            </a:r>
          </a:p>
        </p:txBody>
      </p:sp>
      <p:sp>
        <p:nvSpPr>
          <p:cNvPr id="4" name="四角形: 角を丸くする 3">
            <a:extLst>
              <a:ext uri="{FF2B5EF4-FFF2-40B4-BE49-F238E27FC236}">
                <a16:creationId xmlns:a16="http://schemas.microsoft.com/office/drawing/2014/main" id="{3E5A790B-57B0-1485-772E-2E8F7B5AAF71}"/>
              </a:ext>
            </a:extLst>
          </p:cNvPr>
          <p:cNvSpPr/>
          <p:nvPr/>
        </p:nvSpPr>
        <p:spPr>
          <a:xfrm>
            <a:off x="1142999" y="5676239"/>
            <a:ext cx="9802091" cy="96470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FED8E946-1168-3F16-F4CF-A5BA8D065254}"/>
              </a:ext>
            </a:extLst>
          </p:cNvPr>
          <p:cNvSpPr txBox="1"/>
          <p:nvPr/>
        </p:nvSpPr>
        <p:spPr>
          <a:xfrm>
            <a:off x="1343861" y="5747592"/>
            <a:ext cx="9922193" cy="784830"/>
          </a:xfrm>
          <a:prstGeom prst="rect">
            <a:avLst/>
          </a:prstGeom>
          <a:noFill/>
        </p:spPr>
        <p:txBody>
          <a:bodyPr wrap="square" rtlCol="0">
            <a:spAutoFit/>
          </a:bodyPr>
          <a:lstStyle/>
          <a:p>
            <a:r>
              <a:rPr lang="ja-JP" altLang="en-US" b="1" u="sng" dirty="0"/>
              <a:t>日本企業における</a:t>
            </a:r>
            <a:r>
              <a:rPr kumimoji="1" lang="ja-JP" altLang="en-US" b="1" u="sng" dirty="0"/>
              <a:t>一般的な海外権利化の流れ</a:t>
            </a:r>
            <a:endParaRPr kumimoji="1" lang="en-US" altLang="ja-JP" b="1" u="sng" dirty="0"/>
          </a:p>
          <a:p>
            <a:endParaRPr kumimoji="1" lang="en-US" altLang="ja-JP" sz="900" b="1" dirty="0"/>
          </a:p>
          <a:p>
            <a:r>
              <a:rPr lang="en-US" altLang="ja-JP" dirty="0"/>
              <a:t>- </a:t>
            </a:r>
            <a:r>
              <a:rPr lang="ja-JP" altLang="en-US" dirty="0"/>
              <a:t>日本出願、</a:t>
            </a:r>
            <a:r>
              <a:rPr lang="en-US" altLang="ja-JP" dirty="0"/>
              <a:t>PCT</a:t>
            </a:r>
            <a:r>
              <a:rPr lang="ja-JP" altLang="en-US" dirty="0"/>
              <a:t>出願（日本語明細書）を「外国出願のベース」として利用して各国に出願。</a:t>
            </a:r>
            <a:endParaRPr kumimoji="1" lang="en-US" altLang="ja-JP" dirty="0"/>
          </a:p>
        </p:txBody>
      </p:sp>
      <p:sp>
        <p:nvSpPr>
          <p:cNvPr id="12" name="正方形/長方形 11">
            <a:extLst>
              <a:ext uri="{FF2B5EF4-FFF2-40B4-BE49-F238E27FC236}">
                <a16:creationId xmlns:a16="http://schemas.microsoft.com/office/drawing/2014/main" id="{F9DDF7CF-BC85-7093-6FFC-E4BB61C99B7E}"/>
              </a:ext>
            </a:extLst>
          </p:cNvPr>
          <p:cNvSpPr/>
          <p:nvPr/>
        </p:nvSpPr>
        <p:spPr>
          <a:xfrm>
            <a:off x="1914475" y="3428999"/>
            <a:ext cx="1346038" cy="1457037"/>
          </a:xfrm>
          <a:prstGeom prst="rect">
            <a:avLst/>
          </a:prstGeom>
          <a:noFill/>
          <a:ln w="57150">
            <a:solidFill>
              <a:srgbClr val="800D0A"/>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95471243-0359-C4B1-891C-A3C4C2B7457E}"/>
              </a:ext>
            </a:extLst>
          </p:cNvPr>
          <p:cNvSpPr txBox="1"/>
          <p:nvPr/>
        </p:nvSpPr>
        <p:spPr>
          <a:xfrm>
            <a:off x="1340530" y="2779999"/>
            <a:ext cx="2492990" cy="646331"/>
          </a:xfrm>
          <a:prstGeom prst="rect">
            <a:avLst/>
          </a:prstGeom>
          <a:noFill/>
        </p:spPr>
        <p:txBody>
          <a:bodyPr wrap="none" rtlCol="0">
            <a:spAutoFit/>
          </a:bodyPr>
          <a:lstStyle/>
          <a:p>
            <a:pPr algn="ctr"/>
            <a:r>
              <a:rPr lang="en-US" altLang="ja-JP" b="1" dirty="0"/>
              <a:t>JP</a:t>
            </a:r>
            <a:r>
              <a:rPr lang="ja-JP" altLang="en-US" b="1" dirty="0"/>
              <a:t>出願・</a:t>
            </a:r>
            <a:r>
              <a:rPr lang="en-US" altLang="ja-JP" b="1" dirty="0"/>
              <a:t>PCT</a:t>
            </a:r>
            <a:r>
              <a:rPr lang="ja-JP" altLang="en-US" b="1" dirty="0"/>
              <a:t>出願</a:t>
            </a:r>
            <a:endParaRPr lang="en-US" altLang="ja-JP" b="1" dirty="0"/>
          </a:p>
          <a:p>
            <a:pPr algn="ctr"/>
            <a:r>
              <a:rPr kumimoji="1" lang="ja-JP" altLang="en-US" b="1" dirty="0"/>
              <a:t>（外国出願のベース</a:t>
            </a:r>
            <a:r>
              <a:rPr lang="ja-JP" altLang="en-US" b="1" dirty="0"/>
              <a:t>）</a:t>
            </a:r>
            <a:endParaRPr kumimoji="1" lang="en-US" altLang="ja-JP" b="1" dirty="0"/>
          </a:p>
        </p:txBody>
      </p:sp>
    </p:spTree>
    <p:extLst>
      <p:ext uri="{BB962C8B-B14F-4D97-AF65-F5344CB8AC3E}">
        <p14:creationId xmlns:p14="http://schemas.microsoft.com/office/powerpoint/2010/main" val="32361305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F2452-473F-8EE2-4C54-64C9FC15DEF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2D2556F-C8F9-089E-909C-A71E4F29A48B}"/>
              </a:ext>
            </a:extLst>
          </p:cNvPr>
          <p:cNvSpPr txBox="1">
            <a:spLocks/>
          </p:cNvSpPr>
          <p:nvPr/>
        </p:nvSpPr>
        <p:spPr>
          <a:xfrm>
            <a:off x="1143000" y="533401"/>
            <a:ext cx="9906000" cy="1382156"/>
          </a:xfrm>
          <a:prstGeom prst="rect">
            <a:avLst/>
          </a:prstGeom>
        </p:spPr>
        <p:txBody>
          <a:bodyPr/>
          <a:lstStyle>
            <a:lvl1pPr algn="l" defTabSz="914400" rtl="0" eaLnBrk="1" latinLnBrk="0" hangingPunct="1">
              <a:lnSpc>
                <a:spcPct val="105000"/>
              </a:lnSpc>
              <a:spcBef>
                <a:spcPct val="0"/>
              </a:spcBef>
              <a:buNone/>
              <a:defRPr sz="4800" b="1" i="0" kern="1200" cap="none" spc="140" baseline="0">
                <a:solidFill>
                  <a:schemeClr val="tx2"/>
                </a:solidFill>
                <a:latin typeface="+mj-lt"/>
                <a:ea typeface="+mj-ea"/>
                <a:cs typeface="+mj-cs"/>
              </a:defRPr>
            </a:lvl1pPr>
          </a:lstStyle>
          <a:p>
            <a:r>
              <a:rPr lang="en-US" altLang="ja-JP" dirty="0"/>
              <a:t>7</a:t>
            </a:r>
            <a:r>
              <a:rPr kumimoji="1" lang="en-US" altLang="ja-JP" dirty="0"/>
              <a:t>.4 EP/CN</a:t>
            </a:r>
            <a:r>
              <a:rPr lang="ja-JP" altLang="en-US" dirty="0"/>
              <a:t>向けの意見書の工夫</a:t>
            </a:r>
            <a:endParaRPr kumimoji="1" lang="en-US" altLang="ja-JP" dirty="0"/>
          </a:p>
        </p:txBody>
      </p:sp>
      <p:sp>
        <p:nvSpPr>
          <p:cNvPr id="32" name="フッター プレースホルダー 2">
            <a:extLst>
              <a:ext uri="{FF2B5EF4-FFF2-40B4-BE49-F238E27FC236}">
                <a16:creationId xmlns:a16="http://schemas.microsoft.com/office/drawing/2014/main" id="{835464B4-1807-7FBE-4B98-54E47FAF11B8}"/>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5" name="テキスト ボックス 4">
            <a:extLst>
              <a:ext uri="{FF2B5EF4-FFF2-40B4-BE49-F238E27FC236}">
                <a16:creationId xmlns:a16="http://schemas.microsoft.com/office/drawing/2014/main" id="{CFB4075F-BAA2-CB16-312F-9DD0A109AEC3}"/>
              </a:ext>
            </a:extLst>
          </p:cNvPr>
          <p:cNvSpPr txBox="1"/>
          <p:nvPr/>
        </p:nvSpPr>
        <p:spPr>
          <a:xfrm>
            <a:off x="2234584" y="1536156"/>
            <a:ext cx="8057435" cy="707886"/>
          </a:xfrm>
          <a:prstGeom prst="rect">
            <a:avLst/>
          </a:prstGeom>
          <a:solidFill>
            <a:schemeClr val="bg1"/>
          </a:solidFill>
          <a:ln w="19050" cmpd="thinThick">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目的</a:t>
            </a: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課題解決アプローチに整合する意見書を作成する。</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id="{55EBD87E-6F2D-7A5C-C561-A186F63EDA66}"/>
              </a:ext>
            </a:extLst>
          </p:cNvPr>
          <p:cNvSpPr/>
          <p:nvPr/>
        </p:nvSpPr>
        <p:spPr>
          <a:xfrm>
            <a:off x="1488521" y="2538367"/>
            <a:ext cx="144016" cy="144016"/>
          </a:xfrm>
          <a:prstGeom prst="rect">
            <a:avLst/>
          </a:prstGeom>
          <a:solidFill>
            <a:srgbClr val="D41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a:extLst>
              <a:ext uri="{FF2B5EF4-FFF2-40B4-BE49-F238E27FC236}">
                <a16:creationId xmlns:a16="http://schemas.microsoft.com/office/drawing/2014/main" id="{097E3AB4-6AB3-85A2-BDF1-061F63612E93}"/>
              </a:ext>
            </a:extLst>
          </p:cNvPr>
          <p:cNvSpPr txBox="1"/>
          <p:nvPr/>
        </p:nvSpPr>
        <p:spPr>
          <a:xfrm>
            <a:off x="1652857" y="2415744"/>
            <a:ext cx="800219"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対策</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a:extLst>
              <a:ext uri="{FF2B5EF4-FFF2-40B4-BE49-F238E27FC236}">
                <a16:creationId xmlns:a16="http://schemas.microsoft.com/office/drawing/2014/main" id="{4F7A84EF-CD0A-45E3-F1C7-F62288018DB2}"/>
              </a:ext>
            </a:extLst>
          </p:cNvPr>
          <p:cNvSpPr txBox="1"/>
          <p:nvPr/>
        </p:nvSpPr>
        <p:spPr>
          <a:xfrm>
            <a:off x="1871104" y="2874229"/>
            <a:ext cx="9740167" cy="1015663"/>
          </a:xfrm>
          <a:prstGeom prst="rect">
            <a:avLst/>
          </a:prstGeom>
          <a:noFill/>
        </p:spPr>
        <p:txBody>
          <a:bodyPr wrap="none" rtlCol="0">
            <a:spAutoFit/>
          </a:bodyPr>
          <a:lstStyle/>
          <a:p>
            <a:r>
              <a:rPr lang="ja-JP" altLang="en-US" sz="2000" b="1" dirty="0">
                <a:solidFill>
                  <a:srgbClr val="800D0A"/>
                </a:solidFill>
                <a:latin typeface="メイリオ" panose="020B0604030504040204" pitchFamily="50" charset="-128"/>
                <a:ea typeface="メイリオ" panose="020B0604030504040204" pitchFamily="50" charset="-128"/>
                <a:cs typeface="メイリオ" panose="020B0604030504040204" pitchFamily="50" charset="-128"/>
              </a:rPr>
              <a:t>クレーム文言</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をそのまま引用して</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「区別的特徴」を主張</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する。</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例）最も近い先行技術の構成</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の点で構成</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solidFill>
                  <a:srgbClr val="800D0A"/>
                </a:solidFill>
                <a:latin typeface="メイリオ" panose="020B0604030504040204" pitchFamily="50" charset="-128"/>
                <a:ea typeface="メイリオ" panose="020B0604030504040204" pitchFamily="50" charset="-128"/>
                <a:cs typeface="メイリオ" panose="020B0604030504040204" pitchFamily="50" charset="-128"/>
              </a:rPr>
              <a:t>クレーム文言</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）とは相違する。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よって、本発明の</a:t>
            </a:r>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区別的特徴</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は構成</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solidFill>
                  <a:srgbClr val="800D0A"/>
                </a:solidFill>
                <a:latin typeface="メイリオ" panose="020B0604030504040204" pitchFamily="50" charset="-128"/>
                <a:ea typeface="メイリオ" panose="020B0604030504040204" pitchFamily="50" charset="-128"/>
                <a:cs typeface="メイリオ" panose="020B0604030504040204" pitchFamily="50" charset="-128"/>
              </a:rPr>
              <a:t>クレーム文言</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）である。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a:extLst>
              <a:ext uri="{FF2B5EF4-FFF2-40B4-BE49-F238E27FC236}">
                <a16:creationId xmlns:a16="http://schemas.microsoft.com/office/drawing/2014/main" id="{03EDEB5C-3270-AA57-1331-2BCC39915897}"/>
              </a:ext>
            </a:extLst>
          </p:cNvPr>
          <p:cNvSpPr/>
          <p:nvPr/>
        </p:nvSpPr>
        <p:spPr>
          <a:xfrm>
            <a:off x="1756233" y="2964436"/>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a:extLst>
              <a:ext uri="{FF2B5EF4-FFF2-40B4-BE49-F238E27FC236}">
                <a16:creationId xmlns:a16="http://schemas.microsoft.com/office/drawing/2014/main" id="{5962F11F-CE5F-A05B-9E9E-D1B7F2B65E8B}"/>
              </a:ext>
            </a:extLst>
          </p:cNvPr>
          <p:cNvSpPr txBox="1"/>
          <p:nvPr/>
        </p:nvSpPr>
        <p:spPr>
          <a:xfrm>
            <a:off x="1880340" y="3852456"/>
            <a:ext cx="9674443" cy="1015663"/>
          </a:xfrm>
          <a:prstGeom prst="rect">
            <a:avLst/>
          </a:prstGeom>
          <a:noFill/>
        </p:spPr>
        <p:txBody>
          <a:bodyPr wrap="non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「区別的特徴」を備える本発明の「作用効果」から、</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「客観的課題」を特定</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する。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例）本発明によれば、区別的特徴により、</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作用効果</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を奏する。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よって、本発明が解決すべき</a:t>
            </a:r>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客観的課題</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である。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a:extLst>
              <a:ext uri="{FF2B5EF4-FFF2-40B4-BE49-F238E27FC236}">
                <a16:creationId xmlns:a16="http://schemas.microsoft.com/office/drawing/2014/main" id="{CE4FC311-E6AB-5E4B-A9C3-ADACAFEC70EB}"/>
              </a:ext>
            </a:extLst>
          </p:cNvPr>
          <p:cNvSpPr/>
          <p:nvPr/>
        </p:nvSpPr>
        <p:spPr>
          <a:xfrm>
            <a:off x="1765469" y="3942663"/>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a:extLst>
              <a:ext uri="{FF2B5EF4-FFF2-40B4-BE49-F238E27FC236}">
                <a16:creationId xmlns:a16="http://schemas.microsoft.com/office/drawing/2014/main" id="{FD6CC767-3D4F-8F01-66AE-4D294E10B376}"/>
              </a:ext>
            </a:extLst>
          </p:cNvPr>
          <p:cNvSpPr txBox="1"/>
          <p:nvPr/>
        </p:nvSpPr>
        <p:spPr>
          <a:xfrm>
            <a:off x="1891013" y="5599736"/>
            <a:ext cx="9873216" cy="1015663"/>
          </a:xfrm>
          <a:prstGeom prst="rect">
            <a:avLst/>
          </a:prstGeom>
          <a:noFill/>
        </p:spPr>
        <p:txBody>
          <a:bodyPr wrap="none" rtlCol="0">
            <a:spAutoFit/>
          </a:bodyPr>
          <a:lstStyle/>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阻害要因</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は積極的に主張する。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例）引用発明１の構成ａは</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のために敢えて△△としているから、引用発明１から</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出発した当業者が△△に替えて〇〇したはずがない（阻害要因）。</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a:extLst>
              <a:ext uri="{FF2B5EF4-FFF2-40B4-BE49-F238E27FC236}">
                <a16:creationId xmlns:a16="http://schemas.microsoft.com/office/drawing/2014/main" id="{F09E74A1-5D87-7D64-401B-6DAE1E270405}"/>
              </a:ext>
            </a:extLst>
          </p:cNvPr>
          <p:cNvSpPr/>
          <p:nvPr/>
        </p:nvSpPr>
        <p:spPr>
          <a:xfrm>
            <a:off x="1776142" y="5689943"/>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a:extLst>
              <a:ext uri="{FF2B5EF4-FFF2-40B4-BE49-F238E27FC236}">
                <a16:creationId xmlns:a16="http://schemas.microsoft.com/office/drawing/2014/main" id="{355500F0-86C1-5666-9AFD-18AE64FD8C49}"/>
              </a:ext>
            </a:extLst>
          </p:cNvPr>
          <p:cNvSpPr txBox="1"/>
          <p:nvPr/>
        </p:nvSpPr>
        <p:spPr>
          <a:xfrm>
            <a:off x="1880340" y="4848564"/>
            <a:ext cx="9930924" cy="707886"/>
          </a:xfrm>
          <a:prstGeom prst="rect">
            <a:avLst/>
          </a:prstGeom>
          <a:noFill/>
        </p:spPr>
        <p:txBody>
          <a:bodyPr wrap="none" rtlCol="0">
            <a:spAutoFit/>
          </a:bodyPr>
          <a:lstStyle/>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最も近い先行技術</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から出発した当業者が</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「客観的課題」の解決手段（区別的特徴）</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採用するように仕向ける</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教示が先行技術に存在しない</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ことを主張する。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a:extLst>
              <a:ext uri="{FF2B5EF4-FFF2-40B4-BE49-F238E27FC236}">
                <a16:creationId xmlns:a16="http://schemas.microsoft.com/office/drawing/2014/main" id="{09F1E1DD-2BC7-FB5A-3D23-52AE3ABE7ACA}"/>
              </a:ext>
            </a:extLst>
          </p:cNvPr>
          <p:cNvSpPr/>
          <p:nvPr/>
        </p:nvSpPr>
        <p:spPr>
          <a:xfrm>
            <a:off x="1765469" y="4938771"/>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975475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AFC43-7CB0-680A-B4E2-01C651427D3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2B005C5-62A1-7DAF-902B-F6A8D00988EB}"/>
              </a:ext>
            </a:extLst>
          </p:cNvPr>
          <p:cNvSpPr>
            <a:spLocks noGrp="1"/>
          </p:cNvSpPr>
          <p:nvPr>
            <p:ph type="title"/>
          </p:nvPr>
        </p:nvSpPr>
        <p:spPr/>
        <p:txBody>
          <a:bodyPr anchor="ctr"/>
          <a:lstStyle/>
          <a:p>
            <a:pPr algn="ctr"/>
            <a:r>
              <a:rPr kumimoji="1" lang="en-US" altLang="ja-JP" sz="4800" dirty="0"/>
              <a:t>8. US</a:t>
            </a:r>
            <a:r>
              <a:rPr kumimoji="1" lang="ja-JP" altLang="en-US" sz="4800" dirty="0"/>
              <a:t>での多様な独立クレーム作成</a:t>
            </a:r>
          </a:p>
        </p:txBody>
      </p:sp>
      <p:sp>
        <p:nvSpPr>
          <p:cNvPr id="3" name="フッター プレースホルダー 2">
            <a:extLst>
              <a:ext uri="{FF2B5EF4-FFF2-40B4-BE49-F238E27FC236}">
                <a16:creationId xmlns:a16="http://schemas.microsoft.com/office/drawing/2014/main" id="{A6944EF2-287C-E2C5-345D-CCB94913CE11}"/>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pic>
        <p:nvPicPr>
          <p:cNvPr id="8" name="Picture 5" descr="C:\Documents and Settings\ISHIBASHI\Local Settings\Temporary Internet Files\Content.IE5\D45L3H7F\MC900309844[1].wmf">
            <a:extLst>
              <a:ext uri="{FF2B5EF4-FFF2-40B4-BE49-F238E27FC236}">
                <a16:creationId xmlns:a16="http://schemas.microsoft.com/office/drawing/2014/main" id="{D34F852A-E450-96FF-170B-0439885C0E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3557" y="2015786"/>
            <a:ext cx="892186" cy="6141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54497AC8-94B0-6699-EC15-95E9EF486383}"/>
              </a:ext>
            </a:extLst>
          </p:cNvPr>
          <p:cNvSpPr txBox="1"/>
          <p:nvPr/>
        </p:nvSpPr>
        <p:spPr>
          <a:xfrm>
            <a:off x="1419779" y="3624015"/>
            <a:ext cx="7290268" cy="2308324"/>
          </a:xfrm>
          <a:prstGeom prst="rect">
            <a:avLst/>
          </a:prstGeom>
          <a:noFill/>
        </p:spPr>
        <p:txBody>
          <a:bodyPr wrap="square" rtlCol="0">
            <a:spAutoFit/>
          </a:bodyPr>
          <a:lstStyle/>
          <a:p>
            <a:r>
              <a:rPr kumimoji="1" lang="en-US" altLang="ja-JP" sz="2400" b="1" dirty="0"/>
              <a:t>8.1 US</a:t>
            </a:r>
            <a:r>
              <a:rPr kumimoji="1" lang="ja-JP" altLang="en-US" sz="2400" b="1" dirty="0"/>
              <a:t>の限定要求</a:t>
            </a:r>
            <a:r>
              <a:rPr kumimoji="1" lang="en-US" altLang="ja-JP" sz="2400" b="1" dirty="0"/>
              <a:t>(</a:t>
            </a:r>
            <a:r>
              <a:rPr kumimoji="1" lang="ja-JP" altLang="en-US" sz="2400" b="1" dirty="0"/>
              <a:t>独立</a:t>
            </a:r>
            <a:r>
              <a:rPr kumimoji="1" lang="en-US" altLang="ja-JP" sz="2400" b="1" dirty="0"/>
              <a:t>-</a:t>
            </a:r>
            <a:r>
              <a:rPr kumimoji="1" lang="ja-JP" altLang="en-US" sz="2400" b="1" dirty="0"/>
              <a:t>区別可能</a:t>
            </a:r>
            <a:r>
              <a:rPr kumimoji="1" lang="en-US" altLang="ja-JP" sz="2400" b="1" dirty="0"/>
              <a:t>)</a:t>
            </a:r>
          </a:p>
          <a:p>
            <a:r>
              <a:rPr lang="en-US" altLang="ja-JP" sz="2400" b="1" dirty="0"/>
              <a:t>8.2 </a:t>
            </a:r>
            <a:r>
              <a:rPr lang="ja-JP" altLang="en-US" sz="2400" b="1" dirty="0"/>
              <a:t>非独立又は区別不可能なら？</a:t>
            </a:r>
            <a:endParaRPr lang="en-US" altLang="ja-JP" sz="2400" b="1" dirty="0"/>
          </a:p>
          <a:p>
            <a:r>
              <a:rPr kumimoji="1" lang="en-US" altLang="ja-JP" sz="2400" b="1" dirty="0"/>
              <a:t>8.3 </a:t>
            </a:r>
            <a:r>
              <a:rPr kumimoji="1" lang="ja-JP" altLang="en-US" sz="2400" b="1" dirty="0"/>
              <a:t>非独立の複数発明なら</a:t>
            </a:r>
            <a:r>
              <a:rPr kumimoji="1" lang="en-US" altLang="ja-JP" sz="2400" b="1" dirty="0"/>
              <a:t>OK</a:t>
            </a:r>
            <a:r>
              <a:rPr kumimoji="1" lang="ja-JP" altLang="en-US" sz="2400" b="1" dirty="0"/>
              <a:t>？</a:t>
            </a:r>
            <a:endParaRPr kumimoji="1" lang="en-US" altLang="ja-JP" sz="2400" b="1" dirty="0"/>
          </a:p>
          <a:p>
            <a:r>
              <a:rPr lang="en-US" altLang="ja-JP" sz="2400" b="1" dirty="0"/>
              <a:t>8.4 STF</a:t>
            </a:r>
            <a:r>
              <a:rPr lang="ja-JP" altLang="en-US" sz="2400" b="1" dirty="0"/>
              <a:t>基準の明細書の場合</a:t>
            </a:r>
            <a:endParaRPr lang="en-US" altLang="ja-JP" sz="2400" b="1" dirty="0"/>
          </a:p>
          <a:p>
            <a:r>
              <a:rPr kumimoji="1" lang="en-US" altLang="ja-JP" sz="2400" b="1" dirty="0"/>
              <a:t>8.5 </a:t>
            </a:r>
            <a:r>
              <a:rPr kumimoji="1" lang="ja-JP" altLang="en-US" sz="2400" b="1" dirty="0"/>
              <a:t>多様な独立クレームの作成</a:t>
            </a:r>
            <a:endParaRPr kumimoji="1" lang="en-US" altLang="ja-JP" sz="2400" b="1" dirty="0"/>
          </a:p>
          <a:p>
            <a:r>
              <a:rPr lang="en-US" altLang="ja-JP" sz="2400" b="1" dirty="0"/>
              <a:t>8.6 </a:t>
            </a:r>
            <a:r>
              <a:rPr lang="ja-JP" altLang="en-US" sz="2400" b="1" dirty="0"/>
              <a:t>独立</a:t>
            </a:r>
            <a:r>
              <a:rPr lang="en-US" altLang="ja-JP" sz="2400" b="1" dirty="0"/>
              <a:t>CL</a:t>
            </a:r>
            <a:r>
              <a:rPr lang="ja-JP" altLang="en-US" sz="2400" b="1" dirty="0"/>
              <a:t>追加検討フロー例</a:t>
            </a:r>
            <a:endParaRPr kumimoji="1" lang="en-US" altLang="ja-JP" sz="2400" b="1" dirty="0"/>
          </a:p>
        </p:txBody>
      </p:sp>
    </p:spTree>
    <p:extLst>
      <p:ext uri="{BB962C8B-B14F-4D97-AF65-F5344CB8AC3E}">
        <p14:creationId xmlns:p14="http://schemas.microsoft.com/office/powerpoint/2010/main" val="19216986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A5FF9C0-7EA4-CC56-6520-F92330F8B8A6}"/>
              </a:ext>
            </a:extLst>
          </p:cNvPr>
          <p:cNvSpPr/>
          <p:nvPr/>
        </p:nvSpPr>
        <p:spPr>
          <a:xfrm>
            <a:off x="1017456" y="3362465"/>
            <a:ext cx="144016" cy="144016"/>
          </a:xfrm>
          <a:prstGeom prst="rect">
            <a:avLst/>
          </a:prstGeom>
          <a:solidFill>
            <a:srgbClr val="D41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D4162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a:extLst>
              <a:ext uri="{FF2B5EF4-FFF2-40B4-BE49-F238E27FC236}">
                <a16:creationId xmlns:a16="http://schemas.microsoft.com/office/drawing/2014/main" id="{BDCDBAA5-70BE-5090-BA3E-7246CBC9FDBF}"/>
              </a:ext>
            </a:extLst>
          </p:cNvPr>
          <p:cNvSpPr txBox="1"/>
          <p:nvPr/>
        </p:nvSpPr>
        <p:spPr>
          <a:xfrm>
            <a:off x="1164807" y="3272485"/>
            <a:ext cx="4108817" cy="369332"/>
          </a:xfrm>
          <a:prstGeom prst="rect">
            <a:avLst/>
          </a:prstGeom>
          <a:noFill/>
        </p:spPr>
        <p:txBody>
          <a:bodyPr wrap="none" rtlCol="0">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法的根拠（米国法典＋米国連邦規則）</a:t>
            </a:r>
            <a:endParaRPr kumimoji="1" lang="en-US" altLang="ja-JP" b="1" baseline="300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1" name="グループ化 50">
            <a:extLst>
              <a:ext uri="{FF2B5EF4-FFF2-40B4-BE49-F238E27FC236}">
                <a16:creationId xmlns:a16="http://schemas.microsoft.com/office/drawing/2014/main" id="{EE347757-0605-153A-F823-4E094FDF17ED}"/>
              </a:ext>
            </a:extLst>
          </p:cNvPr>
          <p:cNvGrpSpPr/>
          <p:nvPr/>
        </p:nvGrpSpPr>
        <p:grpSpPr>
          <a:xfrm>
            <a:off x="1143000" y="3604872"/>
            <a:ext cx="10159759" cy="3236439"/>
            <a:chOff x="1431636" y="1699682"/>
            <a:chExt cx="10159759" cy="3236439"/>
          </a:xfrm>
        </p:grpSpPr>
        <p:sp>
          <p:nvSpPr>
            <p:cNvPr id="50" name="正方形/長方形 49">
              <a:extLst>
                <a:ext uri="{FF2B5EF4-FFF2-40B4-BE49-F238E27FC236}">
                  <a16:creationId xmlns:a16="http://schemas.microsoft.com/office/drawing/2014/main" id="{0F8DE157-54B4-B9BB-8B1F-42147936BA25}"/>
                </a:ext>
              </a:extLst>
            </p:cNvPr>
            <p:cNvSpPr/>
            <p:nvPr/>
          </p:nvSpPr>
          <p:spPr>
            <a:xfrm>
              <a:off x="1431636" y="1699682"/>
              <a:ext cx="10159759" cy="293156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DD102A76-D129-0291-9B13-8D908D131D0B}"/>
                </a:ext>
              </a:extLst>
            </p:cNvPr>
            <p:cNvSpPr txBox="1"/>
            <p:nvPr/>
          </p:nvSpPr>
          <p:spPr>
            <a:xfrm>
              <a:off x="1685395" y="1796800"/>
              <a:ext cx="9906000" cy="3139321"/>
            </a:xfrm>
            <a:prstGeom prst="rect">
              <a:avLst/>
            </a:prstGeom>
            <a:noFill/>
          </p:spPr>
          <p:txBody>
            <a:bodyPr wrap="square" rtlCol="0">
              <a:spAutoFit/>
            </a:bodyPr>
            <a:lstStyle/>
            <a:p>
              <a:r>
                <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rPr>
                <a:t>35 USC §121     Divisional Applications</a:t>
              </a:r>
            </a:p>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If two or more </a:t>
              </a:r>
              <a:r>
                <a:rPr lang="en-US" altLang="ja-JP" b="1" i="1" dirty="0">
                  <a:latin typeface="メイリオ" panose="020B0604030504040204" pitchFamily="50" charset="-128"/>
                  <a:ea typeface="メイリオ" panose="020B0604030504040204" pitchFamily="50" charset="-128"/>
                  <a:cs typeface="メイリオ" panose="020B0604030504040204" pitchFamily="50" charset="-128"/>
                </a:rPr>
                <a:t>independent and distinct inventions</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are claimed in one application, the Director may require the application to be restricted to one of the inventions. …</a:t>
              </a: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（１件の出願が</a:t>
              </a:r>
              <a:r>
                <a:rPr lang="ja-JP" altLang="en-US" u="sng" dirty="0">
                  <a:latin typeface="メイリオ" panose="020B0604030504040204" pitchFamily="50" charset="-128"/>
                  <a:ea typeface="メイリオ" panose="020B0604030504040204" pitchFamily="50" charset="-128"/>
                  <a:cs typeface="メイリオ" panose="020B0604030504040204" pitchFamily="50" charset="-128"/>
                </a:rPr>
                <a:t>独立した且つ区別可能な複数の発明</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を含む場合、長官は一つの発明への限定を要求することができる。）</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37 CFR 1.141    Different inventions in one national application. </a:t>
              </a:r>
            </a:p>
            <a:p>
              <a:pPr marL="342900" indent="-342900">
                <a:buAutoNum type="alphaLcParenBoth"/>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Two or more </a:t>
              </a:r>
              <a:r>
                <a:rPr lang="en-US" altLang="ja-JP" b="1" i="1" dirty="0">
                  <a:latin typeface="メイリオ" panose="020B0604030504040204" pitchFamily="50" charset="-128"/>
                  <a:ea typeface="メイリオ" panose="020B0604030504040204" pitchFamily="50" charset="-128"/>
                  <a:cs typeface="メイリオ" panose="020B0604030504040204" pitchFamily="50" charset="-128"/>
                </a:rPr>
                <a:t>independent and distinct</a:t>
              </a:r>
              <a:r>
                <a:rPr lang="en-US" altLang="ja-JP" i="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b="1" i="1" dirty="0">
                  <a:latin typeface="メイリオ" panose="020B0604030504040204" pitchFamily="50" charset="-128"/>
                  <a:ea typeface="メイリオ" panose="020B0604030504040204" pitchFamily="50" charset="-128"/>
                  <a:cs typeface="メイリオ" panose="020B0604030504040204" pitchFamily="50" charset="-128"/>
                </a:rPr>
                <a:t>inventions</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may not be claimed in one national application…</a:t>
              </a: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u="sng" dirty="0">
                  <a:latin typeface="メイリオ" panose="020B0604030504040204" pitchFamily="50" charset="-128"/>
                  <a:ea typeface="メイリオ" panose="020B0604030504040204" pitchFamily="50" charset="-128"/>
                  <a:cs typeface="メイリオ" panose="020B0604030504040204" pitchFamily="50" charset="-128"/>
                </a:rPr>
                <a:t>独立した且つ区別可能な複数の発明</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は、１件の国内出願でクレームできない。）</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1" name="タイトル 1">
            <a:extLst>
              <a:ext uri="{FF2B5EF4-FFF2-40B4-BE49-F238E27FC236}">
                <a16:creationId xmlns:a16="http://schemas.microsoft.com/office/drawing/2014/main" id="{2C5A3B9C-3FFD-39BD-BB94-D4E4F69E45F3}"/>
              </a:ext>
            </a:extLst>
          </p:cNvPr>
          <p:cNvSpPr txBox="1">
            <a:spLocks/>
          </p:cNvSpPr>
          <p:nvPr/>
        </p:nvSpPr>
        <p:spPr>
          <a:xfrm>
            <a:off x="1143000" y="533401"/>
            <a:ext cx="9906000" cy="1382156"/>
          </a:xfrm>
          <a:prstGeom prst="rect">
            <a:avLst/>
          </a:prstGeom>
        </p:spPr>
        <p:txBody>
          <a:bodyPr/>
          <a:lstStyle>
            <a:lvl1pPr algn="l" defTabSz="914400" rtl="0" eaLnBrk="1" latinLnBrk="0" hangingPunct="1">
              <a:lnSpc>
                <a:spcPct val="105000"/>
              </a:lnSpc>
              <a:spcBef>
                <a:spcPct val="0"/>
              </a:spcBef>
              <a:buNone/>
              <a:defRPr sz="4800" b="1" i="0" kern="1200" cap="none" spc="140" baseline="0">
                <a:solidFill>
                  <a:schemeClr val="tx2"/>
                </a:solidFill>
                <a:latin typeface="+mj-lt"/>
                <a:ea typeface="+mj-ea"/>
                <a:cs typeface="+mj-cs"/>
              </a:defRPr>
            </a:lvl1pPr>
          </a:lstStyle>
          <a:p>
            <a:r>
              <a:rPr kumimoji="1" lang="en-US" altLang="ja-JP" dirty="0"/>
              <a:t>8.1 US</a:t>
            </a:r>
            <a:r>
              <a:rPr lang="ja-JP" altLang="en-US" dirty="0"/>
              <a:t>の限定要求</a:t>
            </a:r>
            <a:r>
              <a:rPr lang="en-US" altLang="ja-JP" dirty="0"/>
              <a:t>(</a:t>
            </a:r>
            <a:r>
              <a:rPr lang="ja-JP" altLang="en-US" dirty="0"/>
              <a:t>独立</a:t>
            </a:r>
            <a:r>
              <a:rPr lang="en-US" altLang="ja-JP" dirty="0"/>
              <a:t>-</a:t>
            </a:r>
            <a:r>
              <a:rPr lang="ja-JP" altLang="en-US" dirty="0"/>
              <a:t>区別可能</a:t>
            </a:r>
            <a:r>
              <a:rPr lang="en-US" altLang="ja-JP" dirty="0"/>
              <a:t>)</a:t>
            </a:r>
          </a:p>
        </p:txBody>
      </p:sp>
      <p:sp>
        <p:nvSpPr>
          <p:cNvPr id="56" name="フッター プレースホルダー 2">
            <a:extLst>
              <a:ext uri="{FF2B5EF4-FFF2-40B4-BE49-F238E27FC236}">
                <a16:creationId xmlns:a16="http://schemas.microsoft.com/office/drawing/2014/main" id="{DE153CB5-172E-244A-EEE0-B0A341F0E18F}"/>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62" name="テキスト ボックス 61">
            <a:extLst>
              <a:ext uri="{FF2B5EF4-FFF2-40B4-BE49-F238E27FC236}">
                <a16:creationId xmlns:a16="http://schemas.microsoft.com/office/drawing/2014/main" id="{11B0A18B-4036-18F7-F437-3275C1891552}"/>
              </a:ext>
            </a:extLst>
          </p:cNvPr>
          <p:cNvSpPr txBox="1"/>
          <p:nvPr/>
        </p:nvSpPr>
        <p:spPr>
          <a:xfrm>
            <a:off x="1282486" y="1605505"/>
            <a:ext cx="9766514" cy="1323439"/>
          </a:xfrm>
          <a:prstGeom prst="rect">
            <a:avLst/>
          </a:prstGeom>
          <a:solidFill>
            <a:schemeClr val="bg1"/>
          </a:solidFill>
          <a:ln w="19050" cmpd="thinThick">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ja-JP" altLang="en-US" b="1" u="sng" dirty="0"/>
              <a:t>米国における審査対象の限定（単一性要件に相当）</a:t>
            </a:r>
            <a:endParaRPr lang="en-US" altLang="ja-JP" b="1" u="sng" dirty="0"/>
          </a:p>
          <a:p>
            <a:endParaRPr lang="en-US" altLang="ja-JP" sz="800" b="1" u="sng" dirty="0"/>
          </a:p>
          <a:p>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特別な技術的特徴（</a:t>
            </a:r>
            <a:r>
              <a:rPr lang="en-US" altLang="ja-JP" dirty="0">
                <a:latin typeface="メイリオ" panose="020B0604030504040204" pitchFamily="50" charset="-128"/>
                <a:ea typeface="メイリオ" panose="020B0604030504040204" pitchFamily="50" charset="-128"/>
              </a:rPr>
              <a:t>STF</a:t>
            </a:r>
            <a:r>
              <a:rPr lang="ja-JP" altLang="en-US" dirty="0">
                <a:latin typeface="メイリオ" panose="020B0604030504040204" pitchFamily="50" charset="-128"/>
                <a:ea typeface="メイリオ" panose="020B0604030504040204" pitchFamily="50" charset="-128"/>
              </a:rPr>
              <a:t>）とは異なる観点で審査対象が限定される。</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PCT</a:t>
            </a:r>
            <a:r>
              <a:rPr lang="ja-JP" altLang="en-US" dirty="0">
                <a:latin typeface="メイリオ" panose="020B0604030504040204" pitchFamily="50" charset="-128"/>
                <a:ea typeface="メイリオ" panose="020B0604030504040204" pitchFamily="50" charset="-128"/>
              </a:rPr>
              <a:t>国内移行の</a:t>
            </a:r>
            <a:r>
              <a:rPr lang="en-US" altLang="ja-JP" dirty="0">
                <a:latin typeface="メイリオ" panose="020B0604030504040204" pitchFamily="50" charset="-128"/>
                <a:ea typeface="メイリオ" panose="020B0604030504040204" pitchFamily="50" charset="-128"/>
              </a:rPr>
              <a:t>US</a:t>
            </a:r>
            <a:r>
              <a:rPr lang="ja-JP" altLang="en-US" dirty="0">
                <a:latin typeface="メイリオ" panose="020B0604030504040204" pitchFamily="50" charset="-128"/>
                <a:ea typeface="メイリオ" panose="020B0604030504040204" pitchFamily="50" charset="-128"/>
              </a:rPr>
              <a:t>出願を除く。）</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「独立したかつ区別可能な複数の発明」を１出願に含めることはできない。</a:t>
            </a:r>
          </a:p>
        </p:txBody>
      </p:sp>
    </p:spTree>
    <p:extLst>
      <p:ext uri="{BB962C8B-B14F-4D97-AF65-F5344CB8AC3E}">
        <p14:creationId xmlns:p14="http://schemas.microsoft.com/office/powerpoint/2010/main" val="16021231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5B036B28-AD30-CD8C-0D70-DA0D78CA1D28}"/>
              </a:ext>
            </a:extLst>
          </p:cNvPr>
          <p:cNvSpPr/>
          <p:nvPr/>
        </p:nvSpPr>
        <p:spPr>
          <a:xfrm>
            <a:off x="2541722" y="5839973"/>
            <a:ext cx="7214529" cy="69646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4D363D97-7B70-0A16-1319-C850E06E54B3}"/>
              </a:ext>
            </a:extLst>
          </p:cNvPr>
          <p:cNvSpPr>
            <a:spLocks noGrp="1"/>
          </p:cNvSpPr>
          <p:nvPr>
            <p:ph type="title"/>
          </p:nvPr>
        </p:nvSpPr>
        <p:spPr/>
        <p:txBody>
          <a:bodyPr/>
          <a:lstStyle/>
          <a:p>
            <a:r>
              <a:rPr kumimoji="1" lang="en-US" altLang="ja-JP" dirty="0"/>
              <a:t>8.2 </a:t>
            </a:r>
            <a:r>
              <a:rPr kumimoji="1" lang="ja-JP" altLang="en-US" dirty="0"/>
              <a:t>非独立又は区別不可能なら？</a:t>
            </a:r>
          </a:p>
        </p:txBody>
      </p:sp>
      <p:sp>
        <p:nvSpPr>
          <p:cNvPr id="59" name="テキスト ボックス 58">
            <a:extLst>
              <a:ext uri="{FF2B5EF4-FFF2-40B4-BE49-F238E27FC236}">
                <a16:creationId xmlns:a16="http://schemas.microsoft.com/office/drawing/2014/main" id="{FA29A505-2ECA-FB5C-7C2E-C091EB5B71F6}"/>
              </a:ext>
            </a:extLst>
          </p:cNvPr>
          <p:cNvSpPr txBox="1"/>
          <p:nvPr/>
        </p:nvSpPr>
        <p:spPr>
          <a:xfrm>
            <a:off x="2709548" y="5890103"/>
            <a:ext cx="7046703" cy="646331"/>
          </a:xfrm>
          <a:prstGeom prst="rect">
            <a:avLst/>
          </a:prstGeom>
          <a:noFill/>
        </p:spPr>
        <p:txBody>
          <a:bodyPr wrap="square" rtlCol="0">
            <a:spAutoFit/>
          </a:bodyPr>
          <a:lstStyle/>
          <a:p>
            <a:r>
              <a:rPr lang="ja-JP" altLang="en-US" b="1" dirty="0"/>
              <a:t>非</a:t>
            </a:r>
            <a:r>
              <a:rPr kumimoji="1" lang="ja-JP" altLang="en-US" b="1" dirty="0"/>
              <a:t>独立（</a:t>
            </a:r>
            <a:r>
              <a:rPr lang="ja-JP" altLang="en-US" b="1" dirty="0"/>
              <a:t>関連した；</a:t>
            </a:r>
            <a:r>
              <a:rPr lang="en-US" altLang="ja-JP" b="1" dirty="0"/>
              <a:t>Related</a:t>
            </a:r>
            <a:r>
              <a:rPr kumimoji="1" lang="ja-JP" altLang="en-US" b="1" dirty="0"/>
              <a:t>）</a:t>
            </a:r>
            <a:r>
              <a:rPr lang="ja-JP" altLang="en-US" b="1" dirty="0"/>
              <a:t>、又は、区別不可能な複数発明</a:t>
            </a:r>
            <a:endParaRPr lang="en-US" altLang="ja-JP" b="1" dirty="0"/>
          </a:p>
          <a:p>
            <a:r>
              <a:rPr kumimoji="1" lang="ja-JP" altLang="en-US" dirty="0"/>
              <a:t>なら、</a:t>
            </a:r>
            <a:r>
              <a:rPr lang="ja-JP" altLang="en-US" b="1" dirty="0">
                <a:solidFill>
                  <a:srgbClr val="800D0A"/>
                </a:solidFill>
              </a:rPr>
              <a:t>限定要求を回避できる可能性あり</a:t>
            </a:r>
            <a:r>
              <a:rPr lang="ja-JP" altLang="en-US" dirty="0"/>
              <a:t>。</a:t>
            </a:r>
            <a:endParaRPr kumimoji="1" lang="en-US" altLang="ja-JP" dirty="0"/>
          </a:p>
        </p:txBody>
      </p:sp>
      <p:sp>
        <p:nvSpPr>
          <p:cNvPr id="26" name="フッター プレースホルダー 2">
            <a:extLst>
              <a:ext uri="{FF2B5EF4-FFF2-40B4-BE49-F238E27FC236}">
                <a16:creationId xmlns:a16="http://schemas.microsoft.com/office/drawing/2014/main" id="{111866D1-A4F4-92A2-5A7E-3F618940B0B0}"/>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pic>
        <p:nvPicPr>
          <p:cNvPr id="27" name="図 26">
            <a:extLst>
              <a:ext uri="{FF2B5EF4-FFF2-40B4-BE49-F238E27FC236}">
                <a16:creationId xmlns:a16="http://schemas.microsoft.com/office/drawing/2014/main" id="{603257B0-EDFB-DC3E-60BD-84EFEF45BE6F}"/>
              </a:ext>
            </a:extLst>
          </p:cNvPr>
          <p:cNvPicPr>
            <a:picLocks noChangeAspect="1"/>
          </p:cNvPicPr>
          <p:nvPr/>
        </p:nvPicPr>
        <p:blipFill>
          <a:blip r:embed="rId2"/>
          <a:stretch>
            <a:fillRect/>
          </a:stretch>
        </p:blipFill>
        <p:spPr>
          <a:xfrm>
            <a:off x="2043402" y="1691687"/>
            <a:ext cx="8484510" cy="3876047"/>
          </a:xfrm>
          <a:prstGeom prst="rect">
            <a:avLst/>
          </a:prstGeom>
        </p:spPr>
      </p:pic>
      <p:sp>
        <p:nvSpPr>
          <p:cNvPr id="28" name="矢印: 右 27">
            <a:extLst>
              <a:ext uri="{FF2B5EF4-FFF2-40B4-BE49-F238E27FC236}">
                <a16:creationId xmlns:a16="http://schemas.microsoft.com/office/drawing/2014/main" id="{0BEB1E99-2B4E-FB76-549F-B7C4434FE7B0}"/>
              </a:ext>
            </a:extLst>
          </p:cNvPr>
          <p:cNvSpPr/>
          <p:nvPr/>
        </p:nvSpPr>
        <p:spPr>
          <a:xfrm rot="5400000">
            <a:off x="6095999" y="5520509"/>
            <a:ext cx="273803" cy="365125"/>
          </a:xfrm>
          <a:prstGeom prst="rightArrow">
            <a:avLst/>
          </a:prstGeom>
          <a:solidFill>
            <a:srgbClr val="800D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416990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07BC3-9F4B-9A17-8D78-53F33C4F7D13}"/>
            </a:ext>
          </a:extLst>
        </p:cNvPr>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5980DD40-01E0-F35B-848D-461DDA20DC37}"/>
              </a:ext>
            </a:extLst>
          </p:cNvPr>
          <p:cNvSpPr/>
          <p:nvPr/>
        </p:nvSpPr>
        <p:spPr>
          <a:xfrm>
            <a:off x="813600" y="1985828"/>
            <a:ext cx="10241099" cy="4550606"/>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BFF746E7-6992-3813-FA34-40109F2B362A}"/>
              </a:ext>
            </a:extLst>
          </p:cNvPr>
          <p:cNvSpPr>
            <a:spLocks noGrp="1"/>
          </p:cNvSpPr>
          <p:nvPr>
            <p:ph type="title"/>
          </p:nvPr>
        </p:nvSpPr>
        <p:spPr/>
        <p:txBody>
          <a:bodyPr/>
          <a:lstStyle/>
          <a:p>
            <a:r>
              <a:rPr kumimoji="1" lang="en-US" altLang="ja-JP" dirty="0"/>
              <a:t>8.3 </a:t>
            </a:r>
            <a:r>
              <a:rPr kumimoji="1" lang="ja-JP" altLang="en-US" dirty="0"/>
              <a:t>非独立の複数発明なら</a:t>
            </a:r>
            <a:r>
              <a:rPr kumimoji="1" lang="en-US" altLang="ja-JP" dirty="0"/>
              <a:t>OK</a:t>
            </a:r>
            <a:r>
              <a:rPr kumimoji="1" lang="ja-JP" altLang="en-US" dirty="0"/>
              <a:t>？</a:t>
            </a:r>
          </a:p>
        </p:txBody>
      </p:sp>
      <p:sp>
        <p:nvSpPr>
          <p:cNvPr id="4" name="テキスト ボックス 3">
            <a:extLst>
              <a:ext uri="{FF2B5EF4-FFF2-40B4-BE49-F238E27FC236}">
                <a16:creationId xmlns:a16="http://schemas.microsoft.com/office/drawing/2014/main" id="{18626829-7DED-E895-5F15-68BAD8D9F4F2}"/>
              </a:ext>
            </a:extLst>
          </p:cNvPr>
          <p:cNvSpPr txBox="1"/>
          <p:nvPr/>
        </p:nvSpPr>
        <p:spPr>
          <a:xfrm>
            <a:off x="1012695" y="1945386"/>
            <a:ext cx="6129578" cy="369332"/>
          </a:xfrm>
          <a:prstGeom prst="rect">
            <a:avLst/>
          </a:prstGeom>
          <a:noFill/>
        </p:spPr>
        <p:txBody>
          <a:bodyPr wrap="square">
            <a:spAutoFit/>
          </a:bodyPr>
          <a:lstStyle/>
          <a:p>
            <a:pPr algn="l" fontAlgn="base">
              <a:spcBef>
                <a:spcPts val="600"/>
              </a:spcBef>
              <a:spcAft>
                <a:spcPts val="375"/>
              </a:spcAft>
            </a:pPr>
            <a:r>
              <a:rPr lang="en-US" altLang="ja-JP" b="1" i="0" dirty="0">
                <a:solidFill>
                  <a:srgbClr val="000000"/>
                </a:solidFill>
                <a:effectLst/>
                <a:latin typeface="Tahoma" panose="020B0604030504040204" pitchFamily="34" charset="0"/>
              </a:rPr>
              <a:t>803 Restriction — When Proper</a:t>
            </a:r>
            <a:r>
              <a:rPr lang="ja-JP" altLang="en-US" b="1" i="0" dirty="0">
                <a:solidFill>
                  <a:srgbClr val="000000"/>
                </a:solidFill>
                <a:effectLst/>
                <a:latin typeface="Tahoma" panose="020B0604030504040204" pitchFamily="34" charset="0"/>
              </a:rPr>
              <a:t>抜粋</a:t>
            </a:r>
            <a:endParaRPr lang="en-US" altLang="ja-JP" b="1" i="0" dirty="0">
              <a:solidFill>
                <a:srgbClr val="000000"/>
              </a:solidFill>
              <a:effectLst/>
              <a:latin typeface="Tahoma" panose="020B0604030504040204" pitchFamily="34" charset="0"/>
            </a:endParaRPr>
          </a:p>
        </p:txBody>
      </p:sp>
      <p:sp>
        <p:nvSpPr>
          <p:cNvPr id="21" name="正方形/長方形 20">
            <a:extLst>
              <a:ext uri="{FF2B5EF4-FFF2-40B4-BE49-F238E27FC236}">
                <a16:creationId xmlns:a16="http://schemas.microsoft.com/office/drawing/2014/main" id="{5DDA02B9-8059-D72A-C9C3-E91683989832}"/>
              </a:ext>
            </a:extLst>
          </p:cNvPr>
          <p:cNvSpPr/>
          <p:nvPr/>
        </p:nvSpPr>
        <p:spPr>
          <a:xfrm>
            <a:off x="876671" y="1726568"/>
            <a:ext cx="144016" cy="144016"/>
          </a:xfrm>
          <a:prstGeom prst="rect">
            <a:avLst/>
          </a:prstGeom>
          <a:solidFill>
            <a:srgbClr val="D41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D4162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a:extLst>
              <a:ext uri="{FF2B5EF4-FFF2-40B4-BE49-F238E27FC236}">
                <a16:creationId xmlns:a16="http://schemas.microsoft.com/office/drawing/2014/main" id="{49B95F53-53C7-EAC6-8A74-C1A412B9414F}"/>
              </a:ext>
            </a:extLst>
          </p:cNvPr>
          <p:cNvSpPr txBox="1"/>
          <p:nvPr/>
        </p:nvSpPr>
        <p:spPr>
          <a:xfrm>
            <a:off x="1024022" y="1636588"/>
            <a:ext cx="1786066" cy="369332"/>
          </a:xfrm>
          <a:prstGeom prst="rect">
            <a:avLst/>
          </a:prstGeom>
          <a:noFill/>
        </p:spPr>
        <p:txBody>
          <a:bodyPr wrap="none" rtlCol="0">
            <a:spAutoFit/>
          </a:bodyPr>
          <a:lstStyle/>
          <a:p>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MPEP</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関連規定</a:t>
            </a:r>
            <a:endParaRPr kumimoji="1" lang="en-US" altLang="ja-JP" b="1" baseline="30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a:extLst>
              <a:ext uri="{FF2B5EF4-FFF2-40B4-BE49-F238E27FC236}">
                <a16:creationId xmlns:a16="http://schemas.microsoft.com/office/drawing/2014/main" id="{F833F8A9-705E-ABE9-72CE-B5FD19F4E187}"/>
              </a:ext>
            </a:extLst>
          </p:cNvPr>
          <p:cNvSpPr txBox="1"/>
          <p:nvPr/>
        </p:nvSpPr>
        <p:spPr>
          <a:xfrm>
            <a:off x="1151294" y="2275229"/>
            <a:ext cx="9487164" cy="923330"/>
          </a:xfrm>
          <a:prstGeom prst="rect">
            <a:avLst/>
          </a:prstGeom>
          <a:noFill/>
        </p:spPr>
        <p:txBody>
          <a:bodyPr wrap="square">
            <a:spAutoFit/>
          </a:bodyPr>
          <a:lstStyle/>
          <a:p>
            <a:r>
              <a:rPr lang="en-US" altLang="ja-JP" b="0" i="0" dirty="0">
                <a:solidFill>
                  <a:srgbClr val="000000"/>
                </a:solidFill>
                <a:effectLst/>
                <a:latin typeface="Tahoma" panose="020B0604030504040204" pitchFamily="34" charset="0"/>
              </a:rPr>
              <a:t>If the search and examination of all the claims in an application can be made </a:t>
            </a:r>
            <a:r>
              <a:rPr lang="en-US" altLang="ja-JP" b="1" i="0" u="sng" dirty="0">
                <a:solidFill>
                  <a:srgbClr val="000000"/>
                </a:solidFill>
                <a:effectLst/>
                <a:latin typeface="Tahoma" panose="020B0604030504040204" pitchFamily="34" charset="0"/>
              </a:rPr>
              <a:t>without serious burden</a:t>
            </a:r>
            <a:r>
              <a:rPr lang="en-US" altLang="ja-JP" b="0" i="0" dirty="0">
                <a:solidFill>
                  <a:srgbClr val="000000"/>
                </a:solidFill>
                <a:effectLst/>
                <a:latin typeface="Tahoma" panose="020B0604030504040204" pitchFamily="34" charset="0"/>
              </a:rPr>
              <a:t>, </a:t>
            </a:r>
            <a:r>
              <a:rPr lang="en-US" altLang="ja-JP" b="1" i="0" dirty="0">
                <a:solidFill>
                  <a:srgbClr val="000000"/>
                </a:solidFill>
                <a:effectLst/>
                <a:latin typeface="Tahoma" panose="020B0604030504040204" pitchFamily="34" charset="0"/>
              </a:rPr>
              <a:t>the examiner </a:t>
            </a:r>
            <a:r>
              <a:rPr lang="en-US" altLang="ja-JP" b="1" i="0" dirty="0">
                <a:solidFill>
                  <a:srgbClr val="800D0A"/>
                </a:solidFill>
                <a:effectLst/>
                <a:latin typeface="Tahoma" panose="020B0604030504040204" pitchFamily="34" charset="0"/>
              </a:rPr>
              <a:t>must examine them</a:t>
            </a:r>
            <a:r>
              <a:rPr lang="en-US" altLang="ja-JP" i="0" dirty="0">
                <a:effectLst/>
                <a:latin typeface="Tahoma" panose="020B0604030504040204" pitchFamily="34" charset="0"/>
              </a:rPr>
              <a:t> on the merits</a:t>
            </a:r>
            <a:r>
              <a:rPr lang="en-US" altLang="ja-JP" b="1" i="0" dirty="0">
                <a:solidFill>
                  <a:srgbClr val="000000"/>
                </a:solidFill>
                <a:effectLst/>
                <a:latin typeface="Tahoma" panose="020B0604030504040204" pitchFamily="34" charset="0"/>
              </a:rPr>
              <a:t>, even though they include claims to </a:t>
            </a:r>
            <a:r>
              <a:rPr lang="en-US" altLang="ja-JP" b="1" i="0" dirty="0">
                <a:solidFill>
                  <a:srgbClr val="800D0A"/>
                </a:solidFill>
                <a:effectLst/>
                <a:latin typeface="Tahoma" panose="020B0604030504040204" pitchFamily="34" charset="0"/>
              </a:rPr>
              <a:t>independent or distinct inventions</a:t>
            </a:r>
            <a:r>
              <a:rPr lang="en-US" altLang="ja-JP" b="0" i="0" dirty="0">
                <a:solidFill>
                  <a:srgbClr val="000000"/>
                </a:solidFill>
                <a:effectLst/>
                <a:latin typeface="Tahoma" panose="020B0604030504040204" pitchFamily="34" charset="0"/>
              </a:rPr>
              <a:t>.</a:t>
            </a:r>
          </a:p>
        </p:txBody>
      </p:sp>
      <p:sp>
        <p:nvSpPr>
          <p:cNvPr id="26" name="フッター プレースホルダー 2">
            <a:extLst>
              <a:ext uri="{FF2B5EF4-FFF2-40B4-BE49-F238E27FC236}">
                <a16:creationId xmlns:a16="http://schemas.microsoft.com/office/drawing/2014/main" id="{F8E0B959-0BCC-C643-B9E4-B32A01355A45}"/>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3" name="テキスト ボックス 2">
            <a:extLst>
              <a:ext uri="{FF2B5EF4-FFF2-40B4-BE49-F238E27FC236}">
                <a16:creationId xmlns:a16="http://schemas.microsoft.com/office/drawing/2014/main" id="{E51B80D6-2A45-C8C8-F083-8E7857ECD6B8}"/>
              </a:ext>
            </a:extLst>
          </p:cNvPr>
          <p:cNvSpPr txBox="1"/>
          <p:nvPr/>
        </p:nvSpPr>
        <p:spPr>
          <a:xfrm>
            <a:off x="964176" y="3327890"/>
            <a:ext cx="10241099" cy="369332"/>
          </a:xfrm>
          <a:prstGeom prst="rect">
            <a:avLst/>
          </a:prstGeom>
          <a:noFill/>
        </p:spPr>
        <p:txBody>
          <a:bodyPr wrap="square">
            <a:spAutoFit/>
          </a:bodyPr>
          <a:lstStyle/>
          <a:p>
            <a:pPr fontAlgn="base">
              <a:spcBef>
                <a:spcPts val="600"/>
              </a:spcBef>
              <a:spcAft>
                <a:spcPts val="375"/>
              </a:spcAft>
            </a:pPr>
            <a:r>
              <a:rPr lang="en-US" altLang="ja-JP" b="1" i="0" dirty="0">
                <a:solidFill>
                  <a:srgbClr val="000000"/>
                </a:solidFill>
                <a:effectLst/>
                <a:latin typeface="Tahoma" panose="020B0604030504040204" pitchFamily="34" charset="0"/>
              </a:rPr>
              <a:t>806 Determination of Distinctness or Independence of Claimed Inventions</a:t>
            </a:r>
            <a:r>
              <a:rPr lang="ja-JP" altLang="en-US" b="1" i="0" dirty="0">
                <a:solidFill>
                  <a:srgbClr val="000000"/>
                </a:solidFill>
                <a:effectLst/>
                <a:latin typeface="Tahoma" panose="020B0604030504040204" pitchFamily="34" charset="0"/>
              </a:rPr>
              <a:t>抜粋</a:t>
            </a:r>
            <a:endParaRPr lang="en-US" altLang="ja-JP" b="1" i="0" dirty="0">
              <a:solidFill>
                <a:srgbClr val="000000"/>
              </a:solidFill>
              <a:effectLst/>
              <a:latin typeface="Tahoma" panose="020B0604030504040204" pitchFamily="34" charset="0"/>
            </a:endParaRPr>
          </a:p>
        </p:txBody>
      </p:sp>
      <p:sp>
        <p:nvSpPr>
          <p:cNvPr id="29" name="テキスト ボックス 28">
            <a:extLst>
              <a:ext uri="{FF2B5EF4-FFF2-40B4-BE49-F238E27FC236}">
                <a16:creationId xmlns:a16="http://schemas.microsoft.com/office/drawing/2014/main" id="{E9398D31-5581-8B2B-66D3-9AF817313EB8}"/>
              </a:ext>
            </a:extLst>
          </p:cNvPr>
          <p:cNvSpPr txBox="1"/>
          <p:nvPr/>
        </p:nvSpPr>
        <p:spPr>
          <a:xfrm>
            <a:off x="1127350" y="3697222"/>
            <a:ext cx="9752308" cy="2862322"/>
          </a:xfrm>
          <a:prstGeom prst="rect">
            <a:avLst/>
          </a:prstGeom>
          <a:noFill/>
        </p:spPr>
        <p:txBody>
          <a:bodyPr wrap="square">
            <a:spAutoFit/>
          </a:bodyPr>
          <a:lstStyle/>
          <a:p>
            <a:r>
              <a:rPr lang="en-US" altLang="ja-JP" dirty="0"/>
              <a:t>The general principles relating to distinctness or independence may be summarized as follows:</a:t>
            </a:r>
          </a:p>
          <a:p>
            <a:r>
              <a:rPr lang="en-US" altLang="ja-JP" dirty="0"/>
              <a:t>(A) Where inventions are </a:t>
            </a:r>
            <a:r>
              <a:rPr lang="en-US" altLang="ja-JP" b="1" dirty="0"/>
              <a:t>independent (i.e., no disclosed relation therebetween), restriction to one thereof is ordinarily proper</a:t>
            </a:r>
            <a:r>
              <a:rPr lang="en-US" altLang="ja-JP" dirty="0"/>
              <a:t>, MPEP § 806.06.</a:t>
            </a:r>
          </a:p>
          <a:p>
            <a:r>
              <a:rPr lang="en-US" altLang="ja-JP" dirty="0"/>
              <a:t>(B) Where </a:t>
            </a:r>
            <a:r>
              <a:rPr lang="en-US" altLang="ja-JP" b="1" dirty="0"/>
              <a:t>inventions are related</a:t>
            </a:r>
            <a:r>
              <a:rPr lang="en-US" altLang="ja-JP" dirty="0"/>
              <a:t> as disclosed but </a:t>
            </a:r>
            <a:r>
              <a:rPr lang="en-US" altLang="ja-JP" b="1" dirty="0"/>
              <a:t>are distinct</a:t>
            </a:r>
            <a:r>
              <a:rPr lang="en-US" altLang="ja-JP" dirty="0"/>
              <a:t> as claimed, </a:t>
            </a:r>
            <a:r>
              <a:rPr lang="en-US" altLang="ja-JP" b="1" dirty="0">
                <a:solidFill>
                  <a:srgbClr val="800D0A"/>
                </a:solidFill>
              </a:rPr>
              <a:t>restriction</a:t>
            </a:r>
            <a:r>
              <a:rPr lang="en-US" altLang="ja-JP" dirty="0"/>
              <a:t> </a:t>
            </a:r>
            <a:r>
              <a:rPr lang="en-US" altLang="ja-JP" b="1" dirty="0">
                <a:solidFill>
                  <a:srgbClr val="800D0A"/>
                </a:solidFill>
              </a:rPr>
              <a:t>may be proper</a:t>
            </a:r>
            <a:r>
              <a:rPr lang="en-US" altLang="ja-JP" dirty="0"/>
              <a:t>.</a:t>
            </a:r>
          </a:p>
          <a:p>
            <a:r>
              <a:rPr lang="en-US" altLang="ja-JP" dirty="0"/>
              <a:t>(C) Where </a:t>
            </a:r>
            <a:r>
              <a:rPr lang="en-US" altLang="ja-JP" b="1" dirty="0"/>
              <a:t>inventions are related</a:t>
            </a:r>
            <a:r>
              <a:rPr lang="en-US" altLang="ja-JP" dirty="0"/>
              <a:t> as disclosed but </a:t>
            </a:r>
            <a:r>
              <a:rPr lang="en-US" altLang="ja-JP" b="1" dirty="0"/>
              <a:t>are not distinct</a:t>
            </a:r>
            <a:r>
              <a:rPr lang="en-US" altLang="ja-JP" dirty="0"/>
              <a:t> as claimed, </a:t>
            </a:r>
            <a:r>
              <a:rPr lang="en-US" altLang="ja-JP" b="1" dirty="0">
                <a:solidFill>
                  <a:srgbClr val="800D0A"/>
                </a:solidFill>
              </a:rPr>
              <a:t>restriction is never proper</a:t>
            </a:r>
            <a:r>
              <a:rPr lang="en-US" altLang="ja-JP" dirty="0"/>
              <a:t>.</a:t>
            </a:r>
          </a:p>
          <a:p>
            <a:r>
              <a:rPr lang="en-US" altLang="ja-JP" dirty="0"/>
              <a:t>(D) A reasonable number of species may be claimed when there is an allowable claim generic thereto. 37 CFR 1.141, MPEP § 806.04.</a:t>
            </a:r>
            <a:endParaRPr lang="ja-JP" altLang="en-US" dirty="0"/>
          </a:p>
        </p:txBody>
      </p:sp>
      <p:sp>
        <p:nvSpPr>
          <p:cNvPr id="30" name="四角形吹き出し 29">
            <a:extLst>
              <a:ext uri="{FF2B5EF4-FFF2-40B4-BE49-F238E27FC236}">
                <a16:creationId xmlns:a16="http://schemas.microsoft.com/office/drawing/2014/main" id="{37F50890-E9CE-ECD7-9975-D26D4090FD6B}"/>
              </a:ext>
            </a:extLst>
          </p:cNvPr>
          <p:cNvSpPr/>
          <p:nvPr/>
        </p:nvSpPr>
        <p:spPr>
          <a:xfrm>
            <a:off x="10200089" y="2861903"/>
            <a:ext cx="1859796" cy="649310"/>
          </a:xfrm>
          <a:prstGeom prst="wedgeRectCallout">
            <a:avLst>
              <a:gd name="adj1" fmla="val -263508"/>
              <a:gd name="adj2" fmla="val 227236"/>
            </a:avLst>
          </a:prstGeom>
          <a:solidFill>
            <a:srgbClr val="FFFFFF">
              <a:alpha val="6588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独立だと</a:t>
            </a:r>
            <a:endParaRPr lang="en-US" altLang="ja-JP"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期待できない</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四角形吹き出し 29">
            <a:extLst>
              <a:ext uri="{FF2B5EF4-FFF2-40B4-BE49-F238E27FC236}">
                <a16:creationId xmlns:a16="http://schemas.microsoft.com/office/drawing/2014/main" id="{0A223878-0E7B-8EA6-1CE1-E655586D1D44}"/>
              </a:ext>
            </a:extLst>
          </p:cNvPr>
          <p:cNvSpPr/>
          <p:nvPr/>
        </p:nvSpPr>
        <p:spPr>
          <a:xfrm>
            <a:off x="10435093" y="3826553"/>
            <a:ext cx="1756907" cy="900525"/>
          </a:xfrm>
          <a:prstGeom prst="wedgeRectCallout">
            <a:avLst>
              <a:gd name="adj1" fmla="val -33940"/>
              <a:gd name="adj2" fmla="val 82059"/>
            </a:avLst>
          </a:prstGeom>
          <a:solidFill>
            <a:srgbClr val="FFFFFF">
              <a:alpha val="65882"/>
            </a:srgbClr>
          </a:solidFill>
          <a:ln>
            <a:solidFill>
              <a:srgbClr val="800D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非独立なら</a:t>
            </a:r>
            <a:endParaRPr lang="en-US" altLang="ja-JP"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選択要求回避の</a:t>
            </a:r>
            <a:r>
              <a:rPr lang="ja-JP" altLang="en-US" b="1" dirty="0">
                <a:solidFill>
                  <a:srgbClr val="800D0A"/>
                </a:solidFill>
                <a:latin typeface="メイリオ" panose="020B0604030504040204" pitchFamily="50" charset="-128"/>
                <a:ea typeface="メイリオ" panose="020B0604030504040204" pitchFamily="50" charset="-128"/>
                <a:cs typeface="メイリオ" panose="020B0604030504040204" pitchFamily="50" charset="-128"/>
              </a:rPr>
              <a:t>可能性あり</a:t>
            </a:r>
            <a:endParaRPr lang="en-US" altLang="ja-JP" b="1" dirty="0">
              <a:solidFill>
                <a:srgbClr val="800D0A"/>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四角形吹き出し 29">
            <a:extLst>
              <a:ext uri="{FF2B5EF4-FFF2-40B4-BE49-F238E27FC236}">
                <a16:creationId xmlns:a16="http://schemas.microsoft.com/office/drawing/2014/main" id="{B9211A7D-3E66-622F-C8DD-EAA4A728B392}"/>
              </a:ext>
            </a:extLst>
          </p:cNvPr>
          <p:cNvSpPr/>
          <p:nvPr/>
        </p:nvSpPr>
        <p:spPr>
          <a:xfrm>
            <a:off x="9241674" y="1453691"/>
            <a:ext cx="2818211" cy="923330"/>
          </a:xfrm>
          <a:prstGeom prst="wedgeRectCallout">
            <a:avLst>
              <a:gd name="adj1" fmla="val -129670"/>
              <a:gd name="adj2" fmla="val 85239"/>
            </a:avLst>
          </a:prstGeom>
          <a:solidFill>
            <a:srgbClr val="FFFFFF">
              <a:alpha val="65882"/>
            </a:srgbClr>
          </a:solidFill>
          <a:ln>
            <a:solidFill>
              <a:srgbClr val="800D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非独立又は区別不可能な</a:t>
            </a:r>
            <a:endParaRPr lang="en-US" altLang="ja-JP"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複数発明</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は審査対象。</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rgbClr val="800D0A"/>
                </a:solidFill>
                <a:latin typeface="メイリオ" panose="020B0604030504040204" pitchFamily="50" charset="-128"/>
                <a:ea typeface="メイリオ" panose="020B0604030504040204" pitchFamily="50" charset="-128"/>
                <a:cs typeface="メイリオ" panose="020B0604030504040204" pitchFamily="50" charset="-128"/>
              </a:rPr>
              <a:t>過大負担なければ</a:t>
            </a: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5" name="右中かっこ 34">
            <a:extLst>
              <a:ext uri="{FF2B5EF4-FFF2-40B4-BE49-F238E27FC236}">
                <a16:creationId xmlns:a16="http://schemas.microsoft.com/office/drawing/2014/main" id="{6D40DFEE-AD6F-B050-D7AB-CC8C240D53C4}"/>
              </a:ext>
            </a:extLst>
          </p:cNvPr>
          <p:cNvSpPr/>
          <p:nvPr/>
        </p:nvSpPr>
        <p:spPr>
          <a:xfrm rot="19761313">
            <a:off x="10626822" y="4729120"/>
            <a:ext cx="140625" cy="920290"/>
          </a:xfrm>
          <a:prstGeom prst="rightBrace">
            <a:avLst/>
          </a:prstGeom>
          <a:ln w="19050">
            <a:solidFill>
              <a:srgbClr val="800D0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4978464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B8848-3582-E309-91D1-2341431C1D5F}"/>
            </a:ext>
          </a:extLst>
        </p:cNvPr>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130AD7FE-7318-21C5-FD2C-44C3F752AADA}"/>
              </a:ext>
            </a:extLst>
          </p:cNvPr>
          <p:cNvSpPr/>
          <p:nvPr/>
        </p:nvSpPr>
        <p:spPr>
          <a:xfrm>
            <a:off x="633497" y="1713892"/>
            <a:ext cx="11025797" cy="3612126"/>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FB1CB6C-C239-7238-6295-FBFEC79D59B4}"/>
              </a:ext>
            </a:extLst>
          </p:cNvPr>
          <p:cNvSpPr>
            <a:spLocks noGrp="1"/>
          </p:cNvSpPr>
          <p:nvPr>
            <p:ph type="title"/>
          </p:nvPr>
        </p:nvSpPr>
        <p:spPr/>
        <p:txBody>
          <a:bodyPr/>
          <a:lstStyle/>
          <a:p>
            <a:r>
              <a:rPr kumimoji="1" lang="en-US" altLang="ja-JP" dirty="0"/>
              <a:t>8.4 STF</a:t>
            </a:r>
            <a:r>
              <a:rPr kumimoji="1" lang="ja-JP" altLang="en-US" dirty="0"/>
              <a:t>基準の明細書の場合</a:t>
            </a:r>
          </a:p>
        </p:txBody>
      </p:sp>
      <p:sp>
        <p:nvSpPr>
          <p:cNvPr id="3" name="角丸四角形 14">
            <a:extLst>
              <a:ext uri="{FF2B5EF4-FFF2-40B4-BE49-F238E27FC236}">
                <a16:creationId xmlns:a16="http://schemas.microsoft.com/office/drawing/2014/main" id="{F24DA66E-7D65-CC8B-E61F-702AA980AA06}"/>
              </a:ext>
            </a:extLst>
          </p:cNvPr>
          <p:cNvSpPr/>
          <p:nvPr/>
        </p:nvSpPr>
        <p:spPr>
          <a:xfrm>
            <a:off x="1214944" y="5814215"/>
            <a:ext cx="9666648" cy="754286"/>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FCDC54C5-6B51-962E-D8AC-F3C768ADAF2E}"/>
              </a:ext>
            </a:extLst>
          </p:cNvPr>
          <p:cNvSpPr/>
          <p:nvPr/>
        </p:nvSpPr>
        <p:spPr>
          <a:xfrm>
            <a:off x="888226" y="1850366"/>
            <a:ext cx="181028" cy="144016"/>
          </a:xfrm>
          <a:prstGeom prst="rect">
            <a:avLst/>
          </a:prstGeom>
          <a:solidFill>
            <a:srgbClr val="D41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D4162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a:extLst>
              <a:ext uri="{FF2B5EF4-FFF2-40B4-BE49-F238E27FC236}">
                <a16:creationId xmlns:a16="http://schemas.microsoft.com/office/drawing/2014/main" id="{8AB56C02-5D61-A10D-FF63-B05726650116}"/>
              </a:ext>
            </a:extLst>
          </p:cNvPr>
          <p:cNvSpPr txBox="1"/>
          <p:nvPr/>
        </p:nvSpPr>
        <p:spPr>
          <a:xfrm>
            <a:off x="1035576" y="1760386"/>
            <a:ext cx="4821663" cy="369332"/>
          </a:xfrm>
          <a:prstGeom prst="rect">
            <a:avLst/>
          </a:prstGeom>
          <a:noFill/>
        </p:spPr>
        <p:txBody>
          <a:bodyPr wrap="square" rtlCol="0">
            <a:spAutoFit/>
          </a:bodyPr>
          <a:lstStyle/>
          <a:p>
            <a:r>
              <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rPr>
              <a:t>Independent</a:t>
            </a: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（独立した）とは？</a:t>
            </a:r>
            <a:endPar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B7D96C7C-BBAD-486C-5044-51408454AC42}"/>
              </a:ext>
            </a:extLst>
          </p:cNvPr>
          <p:cNvSpPr txBox="1"/>
          <p:nvPr/>
        </p:nvSpPr>
        <p:spPr>
          <a:xfrm>
            <a:off x="748683" y="2159536"/>
            <a:ext cx="11025797" cy="1200329"/>
          </a:xfrm>
          <a:prstGeom prst="rect">
            <a:avLst/>
          </a:prstGeom>
          <a:noFill/>
        </p:spPr>
        <p:txBody>
          <a:bodyPr wrap="square" rtlCol="0">
            <a:spAutoFit/>
          </a:bodyPr>
          <a:lstStyle/>
          <a:p>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MPEP 806.06   Independent Inventions</a:t>
            </a:r>
          </a:p>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Inventions as claimed are </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independent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if there is </a:t>
            </a:r>
            <a:r>
              <a:rPr lang="en-US" altLang="ja-JP" u="sng" dirty="0">
                <a:latin typeface="メイリオ" panose="020B0604030504040204" pitchFamily="50" charset="-128"/>
                <a:ea typeface="メイリオ" panose="020B0604030504040204" pitchFamily="50" charset="-128"/>
                <a:cs typeface="メイリオ" panose="020B0604030504040204" pitchFamily="50" charset="-128"/>
              </a:rPr>
              <a:t>no disclosed relationship</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between the inventions, that is, they are </a:t>
            </a:r>
            <a:r>
              <a:rPr lang="en-US" altLang="ja-JP" b="1" u="sng" dirty="0">
                <a:latin typeface="メイリオ" panose="020B0604030504040204" pitchFamily="50" charset="-128"/>
                <a:ea typeface="メイリオ" panose="020B0604030504040204" pitchFamily="50" charset="-128"/>
                <a:cs typeface="メイリオ" panose="020B0604030504040204" pitchFamily="50" charset="-128"/>
              </a:rPr>
              <a:t>unconnected in design, operation, and effect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p>
          <a:p>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a:extLst>
              <a:ext uri="{FF2B5EF4-FFF2-40B4-BE49-F238E27FC236}">
                <a16:creationId xmlns:a16="http://schemas.microsoft.com/office/drawing/2014/main" id="{19175F27-3138-A3EA-A388-0A90788F4ABB}"/>
              </a:ext>
            </a:extLst>
          </p:cNvPr>
          <p:cNvSpPr txBox="1"/>
          <p:nvPr/>
        </p:nvSpPr>
        <p:spPr>
          <a:xfrm>
            <a:off x="785941" y="3552820"/>
            <a:ext cx="10681915" cy="1754326"/>
          </a:xfrm>
          <a:prstGeom prst="rect">
            <a:avLst/>
          </a:prstGeom>
          <a:noFill/>
        </p:spPr>
        <p:txBody>
          <a:bodyPr wrap="square" rtlCol="0">
            <a:spAutoFit/>
          </a:bodyPr>
          <a:lstStyle/>
          <a:p>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MPEP 806.05(j)   Related Products; Related Processes</a:t>
            </a:r>
          </a:p>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…the inventions are </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distinct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if </a:t>
            </a:r>
          </a:p>
          <a:p>
            <a:pPr marL="342900" indent="-342900">
              <a:buAutoNum type="alphaUcParenBoth"/>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the inventions as claimed </a:t>
            </a:r>
            <a:r>
              <a:rPr lang="en-US" altLang="ja-JP" u="sng" dirty="0">
                <a:latin typeface="メイリオ" panose="020B0604030504040204" pitchFamily="50" charset="-128"/>
                <a:ea typeface="メイリオ" panose="020B0604030504040204" pitchFamily="50" charset="-128"/>
                <a:cs typeface="メイリオ" panose="020B0604030504040204" pitchFamily="50" charset="-128"/>
              </a:rPr>
              <a:t>do not overlap in scope, i.e., are mutually exclusive</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p>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(B) the inventions </a:t>
            </a:r>
            <a:r>
              <a:rPr lang="en-US" altLang="ja-JP" i="1" dirty="0">
                <a:latin typeface="メイリオ" panose="020B0604030504040204" pitchFamily="50" charset="-128"/>
                <a:ea typeface="メイリオ" panose="020B0604030504040204" pitchFamily="50" charset="-128"/>
                <a:cs typeface="メイリオ" panose="020B0604030504040204" pitchFamily="50" charset="-128"/>
              </a:rPr>
              <a:t>as claimed</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u="sng" dirty="0">
                <a:latin typeface="メイリオ" panose="020B0604030504040204" pitchFamily="50" charset="-128"/>
                <a:ea typeface="メイリオ" panose="020B0604030504040204" pitchFamily="50" charset="-128"/>
                <a:cs typeface="メイリオ" panose="020B0604030504040204" pitchFamily="50" charset="-128"/>
              </a:rPr>
              <a:t>are not obvious variants</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and</a:t>
            </a:r>
          </a:p>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(C) the inventions </a:t>
            </a:r>
            <a:r>
              <a:rPr lang="en-US" altLang="ja-JP" i="1" dirty="0">
                <a:latin typeface="メイリオ" panose="020B0604030504040204" pitchFamily="50" charset="-128"/>
                <a:ea typeface="メイリオ" panose="020B0604030504040204" pitchFamily="50" charset="-128"/>
                <a:cs typeface="メイリオ" panose="020B0604030504040204" pitchFamily="50" charset="-128"/>
              </a:rPr>
              <a:t>as claimed</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are either </a:t>
            </a:r>
            <a:r>
              <a:rPr lang="en-US" altLang="ja-JP" u="sng" dirty="0">
                <a:latin typeface="メイリオ" panose="020B0604030504040204" pitchFamily="50" charset="-128"/>
                <a:ea typeface="メイリオ" panose="020B0604030504040204" pitchFamily="50" charset="-128"/>
                <a:cs typeface="メイリオ" panose="020B0604030504040204" pitchFamily="50" charset="-128"/>
              </a:rPr>
              <a:t>not capable of use together</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or can have </a:t>
            </a:r>
            <a:r>
              <a:rPr lang="en-US" altLang="ja-JP" u="sng" dirty="0">
                <a:latin typeface="メイリオ" panose="020B0604030504040204" pitchFamily="50" charset="-128"/>
                <a:ea typeface="メイリオ" panose="020B0604030504040204" pitchFamily="50" charset="-128"/>
                <a:cs typeface="メイリオ" panose="020B0604030504040204" pitchFamily="50" charset="-128"/>
              </a:rPr>
              <a:t>a materially different design, mode of operation, function, or effect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a:extLst>
              <a:ext uri="{FF2B5EF4-FFF2-40B4-BE49-F238E27FC236}">
                <a16:creationId xmlns:a16="http://schemas.microsoft.com/office/drawing/2014/main" id="{5F21E9E2-775B-BC4C-000C-C46157196D7B}"/>
              </a:ext>
            </a:extLst>
          </p:cNvPr>
          <p:cNvSpPr/>
          <p:nvPr/>
        </p:nvSpPr>
        <p:spPr>
          <a:xfrm>
            <a:off x="885999" y="3273468"/>
            <a:ext cx="181028" cy="144016"/>
          </a:xfrm>
          <a:prstGeom prst="rect">
            <a:avLst/>
          </a:prstGeom>
          <a:solidFill>
            <a:srgbClr val="D41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D4162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a:extLst>
              <a:ext uri="{FF2B5EF4-FFF2-40B4-BE49-F238E27FC236}">
                <a16:creationId xmlns:a16="http://schemas.microsoft.com/office/drawing/2014/main" id="{AC59F963-5E59-6C89-2DE0-9D21FD8BE08D}"/>
              </a:ext>
            </a:extLst>
          </p:cNvPr>
          <p:cNvSpPr txBox="1"/>
          <p:nvPr/>
        </p:nvSpPr>
        <p:spPr>
          <a:xfrm>
            <a:off x="1033350" y="3183488"/>
            <a:ext cx="4012208" cy="369332"/>
          </a:xfrm>
          <a:prstGeom prst="rect">
            <a:avLst/>
          </a:prstGeom>
          <a:noFill/>
        </p:spPr>
        <p:txBody>
          <a:bodyPr wrap="square" rtlCol="0">
            <a:spAutoFit/>
          </a:bodyPr>
          <a:lstStyle/>
          <a:p>
            <a:r>
              <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rPr>
              <a:t>Distinct</a:t>
            </a: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（区別可能）とは？</a:t>
            </a:r>
            <a:endPar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右矢印 43">
            <a:extLst>
              <a:ext uri="{FF2B5EF4-FFF2-40B4-BE49-F238E27FC236}">
                <a16:creationId xmlns:a16="http://schemas.microsoft.com/office/drawing/2014/main" id="{2370AC82-A553-0707-F963-13D98ED889A0}"/>
              </a:ext>
            </a:extLst>
          </p:cNvPr>
          <p:cNvSpPr/>
          <p:nvPr/>
        </p:nvSpPr>
        <p:spPr>
          <a:xfrm rot="5400000">
            <a:off x="5709122" y="5072170"/>
            <a:ext cx="296233" cy="995652"/>
          </a:xfrm>
          <a:prstGeom prst="rightArrow">
            <a:avLst/>
          </a:prstGeom>
          <a:gradFill flip="none" rotWithShape="1">
            <a:gsLst>
              <a:gs pos="0">
                <a:schemeClr val="accent6">
                  <a:lumMod val="20000"/>
                  <a:lumOff val="80000"/>
                </a:schemeClr>
              </a:gs>
              <a:gs pos="50000">
                <a:schemeClr val="accent6">
                  <a:lumMod val="60000"/>
                  <a:lumOff val="40000"/>
                </a:schemeClr>
              </a:gs>
              <a:gs pos="100000">
                <a:schemeClr val="accent6">
                  <a:lumMod val="75000"/>
                </a:schemeClr>
              </a:gs>
            </a:gsLst>
            <a:lin ang="0" scaled="1"/>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7F06DEAD-18C6-D4A5-6783-32BCD3281B3D}"/>
              </a:ext>
            </a:extLst>
          </p:cNvPr>
          <p:cNvSpPr txBox="1"/>
          <p:nvPr/>
        </p:nvSpPr>
        <p:spPr>
          <a:xfrm>
            <a:off x="1520526" y="5895174"/>
            <a:ext cx="9055483" cy="646331"/>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STF</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基準の日本語明細書に準拠する</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場合</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b="1" dirty="0">
                <a:solidFill>
                  <a:srgbClr val="800D0A"/>
                </a:solidFill>
                <a:latin typeface="メイリオ" panose="020B0604030504040204" pitchFamily="50" charset="-128"/>
                <a:ea typeface="メイリオ" panose="020B0604030504040204" pitchFamily="50" charset="-128"/>
                <a:cs typeface="メイリオ" panose="020B0604030504040204" pitchFamily="50" charset="-128"/>
              </a:rPr>
              <a:t>STF</a:t>
            </a:r>
            <a:r>
              <a:rPr kumimoji="1" lang="ja-JP" altLang="en-US" b="1" dirty="0">
                <a:solidFill>
                  <a:srgbClr val="800D0A"/>
                </a:solidFill>
                <a:latin typeface="メイリオ" panose="020B0604030504040204" pitchFamily="50" charset="-128"/>
                <a:ea typeface="メイリオ" panose="020B0604030504040204" pitchFamily="50" charset="-128"/>
                <a:cs typeface="メイリオ" panose="020B0604030504040204" pitchFamily="50" charset="-128"/>
              </a:rPr>
              <a:t>を共有しない同一カテゴリの複数独立クレーム</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であっても、</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過度な負担なければ審査してもらえる可能性あり。</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フッター プレースホルダー 2">
            <a:extLst>
              <a:ext uri="{FF2B5EF4-FFF2-40B4-BE49-F238E27FC236}">
                <a16:creationId xmlns:a16="http://schemas.microsoft.com/office/drawing/2014/main" id="{EC93AA34-A5CF-705A-381B-21C1DF694EC3}"/>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17" name="四角形吹き出し 29">
            <a:extLst>
              <a:ext uri="{FF2B5EF4-FFF2-40B4-BE49-F238E27FC236}">
                <a16:creationId xmlns:a16="http://schemas.microsoft.com/office/drawing/2014/main" id="{23B18C19-EEBE-320C-5CE4-56C4D4201F4C}"/>
              </a:ext>
            </a:extLst>
          </p:cNvPr>
          <p:cNvSpPr/>
          <p:nvPr/>
        </p:nvSpPr>
        <p:spPr>
          <a:xfrm>
            <a:off x="9074197" y="438073"/>
            <a:ext cx="3080165" cy="1599473"/>
          </a:xfrm>
          <a:prstGeom prst="wedgeRectCallout">
            <a:avLst>
              <a:gd name="adj1" fmla="val -39351"/>
              <a:gd name="adj2" fmla="val 97529"/>
            </a:avLst>
          </a:prstGeom>
          <a:solidFill>
            <a:srgbClr val="FFFFFF">
              <a:alpha val="65882"/>
            </a:srgbClr>
          </a:solidFill>
          <a:ln>
            <a:solidFill>
              <a:srgbClr val="800D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STF</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基準で作成した日本語明細書に準拠していれば、</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「設計・操作・効果が無関係」とか考えにくい。</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⇒非独立は楽々クリア可能</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四角形吹き出し 29">
            <a:extLst>
              <a:ext uri="{FF2B5EF4-FFF2-40B4-BE49-F238E27FC236}">
                <a16:creationId xmlns:a16="http://schemas.microsoft.com/office/drawing/2014/main" id="{4F9714D8-1CCB-ABAA-0869-9B24724430CB}"/>
              </a:ext>
            </a:extLst>
          </p:cNvPr>
          <p:cNvSpPr/>
          <p:nvPr/>
        </p:nvSpPr>
        <p:spPr>
          <a:xfrm>
            <a:off x="9819141" y="2971284"/>
            <a:ext cx="2252351" cy="939079"/>
          </a:xfrm>
          <a:prstGeom prst="wedgeRectCallout">
            <a:avLst>
              <a:gd name="adj1" fmla="val -148538"/>
              <a:gd name="adj2" fmla="val 112985"/>
            </a:avLst>
          </a:prstGeom>
          <a:solidFill>
            <a:srgbClr val="FFFFFF">
              <a:alpha val="65882"/>
            </a:srgbClr>
          </a:solidFill>
          <a:ln>
            <a:solidFill>
              <a:srgbClr val="800D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(A)(B)(C)</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のどれか一つでも非充足なら、</a:t>
            </a:r>
            <a:b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区別不可能</a:t>
            </a:r>
            <a:endParaRPr lang="en-US" altLang="ja-JP"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10950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9A993-6C66-CEB0-0652-E2CCCC4B669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1D48876-56BC-B7B4-441F-CF8B86183861}"/>
              </a:ext>
            </a:extLst>
          </p:cNvPr>
          <p:cNvSpPr txBox="1">
            <a:spLocks/>
          </p:cNvSpPr>
          <p:nvPr/>
        </p:nvSpPr>
        <p:spPr>
          <a:xfrm>
            <a:off x="1143000" y="533401"/>
            <a:ext cx="9906000" cy="1382156"/>
          </a:xfrm>
          <a:prstGeom prst="rect">
            <a:avLst/>
          </a:prstGeom>
        </p:spPr>
        <p:txBody>
          <a:bodyPr/>
          <a:lstStyle>
            <a:lvl1pPr algn="l" defTabSz="914400" rtl="0" eaLnBrk="1" latinLnBrk="0" hangingPunct="1">
              <a:lnSpc>
                <a:spcPct val="105000"/>
              </a:lnSpc>
              <a:spcBef>
                <a:spcPct val="0"/>
              </a:spcBef>
              <a:buNone/>
              <a:defRPr sz="4800" b="1" i="0" kern="1200" cap="none" spc="140" baseline="0">
                <a:solidFill>
                  <a:schemeClr val="tx2"/>
                </a:solidFill>
                <a:latin typeface="+mj-lt"/>
                <a:ea typeface="+mj-ea"/>
                <a:cs typeface="+mj-cs"/>
              </a:defRPr>
            </a:lvl1pPr>
          </a:lstStyle>
          <a:p>
            <a:r>
              <a:rPr kumimoji="1" lang="en-US" altLang="ja-JP" dirty="0"/>
              <a:t>8.5 </a:t>
            </a:r>
            <a:r>
              <a:rPr lang="ja-JP" altLang="en-US" dirty="0"/>
              <a:t>多様な独立クレームの作成</a:t>
            </a:r>
            <a:endParaRPr kumimoji="1" lang="en-US" altLang="ja-JP" dirty="0"/>
          </a:p>
        </p:txBody>
      </p:sp>
      <p:sp>
        <p:nvSpPr>
          <p:cNvPr id="32" name="フッター プレースホルダー 2">
            <a:extLst>
              <a:ext uri="{FF2B5EF4-FFF2-40B4-BE49-F238E27FC236}">
                <a16:creationId xmlns:a16="http://schemas.microsoft.com/office/drawing/2014/main" id="{FD5B8A9E-EB19-4B04-22F1-29CC7100CE2E}"/>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5" name="テキスト ボックス 4">
            <a:extLst>
              <a:ext uri="{FF2B5EF4-FFF2-40B4-BE49-F238E27FC236}">
                <a16:creationId xmlns:a16="http://schemas.microsoft.com/office/drawing/2014/main" id="{09570868-34B7-6377-0296-37F1E395FDCF}"/>
              </a:ext>
            </a:extLst>
          </p:cNvPr>
          <p:cNvSpPr txBox="1"/>
          <p:nvPr/>
        </p:nvSpPr>
        <p:spPr>
          <a:xfrm>
            <a:off x="1606363" y="1448171"/>
            <a:ext cx="9320199" cy="1015663"/>
          </a:xfrm>
          <a:prstGeom prst="rect">
            <a:avLst/>
          </a:prstGeom>
          <a:solidFill>
            <a:schemeClr val="bg1"/>
          </a:solidFill>
          <a:ln w="19050" cmpd="thinThick">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目的</a:t>
            </a:r>
          </a:p>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US</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では</a:t>
            </a:r>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独立</a:t>
            </a:r>
            <a:r>
              <a:rPr lang="en-US" altLang="ja-JP" sz="2000" b="1" u="sng" dirty="0">
                <a:latin typeface="メイリオ" panose="020B0604030504040204" pitchFamily="50" charset="-128"/>
                <a:ea typeface="メイリオ" panose="020B0604030504040204" pitchFamily="50" charset="-128"/>
                <a:cs typeface="メイリオ" panose="020B0604030504040204" pitchFamily="50" charset="-128"/>
              </a:rPr>
              <a:t>CL</a:t>
            </a:r>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数制限が緩く、</a:t>
            </a:r>
            <a:r>
              <a:rPr lang="en-US" altLang="ja-JP" sz="2000" b="1" u="sng" dirty="0">
                <a:latin typeface="メイリオ" panose="020B0604030504040204" pitchFamily="50" charset="-128"/>
                <a:ea typeface="メイリオ" panose="020B0604030504040204" pitchFamily="50" charset="-128"/>
                <a:cs typeface="メイリオ" panose="020B0604030504040204" pitchFamily="50" charset="-128"/>
              </a:rPr>
              <a:t>STF</a:t>
            </a:r>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基準で単一性要求されない</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ことを利用し、</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多様な権利を取得する。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id="{45868E9C-1198-47A5-806C-DA1496E59215}"/>
              </a:ext>
            </a:extLst>
          </p:cNvPr>
          <p:cNvSpPr/>
          <p:nvPr/>
        </p:nvSpPr>
        <p:spPr>
          <a:xfrm>
            <a:off x="1488521" y="2849886"/>
            <a:ext cx="144016" cy="144016"/>
          </a:xfrm>
          <a:prstGeom prst="rect">
            <a:avLst/>
          </a:prstGeom>
          <a:solidFill>
            <a:srgbClr val="D41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a:extLst>
              <a:ext uri="{FF2B5EF4-FFF2-40B4-BE49-F238E27FC236}">
                <a16:creationId xmlns:a16="http://schemas.microsoft.com/office/drawing/2014/main" id="{48741BF2-68A5-12B4-7822-248B7F1B7321}"/>
              </a:ext>
            </a:extLst>
          </p:cNvPr>
          <p:cNvSpPr txBox="1"/>
          <p:nvPr/>
        </p:nvSpPr>
        <p:spPr>
          <a:xfrm>
            <a:off x="1652857" y="2727263"/>
            <a:ext cx="800219"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対策</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a:extLst>
              <a:ext uri="{FF2B5EF4-FFF2-40B4-BE49-F238E27FC236}">
                <a16:creationId xmlns:a16="http://schemas.microsoft.com/office/drawing/2014/main" id="{C68C9AD1-1161-784D-DC7C-C1033FC8B1B8}"/>
              </a:ext>
            </a:extLst>
          </p:cNvPr>
          <p:cNvSpPr txBox="1"/>
          <p:nvPr/>
        </p:nvSpPr>
        <p:spPr>
          <a:xfrm>
            <a:off x="1880340" y="3177007"/>
            <a:ext cx="9674443" cy="707886"/>
          </a:xfrm>
          <a:prstGeom prst="rect">
            <a:avLst/>
          </a:prstGeom>
          <a:noFill/>
        </p:spPr>
        <p:txBody>
          <a:bodyPr wrap="none" rtlCol="0">
            <a:spAutoFit/>
          </a:bodyPr>
          <a:lstStyle/>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STF</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共有を前提として作成した日本語明細書由来の原クレームセットに対して、</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別観点・別表現のサブ独立請求項を追加できないか</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検討する（</a:t>
            </a:r>
            <a:r>
              <a:rPr lang="ja-JP" altLang="en-US" sz="20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次ページ参照</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a:extLst>
              <a:ext uri="{FF2B5EF4-FFF2-40B4-BE49-F238E27FC236}">
                <a16:creationId xmlns:a16="http://schemas.microsoft.com/office/drawing/2014/main" id="{599036B6-8A89-4F9D-7A51-FAF78E74B2BC}"/>
              </a:ext>
            </a:extLst>
          </p:cNvPr>
          <p:cNvSpPr/>
          <p:nvPr/>
        </p:nvSpPr>
        <p:spPr>
          <a:xfrm>
            <a:off x="1765469" y="3281728"/>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a:extLst>
              <a:ext uri="{FF2B5EF4-FFF2-40B4-BE49-F238E27FC236}">
                <a16:creationId xmlns:a16="http://schemas.microsoft.com/office/drawing/2014/main" id="{4CF78229-148D-026E-A09E-1FB1D4F5203C}"/>
              </a:ext>
            </a:extLst>
          </p:cNvPr>
          <p:cNvSpPr txBox="1"/>
          <p:nvPr/>
        </p:nvSpPr>
        <p:spPr>
          <a:xfrm>
            <a:off x="1873082" y="3926461"/>
            <a:ext cx="9769021" cy="400110"/>
          </a:xfrm>
          <a:prstGeom prst="rect">
            <a:avLst/>
          </a:prstGeom>
          <a:noFill/>
        </p:spPr>
        <p:txBody>
          <a:bodyPr wrap="none" rtlCol="0">
            <a:spAutoFit/>
          </a:bodyPr>
          <a:lstStyle/>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US</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の緩い補正要件を活用して、図面に現れた特徴でサブ独立クレームを作成する。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a:extLst>
              <a:ext uri="{FF2B5EF4-FFF2-40B4-BE49-F238E27FC236}">
                <a16:creationId xmlns:a16="http://schemas.microsoft.com/office/drawing/2014/main" id="{8CA6BA73-3DFC-F664-C455-43DE96F9E2A6}"/>
              </a:ext>
            </a:extLst>
          </p:cNvPr>
          <p:cNvSpPr/>
          <p:nvPr/>
        </p:nvSpPr>
        <p:spPr>
          <a:xfrm>
            <a:off x="1758211" y="4016668"/>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a:extLst>
              <a:ext uri="{FF2B5EF4-FFF2-40B4-BE49-F238E27FC236}">
                <a16:creationId xmlns:a16="http://schemas.microsoft.com/office/drawing/2014/main" id="{24ECE9F5-5C3B-4EE7-E426-D862F3C465D8}"/>
              </a:ext>
            </a:extLst>
          </p:cNvPr>
          <p:cNvSpPr txBox="1"/>
          <p:nvPr/>
        </p:nvSpPr>
        <p:spPr>
          <a:xfrm>
            <a:off x="1632537" y="4687145"/>
            <a:ext cx="9905999" cy="1477328"/>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参考情報</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Tx/>
              <a:buChar char="-"/>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GE</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は同一カテゴリに複数独立クレームを作成するケースが多い。</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rPr>
              <a:t>GE</a:t>
            </a: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の複数独立クレームの発生頻度</a:t>
            </a:r>
            <a:r>
              <a:rPr kumimoji="1" lang="en-US" altLang="ja-JP" b="1" baseline="300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b="1" baseline="30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43%</a:t>
            </a: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）同一カテゴリに複数の独立クレームを含む出願数 </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母集団の標本数</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母集団 </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出願日</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2010</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年以降に出願された</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GE</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の米国特許公報（無作為抽出した</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123</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件）</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a:extLst>
              <a:ext uri="{FF2B5EF4-FFF2-40B4-BE49-F238E27FC236}">
                <a16:creationId xmlns:a16="http://schemas.microsoft.com/office/drawing/2014/main" id="{53151A2E-A435-7117-087C-09402CF645F8}"/>
              </a:ext>
            </a:extLst>
          </p:cNvPr>
          <p:cNvSpPr/>
          <p:nvPr/>
        </p:nvSpPr>
        <p:spPr>
          <a:xfrm>
            <a:off x="1494135" y="4768681"/>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313489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150FB4-519A-BF5C-179F-98CF62F29665}"/>
              </a:ext>
            </a:extLst>
          </p:cNvPr>
          <p:cNvSpPr>
            <a:spLocks noGrp="1"/>
          </p:cNvSpPr>
          <p:nvPr>
            <p:ph type="title"/>
          </p:nvPr>
        </p:nvSpPr>
        <p:spPr/>
        <p:txBody>
          <a:bodyPr/>
          <a:lstStyle/>
          <a:p>
            <a:r>
              <a:rPr kumimoji="1" lang="en-US" altLang="ja-JP" dirty="0"/>
              <a:t>8.6 </a:t>
            </a:r>
            <a:r>
              <a:rPr lang="ja-JP" altLang="en-US" dirty="0"/>
              <a:t>独立</a:t>
            </a:r>
            <a:r>
              <a:rPr lang="en-US" altLang="ja-JP" dirty="0"/>
              <a:t>CL</a:t>
            </a:r>
            <a:r>
              <a:rPr lang="ja-JP" altLang="en-US" dirty="0"/>
              <a:t>追加検討フロー例</a:t>
            </a:r>
            <a:endParaRPr kumimoji="1" lang="ja-JP" altLang="en-US" dirty="0"/>
          </a:p>
        </p:txBody>
      </p:sp>
      <p:pic>
        <p:nvPicPr>
          <p:cNvPr id="15" name="図 14">
            <a:extLst>
              <a:ext uri="{FF2B5EF4-FFF2-40B4-BE49-F238E27FC236}">
                <a16:creationId xmlns:a16="http://schemas.microsoft.com/office/drawing/2014/main" id="{39F4B131-E333-22CA-5928-C625267D5289}"/>
              </a:ext>
            </a:extLst>
          </p:cNvPr>
          <p:cNvPicPr>
            <a:picLocks noChangeAspect="1"/>
          </p:cNvPicPr>
          <p:nvPr/>
        </p:nvPicPr>
        <p:blipFill>
          <a:blip r:embed="rId2"/>
          <a:stretch>
            <a:fillRect/>
          </a:stretch>
        </p:blipFill>
        <p:spPr>
          <a:xfrm>
            <a:off x="1383063" y="2086039"/>
            <a:ext cx="5541153" cy="4590764"/>
          </a:xfrm>
          <a:prstGeom prst="rect">
            <a:avLst/>
          </a:prstGeom>
        </p:spPr>
      </p:pic>
      <p:sp>
        <p:nvSpPr>
          <p:cNvPr id="35" name="四角形吹き出し 29">
            <a:extLst>
              <a:ext uri="{FF2B5EF4-FFF2-40B4-BE49-F238E27FC236}">
                <a16:creationId xmlns:a16="http://schemas.microsoft.com/office/drawing/2014/main" id="{69E345E0-63F7-8161-526C-BFDA74FBE45A}"/>
              </a:ext>
            </a:extLst>
          </p:cNvPr>
          <p:cNvSpPr/>
          <p:nvPr/>
        </p:nvSpPr>
        <p:spPr>
          <a:xfrm>
            <a:off x="8025607" y="1769636"/>
            <a:ext cx="3431356" cy="696362"/>
          </a:xfrm>
          <a:prstGeom prst="wedgeRectCallout">
            <a:avLst>
              <a:gd name="adj1" fmla="val -100141"/>
              <a:gd name="adj2" fmla="val 22288"/>
            </a:avLst>
          </a:prstGeom>
          <a:solidFill>
            <a:srgbClr val="FFFFFF">
              <a:alpha val="65882"/>
            </a:srgbClr>
          </a:solidFill>
          <a:ln>
            <a:solidFill>
              <a:srgbClr val="800D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STF</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基準で１独立</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CL</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／カテゴリで</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作成しているケースが殆ど。</a:t>
            </a:r>
          </a:p>
        </p:txBody>
      </p:sp>
      <p:sp>
        <p:nvSpPr>
          <p:cNvPr id="36" name="四角形吹き出し 29">
            <a:extLst>
              <a:ext uri="{FF2B5EF4-FFF2-40B4-BE49-F238E27FC236}">
                <a16:creationId xmlns:a16="http://schemas.microsoft.com/office/drawing/2014/main" id="{A8E6ED89-360E-304B-1069-756EF848A335}"/>
              </a:ext>
            </a:extLst>
          </p:cNvPr>
          <p:cNvSpPr/>
          <p:nvPr/>
        </p:nvSpPr>
        <p:spPr>
          <a:xfrm>
            <a:off x="8039814" y="2619214"/>
            <a:ext cx="3431356" cy="1237536"/>
          </a:xfrm>
          <a:prstGeom prst="wedgeRectCallout">
            <a:avLst>
              <a:gd name="adj1" fmla="val -96979"/>
              <a:gd name="adj2" fmla="val 37763"/>
            </a:avLst>
          </a:prstGeom>
          <a:solidFill>
            <a:srgbClr val="FFFFFF">
              <a:alpha val="65882"/>
            </a:srgbClr>
          </a:solidFill>
          <a:ln>
            <a:solidFill>
              <a:srgbClr val="800D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将来の分割候補としての</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サブ独立クレーム案が</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明細書に記載されていれば、</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優先的にサブ独立</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CL</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化。</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四角形吹き出し 29">
            <a:extLst>
              <a:ext uri="{FF2B5EF4-FFF2-40B4-BE49-F238E27FC236}">
                <a16:creationId xmlns:a16="http://schemas.microsoft.com/office/drawing/2014/main" id="{5D3D992F-D888-FAD1-E922-B805E06B5CE2}"/>
              </a:ext>
            </a:extLst>
          </p:cNvPr>
          <p:cNvSpPr/>
          <p:nvPr/>
        </p:nvSpPr>
        <p:spPr>
          <a:xfrm>
            <a:off x="8039814" y="4407191"/>
            <a:ext cx="3431356" cy="880759"/>
          </a:xfrm>
          <a:prstGeom prst="wedgeRectCallout">
            <a:avLst>
              <a:gd name="adj1" fmla="val -92462"/>
              <a:gd name="adj2" fmla="val 55360"/>
            </a:avLst>
          </a:prstGeom>
          <a:solidFill>
            <a:srgbClr val="FFFFFF">
              <a:alpha val="65882"/>
            </a:srgbClr>
          </a:solidFill>
          <a:ln>
            <a:solidFill>
              <a:srgbClr val="800D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図面にしか現れていない特徴も</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サブ独立</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CL</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の限定に</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使えないか検討する。</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フッター プレースホルダー 2">
            <a:extLst>
              <a:ext uri="{FF2B5EF4-FFF2-40B4-BE49-F238E27FC236}">
                <a16:creationId xmlns:a16="http://schemas.microsoft.com/office/drawing/2014/main" id="{60A80EB8-5777-42C0-DD73-FF6CD7B9B503}"/>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40" name="四角形吹き出し 29">
            <a:extLst>
              <a:ext uri="{FF2B5EF4-FFF2-40B4-BE49-F238E27FC236}">
                <a16:creationId xmlns:a16="http://schemas.microsoft.com/office/drawing/2014/main" id="{00F9E5E7-410B-0026-D190-BF3E4D59B3D0}"/>
              </a:ext>
            </a:extLst>
          </p:cNvPr>
          <p:cNvSpPr/>
          <p:nvPr/>
        </p:nvSpPr>
        <p:spPr>
          <a:xfrm>
            <a:off x="77491" y="4438188"/>
            <a:ext cx="2054709" cy="589691"/>
          </a:xfrm>
          <a:prstGeom prst="wedgeRectCallout">
            <a:avLst>
              <a:gd name="adj1" fmla="val 43309"/>
              <a:gd name="adj2" fmla="val 149975"/>
            </a:avLst>
          </a:prstGeom>
          <a:solidFill>
            <a:srgbClr val="FFFFFF">
              <a:alpha val="65882"/>
            </a:srgbClr>
          </a:solidFill>
          <a:ln>
            <a:solidFill>
              <a:srgbClr val="800D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独立</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CL3</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個以内なら</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追加料金不要</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352229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a:extLst>
              <a:ext uri="{FF2B5EF4-FFF2-40B4-BE49-F238E27FC236}">
                <a16:creationId xmlns:a16="http://schemas.microsoft.com/office/drawing/2014/main" id="{8F6E839A-2902-DD4A-8A4E-85B59849A0DB}"/>
              </a:ext>
            </a:extLst>
          </p:cNvPr>
          <p:cNvSpPr txBox="1">
            <a:spLocks/>
          </p:cNvSpPr>
          <p:nvPr/>
        </p:nvSpPr>
        <p:spPr>
          <a:xfrm>
            <a:off x="831850" y="1709738"/>
            <a:ext cx="10515600" cy="2852737"/>
          </a:xfrm>
          <a:prstGeom prst="rect">
            <a:avLst/>
          </a:prstGeom>
        </p:spPr>
        <p:txBody>
          <a:bodyPr anchor="ctr"/>
          <a:lstStyle>
            <a:lvl1pPr algn="l" defTabSz="914400" rtl="0" eaLnBrk="1" latinLnBrk="0" hangingPunct="1">
              <a:lnSpc>
                <a:spcPct val="105000"/>
              </a:lnSpc>
              <a:spcBef>
                <a:spcPct val="0"/>
              </a:spcBef>
              <a:buNone/>
              <a:defRPr sz="4800" b="1" i="0" kern="1200" cap="none" spc="140" baseline="0">
                <a:solidFill>
                  <a:schemeClr val="tx2"/>
                </a:solidFill>
                <a:latin typeface="+mj-lt"/>
                <a:ea typeface="+mj-ea"/>
                <a:cs typeface="+mj-cs"/>
              </a:defRPr>
            </a:lvl1pPr>
          </a:lstStyle>
          <a:p>
            <a:pPr algn="ctr"/>
            <a:r>
              <a:rPr lang="en-US" altLang="ja-JP" dirty="0"/>
              <a:t>9</a:t>
            </a:r>
            <a:r>
              <a:rPr kumimoji="1" lang="en-US" altLang="ja-JP" dirty="0"/>
              <a:t>. </a:t>
            </a:r>
            <a:r>
              <a:rPr kumimoji="1" lang="ja-JP" altLang="en-US" dirty="0"/>
              <a:t>種の選択要求への適切な対処</a:t>
            </a:r>
          </a:p>
        </p:txBody>
      </p:sp>
      <p:pic>
        <p:nvPicPr>
          <p:cNvPr id="15" name="Picture 5" descr="C:\Documents and Settings\ISHIBASHI\Local Settings\Temporary Internet Files\Content.IE5\D45L3H7F\MC900309844[1].wmf">
            <a:extLst>
              <a:ext uri="{FF2B5EF4-FFF2-40B4-BE49-F238E27FC236}">
                <a16:creationId xmlns:a16="http://schemas.microsoft.com/office/drawing/2014/main" id="{E02F39B5-BEE4-09C7-1A2A-0DE21CD1D4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3557" y="2015786"/>
            <a:ext cx="892186" cy="6141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6" name="テキスト ボックス 25">
            <a:extLst>
              <a:ext uri="{FF2B5EF4-FFF2-40B4-BE49-F238E27FC236}">
                <a16:creationId xmlns:a16="http://schemas.microsoft.com/office/drawing/2014/main" id="{776040B7-9DCD-B76D-3A44-133AFEBC2D32}"/>
              </a:ext>
            </a:extLst>
          </p:cNvPr>
          <p:cNvSpPr txBox="1"/>
          <p:nvPr/>
        </p:nvSpPr>
        <p:spPr>
          <a:xfrm>
            <a:off x="1919309" y="3575840"/>
            <a:ext cx="8603547" cy="2677656"/>
          </a:xfrm>
          <a:prstGeom prst="rect">
            <a:avLst/>
          </a:prstGeom>
          <a:noFill/>
        </p:spPr>
        <p:txBody>
          <a:bodyPr wrap="square" rtlCol="0">
            <a:spAutoFit/>
          </a:bodyPr>
          <a:lstStyle/>
          <a:p>
            <a:r>
              <a:rPr kumimoji="1" lang="en-US" altLang="ja-JP" sz="2400" b="1" dirty="0"/>
              <a:t>9.1 </a:t>
            </a:r>
            <a:r>
              <a:rPr lang="ja-JP" altLang="en-US" sz="2400" b="1" dirty="0"/>
              <a:t>種</a:t>
            </a:r>
            <a:r>
              <a:rPr lang="en-US" altLang="ja-JP" sz="2400" b="1" dirty="0"/>
              <a:t>(Species)</a:t>
            </a:r>
            <a:r>
              <a:rPr lang="ja-JP" altLang="en-US" sz="2400" b="1" dirty="0"/>
              <a:t>の選択要求</a:t>
            </a:r>
            <a:endParaRPr lang="en-US" altLang="ja-JP" sz="2400" b="1" dirty="0"/>
          </a:p>
          <a:p>
            <a:r>
              <a:rPr lang="en-US" altLang="ja-JP" sz="2400" b="1" dirty="0"/>
              <a:t>9.2</a:t>
            </a:r>
            <a:r>
              <a:rPr lang="ja-JP" altLang="en-US" sz="2400" b="1" dirty="0"/>
              <a:t> 属</a:t>
            </a:r>
            <a:r>
              <a:rPr lang="en-US" altLang="ja-JP" sz="2400" b="1" dirty="0"/>
              <a:t>(genus)</a:t>
            </a:r>
            <a:r>
              <a:rPr lang="ja-JP" altLang="en-US" sz="2400" b="1" dirty="0"/>
              <a:t>と種</a:t>
            </a:r>
            <a:r>
              <a:rPr lang="en-US" altLang="ja-JP" sz="2400" b="1" dirty="0"/>
              <a:t>(species)</a:t>
            </a:r>
          </a:p>
          <a:p>
            <a:r>
              <a:rPr kumimoji="1" lang="en-US" altLang="ja-JP" sz="2400" b="1" dirty="0"/>
              <a:t>9.3 </a:t>
            </a:r>
            <a:r>
              <a:rPr lang="ja-JP" altLang="en-US" sz="2400" b="1" dirty="0"/>
              <a:t>種</a:t>
            </a:r>
            <a:r>
              <a:rPr lang="en-US" altLang="ja-JP" sz="2400" b="1" dirty="0"/>
              <a:t>(species)</a:t>
            </a:r>
            <a:r>
              <a:rPr lang="ja-JP" altLang="en-US" sz="2400" b="1" dirty="0"/>
              <a:t> ≠ クレーム</a:t>
            </a:r>
            <a:endParaRPr kumimoji="1" lang="en-US" altLang="ja-JP" sz="2400" b="1" dirty="0"/>
          </a:p>
          <a:p>
            <a:r>
              <a:rPr lang="en-US" altLang="ja-JP" sz="2400" b="1" dirty="0"/>
              <a:t>9.4 Rejoinder(</a:t>
            </a:r>
            <a:r>
              <a:rPr lang="ja-JP" altLang="en-US" sz="2400" b="1" dirty="0"/>
              <a:t>再併合</a:t>
            </a:r>
            <a:r>
              <a:rPr lang="en-US" altLang="ja-JP" sz="2400" b="1" dirty="0"/>
              <a:t>)</a:t>
            </a:r>
          </a:p>
          <a:p>
            <a:r>
              <a:rPr kumimoji="1" lang="en-US" altLang="ja-JP" sz="2400" b="1" dirty="0"/>
              <a:t>9.5 Rejoinder</a:t>
            </a:r>
            <a:r>
              <a:rPr kumimoji="1" lang="ja-JP" altLang="en-US" sz="2400" b="1" dirty="0"/>
              <a:t>の条件</a:t>
            </a:r>
            <a:endParaRPr kumimoji="1" lang="en-US" altLang="ja-JP" sz="2400" b="1" dirty="0"/>
          </a:p>
          <a:p>
            <a:r>
              <a:rPr lang="en-US" altLang="ja-JP" sz="2400" b="1" dirty="0"/>
              <a:t>9.6 Rejoinder</a:t>
            </a:r>
            <a:r>
              <a:rPr lang="ja-JP" altLang="en-US" sz="2400" b="1" dirty="0"/>
              <a:t>の積極活用</a:t>
            </a:r>
            <a:endParaRPr kumimoji="1" lang="en-US" altLang="ja-JP" sz="2400" b="1" dirty="0"/>
          </a:p>
          <a:p>
            <a:endParaRPr kumimoji="1" lang="ja-JP" altLang="en-US" sz="2400" b="1" dirty="0"/>
          </a:p>
        </p:txBody>
      </p:sp>
    </p:spTree>
    <p:extLst>
      <p:ext uri="{BB962C8B-B14F-4D97-AF65-F5344CB8AC3E}">
        <p14:creationId xmlns:p14="http://schemas.microsoft.com/office/powerpoint/2010/main" val="39963477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067BF-FD5C-4822-895C-38D5156F7E10}"/>
            </a:ext>
          </a:extLst>
        </p:cNvPr>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4A27CF41-B4A6-DD9B-58A0-4C50D7844F6D}"/>
              </a:ext>
            </a:extLst>
          </p:cNvPr>
          <p:cNvSpPr/>
          <p:nvPr/>
        </p:nvSpPr>
        <p:spPr>
          <a:xfrm>
            <a:off x="1143000" y="1456841"/>
            <a:ext cx="9658674" cy="130881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36065976-6130-F878-B6A3-C0B431B6153F}"/>
              </a:ext>
            </a:extLst>
          </p:cNvPr>
          <p:cNvSpPr/>
          <p:nvPr/>
        </p:nvSpPr>
        <p:spPr>
          <a:xfrm>
            <a:off x="1405825" y="3292813"/>
            <a:ext cx="9178871" cy="3219292"/>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D5E4BD7-F3AF-28B9-D55C-F31D41AD59D2}"/>
              </a:ext>
            </a:extLst>
          </p:cNvPr>
          <p:cNvSpPr txBox="1">
            <a:spLocks/>
          </p:cNvSpPr>
          <p:nvPr/>
        </p:nvSpPr>
        <p:spPr>
          <a:xfrm>
            <a:off x="1143000" y="533401"/>
            <a:ext cx="9906000" cy="1382156"/>
          </a:xfrm>
          <a:prstGeom prst="rect">
            <a:avLst/>
          </a:prstGeom>
        </p:spPr>
        <p:txBody>
          <a:bodyPr/>
          <a:lstStyle>
            <a:lvl1pPr algn="l" defTabSz="914400" rtl="0" eaLnBrk="1" latinLnBrk="0" hangingPunct="1">
              <a:lnSpc>
                <a:spcPct val="105000"/>
              </a:lnSpc>
              <a:spcBef>
                <a:spcPct val="0"/>
              </a:spcBef>
              <a:buNone/>
              <a:defRPr sz="4800" b="1" i="0" kern="1200" cap="none" spc="140" baseline="0">
                <a:solidFill>
                  <a:schemeClr val="tx2"/>
                </a:solidFill>
                <a:latin typeface="+mj-lt"/>
                <a:ea typeface="+mj-ea"/>
                <a:cs typeface="+mj-cs"/>
              </a:defRPr>
            </a:lvl1pPr>
          </a:lstStyle>
          <a:p>
            <a:r>
              <a:rPr kumimoji="1" lang="en-US" altLang="ja-JP" dirty="0"/>
              <a:t>9.1</a:t>
            </a:r>
            <a:r>
              <a:rPr lang="ja-JP" altLang="en-US" dirty="0"/>
              <a:t> 種</a:t>
            </a:r>
            <a:r>
              <a:rPr lang="en-US" altLang="ja-JP" dirty="0"/>
              <a:t>(Species)</a:t>
            </a:r>
            <a:r>
              <a:rPr lang="ja-JP" altLang="en-US" dirty="0"/>
              <a:t>の選択要求</a:t>
            </a:r>
            <a:endParaRPr kumimoji="1" lang="en-US" altLang="ja-JP" dirty="0"/>
          </a:p>
        </p:txBody>
      </p:sp>
      <p:sp>
        <p:nvSpPr>
          <p:cNvPr id="32" name="フッター プレースホルダー 2">
            <a:extLst>
              <a:ext uri="{FF2B5EF4-FFF2-40B4-BE49-F238E27FC236}">
                <a16:creationId xmlns:a16="http://schemas.microsoft.com/office/drawing/2014/main" id="{FF04A2E3-0FC5-CB93-0A1E-58734082717F}"/>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13" name="テキスト ボックス 12">
            <a:extLst>
              <a:ext uri="{FF2B5EF4-FFF2-40B4-BE49-F238E27FC236}">
                <a16:creationId xmlns:a16="http://schemas.microsoft.com/office/drawing/2014/main" id="{4F8B5FAC-7852-0E1A-99E0-50272D4D36B8}"/>
              </a:ext>
            </a:extLst>
          </p:cNvPr>
          <p:cNvSpPr txBox="1"/>
          <p:nvPr/>
        </p:nvSpPr>
        <p:spPr>
          <a:xfrm>
            <a:off x="1607303" y="3372783"/>
            <a:ext cx="8977393" cy="3139321"/>
          </a:xfrm>
          <a:prstGeom prst="rect">
            <a:avLst/>
          </a:prstGeom>
          <a:noFill/>
        </p:spPr>
        <p:txBody>
          <a:bodyPr wrap="square">
            <a:spAutoFit/>
          </a:bodyPr>
          <a:lstStyle/>
          <a:p>
            <a:r>
              <a:rPr lang="en-US" altLang="ja-JP" b="1" dirty="0"/>
              <a:t>MPEP 806.04 Genus and/or Species Inventions</a:t>
            </a:r>
          </a:p>
          <a:p>
            <a:r>
              <a:rPr lang="en-US" altLang="ja-JP" dirty="0"/>
              <a:t>Where an application includes claims directed to </a:t>
            </a:r>
            <a:r>
              <a:rPr lang="en-US" altLang="ja-JP" b="1" dirty="0"/>
              <a:t>different embodiments or species</a:t>
            </a:r>
            <a:r>
              <a:rPr lang="en-US" altLang="ja-JP" dirty="0"/>
              <a:t> that could fall within the scope of a generic claim, </a:t>
            </a:r>
            <a:r>
              <a:rPr lang="en-US" altLang="ja-JP" b="1" dirty="0">
                <a:solidFill>
                  <a:srgbClr val="800D0A"/>
                </a:solidFill>
              </a:rPr>
              <a:t>restriction between the species</a:t>
            </a:r>
            <a:r>
              <a:rPr lang="en-US" altLang="ja-JP" b="1" dirty="0"/>
              <a:t> may be proper if the species are independent or distinct</a:t>
            </a:r>
            <a:r>
              <a:rPr lang="en-US" altLang="ja-JP" dirty="0"/>
              <a:t>.</a:t>
            </a:r>
            <a:r>
              <a:rPr lang="ja-JP" altLang="en-US" dirty="0"/>
              <a:t> </a:t>
            </a:r>
            <a:r>
              <a:rPr lang="en-US" altLang="ja-JP" dirty="0"/>
              <a:t>…</a:t>
            </a:r>
          </a:p>
          <a:p>
            <a:endParaRPr lang="en-US" altLang="ja-JP" dirty="0"/>
          </a:p>
          <a:p>
            <a:r>
              <a:rPr lang="en-US" altLang="ja-JP" b="1" dirty="0"/>
              <a:t>37 CFR 1.146  Election of species.</a:t>
            </a:r>
          </a:p>
          <a:p>
            <a:r>
              <a:rPr lang="en-US" altLang="ja-JP" dirty="0"/>
              <a:t>In the first action on an application containing a generic claim to a generic invention (genus) and </a:t>
            </a:r>
            <a:r>
              <a:rPr lang="en-US" altLang="ja-JP" b="1" dirty="0"/>
              <a:t>claims to more than one patentably distinct species embraced thereby</a:t>
            </a:r>
            <a:r>
              <a:rPr lang="en-US" altLang="ja-JP" dirty="0"/>
              <a:t>, the examiner may require the applicant in the reply to that action to </a:t>
            </a:r>
            <a:r>
              <a:rPr lang="en-US" altLang="ja-JP" b="1" dirty="0">
                <a:solidFill>
                  <a:srgbClr val="800D0A"/>
                </a:solidFill>
              </a:rPr>
              <a:t>elect a species</a:t>
            </a:r>
            <a:r>
              <a:rPr lang="en-US" altLang="ja-JP" b="1" dirty="0"/>
              <a:t> of his or her invention to which his or her claim will be restricted </a:t>
            </a:r>
            <a:r>
              <a:rPr lang="en-US" altLang="ja-JP" b="1" dirty="0">
                <a:solidFill>
                  <a:srgbClr val="800D0A"/>
                </a:solidFill>
              </a:rPr>
              <a:t>if no claim to the genus is found to be allowable</a:t>
            </a:r>
            <a:r>
              <a:rPr lang="en-US" altLang="ja-JP" dirty="0"/>
              <a:t>. …</a:t>
            </a:r>
            <a:endParaRPr lang="ja-JP" altLang="en-US" dirty="0"/>
          </a:p>
        </p:txBody>
      </p:sp>
      <p:sp>
        <p:nvSpPr>
          <p:cNvPr id="15" name="正方形/長方形 14">
            <a:extLst>
              <a:ext uri="{FF2B5EF4-FFF2-40B4-BE49-F238E27FC236}">
                <a16:creationId xmlns:a16="http://schemas.microsoft.com/office/drawing/2014/main" id="{94C1B1EF-D349-60FA-1F30-D1C00785D369}"/>
              </a:ext>
            </a:extLst>
          </p:cNvPr>
          <p:cNvSpPr/>
          <p:nvPr/>
        </p:nvSpPr>
        <p:spPr>
          <a:xfrm>
            <a:off x="1258474" y="3013460"/>
            <a:ext cx="144016" cy="144016"/>
          </a:xfrm>
          <a:prstGeom prst="rect">
            <a:avLst/>
          </a:prstGeom>
          <a:solidFill>
            <a:srgbClr val="D41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D4162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a:extLst>
              <a:ext uri="{FF2B5EF4-FFF2-40B4-BE49-F238E27FC236}">
                <a16:creationId xmlns:a16="http://schemas.microsoft.com/office/drawing/2014/main" id="{52E05759-C9ED-2DE1-1D5D-45693FE3C0E1}"/>
              </a:ext>
            </a:extLst>
          </p:cNvPr>
          <p:cNvSpPr txBox="1"/>
          <p:nvPr/>
        </p:nvSpPr>
        <p:spPr>
          <a:xfrm>
            <a:off x="1405825" y="2923480"/>
            <a:ext cx="1107996" cy="369332"/>
          </a:xfrm>
          <a:prstGeom prst="rect">
            <a:avLst/>
          </a:prstGeom>
          <a:noFill/>
        </p:spPr>
        <p:txBody>
          <a:bodyPr wrap="none" rtlCol="0">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関連規定</a:t>
            </a:r>
            <a:endParaRPr kumimoji="1" lang="en-US" altLang="ja-JP" b="1" baseline="30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a:extLst>
              <a:ext uri="{FF2B5EF4-FFF2-40B4-BE49-F238E27FC236}">
                <a16:creationId xmlns:a16="http://schemas.microsoft.com/office/drawing/2014/main" id="{0B6470F7-9B3D-1261-FC20-9BF2FA92D026}"/>
              </a:ext>
            </a:extLst>
          </p:cNvPr>
          <p:cNvSpPr txBox="1"/>
          <p:nvPr/>
        </p:nvSpPr>
        <p:spPr>
          <a:xfrm>
            <a:off x="1390326" y="1565330"/>
            <a:ext cx="9326224" cy="1200329"/>
          </a:xfrm>
          <a:prstGeom prst="rect">
            <a:avLst/>
          </a:prstGeom>
          <a:noFill/>
        </p:spPr>
        <p:txBody>
          <a:bodyPr wrap="square" rtlCol="0">
            <a:spAutoFit/>
          </a:bodyPr>
          <a:lstStyle/>
          <a:p>
            <a:r>
              <a:rPr kumimoji="1" lang="ja-JP" altLang="en-US" b="1" u="sng" dirty="0">
                <a:latin typeface="メイリオ" panose="020B0604030504040204" pitchFamily="50" charset="-128"/>
                <a:ea typeface="メイリオ" panose="020B0604030504040204" pitchFamily="50" charset="-128"/>
              </a:rPr>
              <a:t>種（</a:t>
            </a:r>
            <a:r>
              <a:rPr kumimoji="1" lang="en-US" altLang="ja-JP" b="1" u="sng" dirty="0">
                <a:latin typeface="メイリオ" panose="020B0604030504040204" pitchFamily="50" charset="-128"/>
                <a:ea typeface="メイリオ" panose="020B0604030504040204" pitchFamily="50" charset="-128"/>
              </a:rPr>
              <a:t>Species</a:t>
            </a:r>
            <a:r>
              <a:rPr kumimoji="1" lang="ja-JP" altLang="en-US" b="1" u="sng" dirty="0">
                <a:latin typeface="メイリオ" panose="020B0604030504040204" pitchFamily="50" charset="-128"/>
                <a:ea typeface="メイリオ" panose="020B0604030504040204" pitchFamily="50" charset="-128"/>
              </a:rPr>
              <a:t>）の選択要求</a:t>
            </a:r>
            <a:endParaRPr kumimoji="1" lang="en-US" altLang="ja-JP" b="1" u="sng"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属クレーム（</a:t>
            </a:r>
            <a:r>
              <a:rPr kumimoji="1" lang="en-US" altLang="ja-JP" dirty="0">
                <a:latin typeface="メイリオ" panose="020B0604030504040204" pitchFamily="50" charset="-128"/>
                <a:ea typeface="メイリオ" panose="020B0604030504040204" pitchFamily="50" charset="-128"/>
              </a:rPr>
              <a:t>generic claim</a:t>
            </a:r>
            <a:r>
              <a:rPr kumimoji="1" lang="ja-JP" altLang="en-US" dirty="0">
                <a:latin typeface="メイリオ" panose="020B0604030504040204" pitchFamily="50" charset="-128"/>
                <a:ea typeface="メイリオ" panose="020B0604030504040204" pitchFamily="50" charset="-128"/>
              </a:rPr>
              <a:t>）の範囲に包含される複数の種（</a:t>
            </a:r>
            <a:r>
              <a:rPr kumimoji="1" lang="en-US" altLang="ja-JP" dirty="0">
                <a:latin typeface="メイリオ" panose="020B0604030504040204" pitchFamily="50" charset="-128"/>
                <a:ea typeface="メイリオ" panose="020B0604030504040204" pitchFamily="50" charset="-128"/>
              </a:rPr>
              <a:t>Species</a:t>
            </a:r>
            <a:r>
              <a:rPr kumimoji="1" lang="ja-JP" altLang="en-US" dirty="0">
                <a:latin typeface="メイリオ" panose="020B0604030504040204" pitchFamily="50" charset="-128"/>
                <a:ea typeface="メイリオ" panose="020B0604030504040204" pitchFamily="50" charset="-128"/>
              </a:rPr>
              <a:t>）に係るクレームが含まれる場合、</a:t>
            </a:r>
            <a:r>
              <a:rPr lang="ja-JP" altLang="en-US" b="1" dirty="0">
                <a:latin typeface="メイリオ" panose="020B0604030504040204" pitchFamily="50" charset="-128"/>
                <a:ea typeface="メイリオ" panose="020B0604030504040204" pitchFamily="50" charset="-128"/>
              </a:rPr>
              <a:t>独立または区別可能な複数の種（</a:t>
            </a:r>
            <a:r>
              <a:rPr lang="en-US" altLang="ja-JP" b="1" dirty="0">
                <a:latin typeface="メイリオ" panose="020B0604030504040204" pitchFamily="50" charset="-128"/>
                <a:ea typeface="メイリオ" panose="020B0604030504040204" pitchFamily="50" charset="-128"/>
              </a:rPr>
              <a:t>Species</a:t>
            </a:r>
            <a:r>
              <a:rPr lang="ja-JP" altLang="en-US" b="1"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のうち、</a:t>
            </a:r>
            <a:r>
              <a:rPr kumimoji="1" lang="ja-JP" altLang="en-US" b="1" dirty="0">
                <a:latin typeface="メイリオ" panose="020B0604030504040204" pitchFamily="50" charset="-128"/>
                <a:ea typeface="メイリオ" panose="020B0604030504040204" pitchFamily="50" charset="-128"/>
              </a:rPr>
              <a:t>属クレームに特許性がないときに限定されるべき種</a:t>
            </a:r>
            <a:r>
              <a:rPr kumimoji="1" lang="ja-JP" altLang="en-US" dirty="0">
                <a:latin typeface="メイリオ" panose="020B0604030504040204" pitchFamily="50" charset="-128"/>
                <a:ea typeface="メイリオ" panose="020B0604030504040204" pitchFamily="50" charset="-128"/>
              </a:rPr>
              <a:t>を</a:t>
            </a:r>
            <a:r>
              <a:rPr lang="ja-JP" altLang="en-US" dirty="0">
                <a:latin typeface="メイリオ" panose="020B0604030504040204" pitchFamily="50" charset="-128"/>
                <a:ea typeface="メイリオ" panose="020B0604030504040204" pitchFamily="50" charset="-128"/>
              </a:rPr>
              <a:t>出願人に選択させる制度。</a:t>
            </a:r>
            <a:endParaRPr kumimoji="1" lang="ja-JP" altLang="en-US" dirty="0">
              <a:latin typeface="メイリオ" panose="020B0604030504040204" pitchFamily="50" charset="-128"/>
              <a:ea typeface="メイリオ" panose="020B0604030504040204" pitchFamily="50" charset="-128"/>
            </a:endParaRPr>
          </a:p>
        </p:txBody>
      </p:sp>
      <p:sp>
        <p:nvSpPr>
          <p:cNvPr id="3" name="四角形吹き出し 29">
            <a:extLst>
              <a:ext uri="{FF2B5EF4-FFF2-40B4-BE49-F238E27FC236}">
                <a16:creationId xmlns:a16="http://schemas.microsoft.com/office/drawing/2014/main" id="{E7FB7245-D593-A68B-87C2-33D19BA6B676}"/>
              </a:ext>
            </a:extLst>
          </p:cNvPr>
          <p:cNvSpPr/>
          <p:nvPr/>
        </p:nvSpPr>
        <p:spPr>
          <a:xfrm>
            <a:off x="9392568" y="2806819"/>
            <a:ext cx="2625261" cy="923330"/>
          </a:xfrm>
          <a:prstGeom prst="wedgeRectCallout">
            <a:avLst>
              <a:gd name="adj1" fmla="val -37617"/>
              <a:gd name="adj2" fmla="val 75807"/>
            </a:avLst>
          </a:prstGeom>
          <a:solidFill>
            <a:srgbClr val="FFFFFF">
              <a:alpha val="65882"/>
            </a:srgbClr>
          </a:solidFill>
          <a:ln>
            <a:solidFill>
              <a:srgbClr val="800D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独立かつ区別可能な種</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は選択要求の対象。</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四角形吹き出し 29">
            <a:extLst>
              <a:ext uri="{FF2B5EF4-FFF2-40B4-BE49-F238E27FC236}">
                <a16:creationId xmlns:a16="http://schemas.microsoft.com/office/drawing/2014/main" id="{651E0527-F9E2-CC3D-83BF-13C3BF9E5BDF}"/>
              </a:ext>
            </a:extLst>
          </p:cNvPr>
          <p:cNvSpPr/>
          <p:nvPr/>
        </p:nvSpPr>
        <p:spPr>
          <a:xfrm>
            <a:off x="9566739" y="4365172"/>
            <a:ext cx="2625261" cy="1125374"/>
          </a:xfrm>
          <a:prstGeom prst="wedgeRectCallout">
            <a:avLst>
              <a:gd name="adj1" fmla="val -101474"/>
              <a:gd name="adj2" fmla="val 117251"/>
            </a:avLst>
          </a:prstGeom>
          <a:solidFill>
            <a:srgbClr val="FFFFFF">
              <a:alpha val="65882"/>
            </a:srgbClr>
          </a:solidFill>
          <a:ln>
            <a:solidFill>
              <a:srgbClr val="800D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属クレームに特許性が場合</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に審査対象が限定されることになる種を選択。</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678389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7BC60-C7BE-D21F-CF62-722CBCFF100F}"/>
            </a:ext>
          </a:extLst>
        </p:cNvPr>
        <p:cNvGrpSpPr/>
        <p:nvPr/>
      </p:nvGrpSpPr>
      <p:grpSpPr>
        <a:xfrm>
          <a:off x="0" y="0"/>
          <a:ext cx="0" cy="0"/>
          <a:chOff x="0" y="0"/>
          <a:chExt cx="0" cy="0"/>
        </a:xfrm>
      </p:grpSpPr>
      <p:pic>
        <p:nvPicPr>
          <p:cNvPr id="93" name="図 92">
            <a:extLst>
              <a:ext uri="{FF2B5EF4-FFF2-40B4-BE49-F238E27FC236}">
                <a16:creationId xmlns:a16="http://schemas.microsoft.com/office/drawing/2014/main" id="{C6BA20C8-17CD-9330-40E1-8889BCE63014}"/>
              </a:ext>
            </a:extLst>
          </p:cNvPr>
          <p:cNvPicPr>
            <a:picLocks noChangeAspect="1"/>
          </p:cNvPicPr>
          <p:nvPr/>
        </p:nvPicPr>
        <p:blipFill>
          <a:blip r:embed="rId2"/>
          <a:stretch>
            <a:fillRect/>
          </a:stretch>
        </p:blipFill>
        <p:spPr>
          <a:xfrm>
            <a:off x="2180834" y="1612837"/>
            <a:ext cx="7491415" cy="2662531"/>
          </a:xfrm>
          <a:prstGeom prst="rect">
            <a:avLst/>
          </a:prstGeom>
        </p:spPr>
      </p:pic>
      <p:sp>
        <p:nvSpPr>
          <p:cNvPr id="2" name="タイトル 1">
            <a:extLst>
              <a:ext uri="{FF2B5EF4-FFF2-40B4-BE49-F238E27FC236}">
                <a16:creationId xmlns:a16="http://schemas.microsoft.com/office/drawing/2014/main" id="{E89BC561-D70D-2807-912B-C0ABAC422A71}"/>
              </a:ext>
            </a:extLst>
          </p:cNvPr>
          <p:cNvSpPr>
            <a:spLocks noGrp="1"/>
          </p:cNvSpPr>
          <p:nvPr>
            <p:ph type="title"/>
          </p:nvPr>
        </p:nvSpPr>
        <p:spPr/>
        <p:txBody>
          <a:bodyPr/>
          <a:lstStyle/>
          <a:p>
            <a:r>
              <a:rPr kumimoji="1" lang="en-US" altLang="ja-JP" dirty="0"/>
              <a:t>1.2 </a:t>
            </a:r>
            <a:r>
              <a:rPr kumimoji="1" lang="ja-JP" altLang="en-US" dirty="0"/>
              <a:t>二段階の権利縮小</a:t>
            </a:r>
          </a:p>
        </p:txBody>
      </p:sp>
      <p:sp>
        <p:nvSpPr>
          <p:cNvPr id="43" name="フッター プレースホルダー 2">
            <a:extLst>
              <a:ext uri="{FF2B5EF4-FFF2-40B4-BE49-F238E27FC236}">
                <a16:creationId xmlns:a16="http://schemas.microsoft.com/office/drawing/2014/main" id="{9603FE9E-3DD9-43F5-7F40-13C406F97422}"/>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13" name="四角形: 角を丸くする 12">
            <a:extLst>
              <a:ext uri="{FF2B5EF4-FFF2-40B4-BE49-F238E27FC236}">
                <a16:creationId xmlns:a16="http://schemas.microsoft.com/office/drawing/2014/main" id="{86DE81C1-C18D-4721-2046-1F2118CF66CC}"/>
              </a:ext>
            </a:extLst>
          </p:cNvPr>
          <p:cNvSpPr/>
          <p:nvPr/>
        </p:nvSpPr>
        <p:spPr>
          <a:xfrm>
            <a:off x="323273" y="4293194"/>
            <a:ext cx="5209309" cy="2299922"/>
          </a:xfrm>
          <a:prstGeom prst="roundRect">
            <a:avLst/>
          </a:prstGeom>
          <a:solidFill>
            <a:schemeClr val="bg1"/>
          </a:solidFill>
          <a:ln w="28575">
            <a:solidFill>
              <a:srgbClr val="800D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764801F5-90FA-A0AB-202A-42D0BC91AE75}"/>
              </a:ext>
            </a:extLst>
          </p:cNvPr>
          <p:cNvSpPr txBox="1"/>
          <p:nvPr/>
        </p:nvSpPr>
        <p:spPr>
          <a:xfrm>
            <a:off x="438074" y="4469457"/>
            <a:ext cx="4891307" cy="2031325"/>
          </a:xfrm>
          <a:prstGeom prst="rect">
            <a:avLst/>
          </a:prstGeom>
          <a:noFill/>
        </p:spPr>
        <p:txBody>
          <a:bodyPr wrap="square" rtlCol="0">
            <a:spAutoFit/>
          </a:bodyPr>
          <a:lstStyle/>
          <a:p>
            <a:r>
              <a:rPr kumimoji="1" lang="ja-JP" altLang="en-US" b="1" u="sng" dirty="0"/>
              <a:t>１段階目の権利縮小</a:t>
            </a:r>
            <a:endParaRPr kumimoji="1" lang="en-US" altLang="ja-JP" b="1" u="sng" dirty="0"/>
          </a:p>
          <a:p>
            <a:r>
              <a:rPr kumimoji="1" lang="ja-JP" altLang="en-US" b="1" dirty="0">
                <a:solidFill>
                  <a:srgbClr val="800D0A"/>
                </a:solidFill>
              </a:rPr>
              <a:t>各国実務への対応が不十分な日本語明細書</a:t>
            </a:r>
            <a:r>
              <a:rPr kumimoji="1" lang="ja-JP" altLang="en-US" dirty="0"/>
              <a:t>を作成した時点で権利が縮小。縮小した権利範囲は、その後の</a:t>
            </a:r>
            <a:r>
              <a:rPr kumimoji="1" lang="ja-JP" altLang="en-US" b="1" dirty="0"/>
              <a:t>中間処理で回復できない</a:t>
            </a:r>
            <a:r>
              <a:rPr kumimoji="1" lang="ja-JP" altLang="en-US" dirty="0"/>
              <a:t>。</a:t>
            </a:r>
            <a:endParaRPr kumimoji="1" lang="en-US" altLang="ja-JP" dirty="0"/>
          </a:p>
          <a:p>
            <a:r>
              <a:rPr lang="ja-JP" altLang="en-US" dirty="0"/>
              <a:t>（例）</a:t>
            </a:r>
            <a:br>
              <a:rPr lang="en-US" altLang="ja-JP" dirty="0"/>
            </a:br>
            <a:r>
              <a:rPr lang="ja-JP" altLang="en-US" dirty="0"/>
              <a:t>　</a:t>
            </a:r>
            <a:r>
              <a:rPr lang="en-US" altLang="ja-JP" dirty="0"/>
              <a:t>- </a:t>
            </a:r>
            <a:r>
              <a:rPr kumimoji="1" lang="en-US" altLang="ja-JP" dirty="0"/>
              <a:t>EP/CN</a:t>
            </a:r>
            <a:r>
              <a:rPr kumimoji="1" lang="ja-JP" altLang="en-US" dirty="0"/>
              <a:t>の補正要件対策が不十分</a:t>
            </a:r>
            <a:endParaRPr kumimoji="1" lang="en-US" altLang="ja-JP" dirty="0"/>
          </a:p>
          <a:p>
            <a:r>
              <a:rPr kumimoji="1" lang="ja-JP" altLang="en-US" dirty="0"/>
              <a:t>　</a:t>
            </a:r>
            <a:r>
              <a:rPr kumimoji="1" lang="en-US" altLang="ja-JP" dirty="0"/>
              <a:t>- CN</a:t>
            </a:r>
            <a:r>
              <a:rPr lang="ja-JP" altLang="en-US" dirty="0"/>
              <a:t>の受動補正の目的制限対策が不十分</a:t>
            </a:r>
            <a:endParaRPr kumimoji="1" lang="en-US" altLang="ja-JP" dirty="0"/>
          </a:p>
        </p:txBody>
      </p:sp>
      <p:cxnSp>
        <p:nvCxnSpPr>
          <p:cNvPr id="16" name="直線矢印コネクタ 15">
            <a:extLst>
              <a:ext uri="{FF2B5EF4-FFF2-40B4-BE49-F238E27FC236}">
                <a16:creationId xmlns:a16="http://schemas.microsoft.com/office/drawing/2014/main" id="{129F94F1-8127-94C8-5377-176353E0ECB0}"/>
              </a:ext>
            </a:extLst>
          </p:cNvPr>
          <p:cNvCxnSpPr/>
          <p:nvPr/>
        </p:nvCxnSpPr>
        <p:spPr>
          <a:xfrm flipV="1">
            <a:off x="2576945" y="3786909"/>
            <a:ext cx="443346" cy="506285"/>
          </a:xfrm>
          <a:prstGeom prst="straightConnector1">
            <a:avLst/>
          </a:prstGeom>
          <a:ln w="57150">
            <a:solidFill>
              <a:srgbClr val="800D0A"/>
            </a:solidFill>
            <a:tailEnd type="triangle"/>
          </a:ln>
        </p:spPr>
        <p:style>
          <a:lnRef idx="1">
            <a:schemeClr val="accent1"/>
          </a:lnRef>
          <a:fillRef idx="0">
            <a:schemeClr val="accent1"/>
          </a:fillRef>
          <a:effectRef idx="0">
            <a:schemeClr val="accent1"/>
          </a:effectRef>
          <a:fontRef idx="minor">
            <a:schemeClr val="tx1"/>
          </a:fontRef>
        </p:style>
      </p:cxnSp>
      <p:sp>
        <p:nvSpPr>
          <p:cNvPr id="94" name="正方形/長方形 93">
            <a:extLst>
              <a:ext uri="{FF2B5EF4-FFF2-40B4-BE49-F238E27FC236}">
                <a16:creationId xmlns:a16="http://schemas.microsoft.com/office/drawing/2014/main" id="{5363AFCB-842F-716E-97AA-C3A72E85A8AD}"/>
              </a:ext>
            </a:extLst>
          </p:cNvPr>
          <p:cNvSpPr/>
          <p:nvPr/>
        </p:nvSpPr>
        <p:spPr>
          <a:xfrm>
            <a:off x="2937164" y="2798927"/>
            <a:ext cx="831273" cy="923330"/>
          </a:xfrm>
          <a:prstGeom prst="rect">
            <a:avLst/>
          </a:prstGeom>
          <a:noFill/>
          <a:ln w="38100">
            <a:solidFill>
              <a:srgbClr val="800D0A"/>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a:extLst>
              <a:ext uri="{FF2B5EF4-FFF2-40B4-BE49-F238E27FC236}">
                <a16:creationId xmlns:a16="http://schemas.microsoft.com/office/drawing/2014/main" id="{8301518D-0616-E1E6-8D06-BBEE110D7163}"/>
              </a:ext>
            </a:extLst>
          </p:cNvPr>
          <p:cNvSpPr/>
          <p:nvPr/>
        </p:nvSpPr>
        <p:spPr>
          <a:xfrm>
            <a:off x="6429053" y="2190603"/>
            <a:ext cx="1227892" cy="2004491"/>
          </a:xfrm>
          <a:prstGeom prst="rect">
            <a:avLst/>
          </a:prstGeom>
          <a:noFill/>
          <a:ln w="38100">
            <a:solidFill>
              <a:srgbClr val="0070C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四角形: 角を丸くする 95">
            <a:extLst>
              <a:ext uri="{FF2B5EF4-FFF2-40B4-BE49-F238E27FC236}">
                <a16:creationId xmlns:a16="http://schemas.microsoft.com/office/drawing/2014/main" id="{A841B281-4070-7D8F-94F9-22FD416E262B}"/>
              </a:ext>
            </a:extLst>
          </p:cNvPr>
          <p:cNvSpPr/>
          <p:nvPr/>
        </p:nvSpPr>
        <p:spPr>
          <a:xfrm>
            <a:off x="6493164" y="4291471"/>
            <a:ext cx="5514110" cy="2299922"/>
          </a:xfrm>
          <a:prstGeom prst="roundRect">
            <a:avLst/>
          </a:prstGeom>
          <a:solidFill>
            <a:schemeClr val="bg1"/>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a:extLst>
              <a:ext uri="{FF2B5EF4-FFF2-40B4-BE49-F238E27FC236}">
                <a16:creationId xmlns:a16="http://schemas.microsoft.com/office/drawing/2014/main" id="{2AD85B34-D1D1-ADD0-E066-1769C67ED9CD}"/>
              </a:ext>
            </a:extLst>
          </p:cNvPr>
          <p:cNvSpPr txBox="1"/>
          <p:nvPr/>
        </p:nvSpPr>
        <p:spPr>
          <a:xfrm>
            <a:off x="6673547" y="4460220"/>
            <a:ext cx="5426091" cy="2031325"/>
          </a:xfrm>
          <a:prstGeom prst="rect">
            <a:avLst/>
          </a:prstGeom>
          <a:noFill/>
        </p:spPr>
        <p:txBody>
          <a:bodyPr wrap="square" rtlCol="0">
            <a:spAutoFit/>
          </a:bodyPr>
          <a:lstStyle/>
          <a:p>
            <a:r>
              <a:rPr kumimoji="1" lang="ja-JP" altLang="en-US" b="1" u="sng" dirty="0"/>
              <a:t>２段階目の権利縮小</a:t>
            </a:r>
            <a:endParaRPr kumimoji="1" lang="en-US" altLang="ja-JP" b="1" u="sng" dirty="0"/>
          </a:p>
          <a:p>
            <a:r>
              <a:rPr lang="ja-JP" altLang="en-US" b="1" dirty="0">
                <a:solidFill>
                  <a:srgbClr val="0070C0"/>
                </a:solidFill>
              </a:rPr>
              <a:t>各国実務の違いを十分考慮せずに画一的な中間処理</a:t>
            </a:r>
            <a:r>
              <a:rPr lang="ja-JP" altLang="en-US" dirty="0"/>
              <a:t>を行った時点で権利が縮小。</a:t>
            </a:r>
            <a:endParaRPr lang="en-US" altLang="ja-JP" dirty="0"/>
          </a:p>
          <a:p>
            <a:r>
              <a:rPr kumimoji="1" lang="ja-JP" altLang="en-US" dirty="0"/>
              <a:t>（例）</a:t>
            </a:r>
            <a:endParaRPr kumimoji="1" lang="en-US" altLang="ja-JP" dirty="0"/>
          </a:p>
          <a:p>
            <a:r>
              <a:rPr lang="ja-JP" altLang="en-US" dirty="0"/>
              <a:t>　</a:t>
            </a:r>
            <a:r>
              <a:rPr lang="en-US" altLang="ja-JP" dirty="0"/>
              <a:t>- US/JP</a:t>
            </a:r>
            <a:r>
              <a:rPr lang="ja-JP" altLang="en-US" dirty="0"/>
              <a:t>の緩い補正要件のギリギリを攻めない</a:t>
            </a:r>
            <a:endParaRPr lang="en-US" altLang="ja-JP" dirty="0"/>
          </a:p>
          <a:p>
            <a:r>
              <a:rPr lang="ja-JP" altLang="en-US" dirty="0"/>
              <a:t>　</a:t>
            </a:r>
            <a:r>
              <a:rPr lang="en-US" altLang="ja-JP" dirty="0"/>
              <a:t>- </a:t>
            </a:r>
            <a:r>
              <a:rPr lang="ja-JP" altLang="en-US" dirty="0"/>
              <a:t>独立クレーム数制限のギリギリを攻めない</a:t>
            </a:r>
            <a:endParaRPr lang="en-US" altLang="ja-JP" dirty="0"/>
          </a:p>
          <a:p>
            <a:r>
              <a:rPr kumimoji="1" lang="ja-JP" altLang="en-US" dirty="0"/>
              <a:t>　</a:t>
            </a:r>
            <a:r>
              <a:rPr kumimoji="1" lang="en-US" altLang="ja-JP" dirty="0"/>
              <a:t>- </a:t>
            </a:r>
            <a:r>
              <a:rPr lang="en-US" altLang="ja-JP" dirty="0"/>
              <a:t>US</a:t>
            </a:r>
            <a:r>
              <a:rPr lang="ja-JP" altLang="en-US" dirty="0"/>
              <a:t>審査効率化用の</a:t>
            </a:r>
            <a:r>
              <a:rPr lang="en-US" altLang="ja-JP" dirty="0"/>
              <a:t>backup</a:t>
            </a:r>
            <a:r>
              <a:rPr lang="ja-JP" altLang="en-US" dirty="0"/>
              <a:t>従属項を追加しない</a:t>
            </a:r>
            <a:endParaRPr kumimoji="1" lang="en-US" altLang="ja-JP" dirty="0"/>
          </a:p>
        </p:txBody>
      </p:sp>
      <p:sp>
        <p:nvSpPr>
          <p:cNvPr id="99" name="テキスト ボックス 98">
            <a:extLst>
              <a:ext uri="{FF2B5EF4-FFF2-40B4-BE49-F238E27FC236}">
                <a16:creationId xmlns:a16="http://schemas.microsoft.com/office/drawing/2014/main" id="{FBC954E3-2898-6434-ACA2-D790D831DB7C}"/>
              </a:ext>
            </a:extLst>
          </p:cNvPr>
          <p:cNvSpPr txBox="1"/>
          <p:nvPr/>
        </p:nvSpPr>
        <p:spPr>
          <a:xfrm>
            <a:off x="2878605" y="2385015"/>
            <a:ext cx="1005403" cy="369332"/>
          </a:xfrm>
          <a:prstGeom prst="rect">
            <a:avLst/>
          </a:prstGeom>
          <a:noFill/>
        </p:spPr>
        <p:txBody>
          <a:bodyPr wrap="none" rtlCol="0">
            <a:spAutoFit/>
          </a:bodyPr>
          <a:lstStyle/>
          <a:p>
            <a:r>
              <a:rPr kumimoji="1" lang="en-US" altLang="ja-JP" b="1" dirty="0">
                <a:solidFill>
                  <a:srgbClr val="800D0A"/>
                </a:solidFill>
              </a:rPr>
              <a:t>1</a:t>
            </a:r>
            <a:r>
              <a:rPr kumimoji="1" lang="ja-JP" altLang="en-US" b="1" dirty="0">
                <a:solidFill>
                  <a:srgbClr val="800D0A"/>
                </a:solidFill>
              </a:rPr>
              <a:t>段階目</a:t>
            </a:r>
          </a:p>
        </p:txBody>
      </p:sp>
      <p:sp>
        <p:nvSpPr>
          <p:cNvPr id="100" name="テキスト ボックス 99">
            <a:extLst>
              <a:ext uri="{FF2B5EF4-FFF2-40B4-BE49-F238E27FC236}">
                <a16:creationId xmlns:a16="http://schemas.microsoft.com/office/drawing/2014/main" id="{9BF962CD-D90B-192D-5EAF-67B6194AAA40}"/>
              </a:ext>
            </a:extLst>
          </p:cNvPr>
          <p:cNvSpPr txBox="1"/>
          <p:nvPr/>
        </p:nvSpPr>
        <p:spPr>
          <a:xfrm>
            <a:off x="7626096" y="2084306"/>
            <a:ext cx="1010213" cy="369332"/>
          </a:xfrm>
          <a:prstGeom prst="rect">
            <a:avLst/>
          </a:prstGeom>
          <a:noFill/>
        </p:spPr>
        <p:txBody>
          <a:bodyPr wrap="none" rtlCol="0">
            <a:spAutoFit/>
          </a:bodyPr>
          <a:lstStyle/>
          <a:p>
            <a:r>
              <a:rPr lang="en-US" altLang="ja-JP" b="1" dirty="0">
                <a:solidFill>
                  <a:srgbClr val="0070C0"/>
                </a:solidFill>
              </a:rPr>
              <a:t>2</a:t>
            </a:r>
            <a:r>
              <a:rPr kumimoji="1" lang="ja-JP" altLang="en-US" b="1" dirty="0">
                <a:solidFill>
                  <a:srgbClr val="0070C0"/>
                </a:solidFill>
              </a:rPr>
              <a:t>段階目</a:t>
            </a:r>
          </a:p>
        </p:txBody>
      </p:sp>
      <p:cxnSp>
        <p:nvCxnSpPr>
          <p:cNvPr id="101" name="直線矢印コネクタ 100">
            <a:extLst>
              <a:ext uri="{FF2B5EF4-FFF2-40B4-BE49-F238E27FC236}">
                <a16:creationId xmlns:a16="http://schemas.microsoft.com/office/drawing/2014/main" id="{11E25CDE-ADAA-9D8E-FDD5-C63BF0A2C9EE}"/>
              </a:ext>
            </a:extLst>
          </p:cNvPr>
          <p:cNvCxnSpPr>
            <a:cxnSpLocks/>
          </p:cNvCxnSpPr>
          <p:nvPr/>
        </p:nvCxnSpPr>
        <p:spPr>
          <a:xfrm flipH="1" flipV="1">
            <a:off x="7703120" y="3865108"/>
            <a:ext cx="498771" cy="426363"/>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0640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B8F8E-5AE0-50E5-6370-1F13D46CAB87}"/>
            </a:ext>
          </a:extLst>
        </p:cNvPr>
        <p:cNvGrpSpPr/>
        <p:nvPr/>
      </p:nvGrpSpPr>
      <p:grpSpPr>
        <a:xfrm>
          <a:off x="0" y="0"/>
          <a:ext cx="0" cy="0"/>
          <a:chOff x="0" y="0"/>
          <a:chExt cx="0" cy="0"/>
        </a:xfrm>
      </p:grpSpPr>
      <p:sp>
        <p:nvSpPr>
          <p:cNvPr id="55" name="四角形: 角を丸くする 54">
            <a:extLst>
              <a:ext uri="{FF2B5EF4-FFF2-40B4-BE49-F238E27FC236}">
                <a16:creationId xmlns:a16="http://schemas.microsoft.com/office/drawing/2014/main" id="{7DFFE6A5-A577-29C1-0636-67728C35BD96}"/>
              </a:ext>
            </a:extLst>
          </p:cNvPr>
          <p:cNvSpPr/>
          <p:nvPr/>
        </p:nvSpPr>
        <p:spPr>
          <a:xfrm>
            <a:off x="7230638" y="5538439"/>
            <a:ext cx="4375394" cy="1200329"/>
          </a:xfrm>
          <a:prstGeom prst="roundRect">
            <a:avLst/>
          </a:prstGeom>
          <a:solidFill>
            <a:srgbClr val="FFFFFF"/>
          </a:solidFill>
          <a:ln>
            <a:solidFill>
              <a:srgbClr val="800D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888D92D4-4940-EC58-1750-CFE68587F354}"/>
              </a:ext>
            </a:extLst>
          </p:cNvPr>
          <p:cNvSpPr/>
          <p:nvPr/>
        </p:nvSpPr>
        <p:spPr>
          <a:xfrm>
            <a:off x="1290351" y="1684245"/>
            <a:ext cx="9178871" cy="1869526"/>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4E7B6EBF-6927-47A7-D093-BE60E20CD45B}"/>
              </a:ext>
            </a:extLst>
          </p:cNvPr>
          <p:cNvSpPr txBox="1">
            <a:spLocks/>
          </p:cNvSpPr>
          <p:nvPr/>
        </p:nvSpPr>
        <p:spPr>
          <a:xfrm>
            <a:off x="1143000" y="533401"/>
            <a:ext cx="9906000" cy="1382156"/>
          </a:xfrm>
          <a:prstGeom prst="rect">
            <a:avLst/>
          </a:prstGeom>
        </p:spPr>
        <p:txBody>
          <a:bodyPr/>
          <a:lstStyle>
            <a:lvl1pPr algn="l" defTabSz="914400" rtl="0" eaLnBrk="1" latinLnBrk="0" hangingPunct="1">
              <a:lnSpc>
                <a:spcPct val="105000"/>
              </a:lnSpc>
              <a:spcBef>
                <a:spcPct val="0"/>
              </a:spcBef>
              <a:buNone/>
              <a:defRPr sz="4800" b="1" i="0" kern="1200" cap="none" spc="140" baseline="0">
                <a:solidFill>
                  <a:schemeClr val="tx2"/>
                </a:solidFill>
                <a:latin typeface="+mj-lt"/>
                <a:ea typeface="+mj-ea"/>
                <a:cs typeface="+mj-cs"/>
              </a:defRPr>
            </a:lvl1pPr>
          </a:lstStyle>
          <a:p>
            <a:r>
              <a:rPr kumimoji="1" lang="en-US" altLang="ja-JP" dirty="0"/>
              <a:t>9.2</a:t>
            </a:r>
            <a:r>
              <a:rPr lang="ja-JP" altLang="en-US" dirty="0"/>
              <a:t> 属</a:t>
            </a:r>
            <a:r>
              <a:rPr lang="en-US" altLang="ja-JP" dirty="0"/>
              <a:t>(genus)</a:t>
            </a:r>
            <a:r>
              <a:rPr lang="ja-JP" altLang="en-US" dirty="0"/>
              <a:t>と種</a:t>
            </a:r>
            <a:r>
              <a:rPr lang="en-US" altLang="ja-JP" dirty="0"/>
              <a:t>(Species)</a:t>
            </a:r>
            <a:endParaRPr kumimoji="1" lang="en-US" altLang="ja-JP" dirty="0"/>
          </a:p>
        </p:txBody>
      </p:sp>
      <p:sp>
        <p:nvSpPr>
          <p:cNvPr id="32" name="フッター プレースホルダー 2">
            <a:extLst>
              <a:ext uri="{FF2B5EF4-FFF2-40B4-BE49-F238E27FC236}">
                <a16:creationId xmlns:a16="http://schemas.microsoft.com/office/drawing/2014/main" id="{69D21308-E658-E975-0454-F282D00AADC7}"/>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15" name="正方形/長方形 14">
            <a:extLst>
              <a:ext uri="{FF2B5EF4-FFF2-40B4-BE49-F238E27FC236}">
                <a16:creationId xmlns:a16="http://schemas.microsoft.com/office/drawing/2014/main" id="{AE14D2CD-E621-499E-8098-9B9937F96965}"/>
              </a:ext>
            </a:extLst>
          </p:cNvPr>
          <p:cNvSpPr/>
          <p:nvPr/>
        </p:nvSpPr>
        <p:spPr>
          <a:xfrm>
            <a:off x="1143000" y="1404892"/>
            <a:ext cx="144016" cy="144016"/>
          </a:xfrm>
          <a:prstGeom prst="rect">
            <a:avLst/>
          </a:prstGeom>
          <a:solidFill>
            <a:srgbClr val="D41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D4162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a:extLst>
              <a:ext uri="{FF2B5EF4-FFF2-40B4-BE49-F238E27FC236}">
                <a16:creationId xmlns:a16="http://schemas.microsoft.com/office/drawing/2014/main" id="{A7F3269F-99ED-3BD8-82A8-9FCC84748EC9}"/>
              </a:ext>
            </a:extLst>
          </p:cNvPr>
          <p:cNvSpPr txBox="1"/>
          <p:nvPr/>
        </p:nvSpPr>
        <p:spPr>
          <a:xfrm>
            <a:off x="1290351" y="1314912"/>
            <a:ext cx="1786066" cy="369332"/>
          </a:xfrm>
          <a:prstGeom prst="rect">
            <a:avLst/>
          </a:prstGeom>
          <a:noFill/>
        </p:spPr>
        <p:txBody>
          <a:bodyPr wrap="none" rtlCol="0">
            <a:spAutoFit/>
          </a:bodyPr>
          <a:lstStyle/>
          <a:p>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MPEP</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関連規定</a:t>
            </a:r>
            <a:endParaRPr kumimoji="1" lang="en-US" altLang="ja-JP" b="1" baseline="30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a:extLst>
              <a:ext uri="{FF2B5EF4-FFF2-40B4-BE49-F238E27FC236}">
                <a16:creationId xmlns:a16="http://schemas.microsoft.com/office/drawing/2014/main" id="{E70C4B18-B165-6AA2-4006-EA9ABE94D23E}"/>
              </a:ext>
            </a:extLst>
          </p:cNvPr>
          <p:cNvSpPr txBox="1"/>
          <p:nvPr/>
        </p:nvSpPr>
        <p:spPr>
          <a:xfrm>
            <a:off x="1422410" y="1799445"/>
            <a:ext cx="8868905" cy="1754326"/>
          </a:xfrm>
          <a:prstGeom prst="rect">
            <a:avLst/>
          </a:prstGeom>
          <a:noFill/>
        </p:spPr>
        <p:txBody>
          <a:bodyPr wrap="square">
            <a:spAutoFit/>
          </a:bodyPr>
          <a:lstStyle/>
          <a:p>
            <a:r>
              <a:rPr lang="en-US" altLang="ja-JP" b="1" dirty="0"/>
              <a:t>806.04(d) Definition of a Generic Claim</a:t>
            </a:r>
          </a:p>
          <a:p>
            <a:r>
              <a:rPr lang="en-US" altLang="ja-JP" dirty="0"/>
              <a:t>In an application presenting </a:t>
            </a:r>
            <a:r>
              <a:rPr lang="en-US" altLang="ja-JP" b="1" u="sng" dirty="0"/>
              <a:t>three species illustrated, for example, in Figures 1, 2, and 3, respectively</a:t>
            </a:r>
            <a:r>
              <a:rPr lang="en-US" altLang="ja-JP" dirty="0"/>
              <a:t>, </a:t>
            </a:r>
            <a:r>
              <a:rPr lang="en-US" altLang="ja-JP" b="1" u="sng" dirty="0">
                <a:solidFill>
                  <a:srgbClr val="800D0A"/>
                </a:solidFill>
              </a:rPr>
              <a:t>a generic claim should read on each of these views</a:t>
            </a:r>
            <a:r>
              <a:rPr lang="ja-JP" altLang="en-US" u="sng" dirty="0"/>
              <a:t> </a:t>
            </a:r>
            <a:r>
              <a:rPr lang="en-US" altLang="ja-JP" dirty="0"/>
              <a:t>…</a:t>
            </a:r>
          </a:p>
          <a:p>
            <a:r>
              <a:rPr lang="en-US" altLang="ja-JP" dirty="0"/>
              <a:t>In general, </a:t>
            </a:r>
            <a:r>
              <a:rPr lang="en-US" altLang="ja-JP" b="1" dirty="0"/>
              <a:t>a generic claim should require no material element additional to those required by the species claims</a:t>
            </a:r>
            <a:r>
              <a:rPr lang="en-US" altLang="ja-JP" dirty="0"/>
              <a:t>, and </a:t>
            </a:r>
            <a:r>
              <a:rPr lang="en-US" altLang="ja-JP" b="1" dirty="0"/>
              <a:t>each of the species claims must require all the limitations of the generic claim</a:t>
            </a:r>
            <a:r>
              <a:rPr lang="en-US" altLang="ja-JP" dirty="0"/>
              <a:t>.</a:t>
            </a:r>
          </a:p>
        </p:txBody>
      </p:sp>
      <p:cxnSp>
        <p:nvCxnSpPr>
          <p:cNvPr id="41" name="直線コネクタ 40">
            <a:extLst>
              <a:ext uri="{FF2B5EF4-FFF2-40B4-BE49-F238E27FC236}">
                <a16:creationId xmlns:a16="http://schemas.microsoft.com/office/drawing/2014/main" id="{D979A79E-9181-4208-C0E8-CD5494FB2F2C}"/>
              </a:ext>
            </a:extLst>
          </p:cNvPr>
          <p:cNvCxnSpPr/>
          <p:nvPr/>
        </p:nvCxnSpPr>
        <p:spPr>
          <a:xfrm>
            <a:off x="6355080" y="3871495"/>
            <a:ext cx="0" cy="2260793"/>
          </a:xfrm>
          <a:prstGeom prst="line">
            <a:avLst/>
          </a:prstGeom>
        </p:spPr>
        <p:style>
          <a:lnRef idx="1">
            <a:schemeClr val="accent1"/>
          </a:lnRef>
          <a:fillRef idx="0">
            <a:schemeClr val="accent1"/>
          </a:fillRef>
          <a:effectRef idx="0">
            <a:schemeClr val="accent1"/>
          </a:effectRef>
          <a:fontRef idx="minor">
            <a:schemeClr val="tx1"/>
          </a:fontRef>
        </p:style>
      </p:cxnSp>
      <p:sp>
        <p:nvSpPr>
          <p:cNvPr id="45" name="四角形吹き出し 29">
            <a:extLst>
              <a:ext uri="{FF2B5EF4-FFF2-40B4-BE49-F238E27FC236}">
                <a16:creationId xmlns:a16="http://schemas.microsoft.com/office/drawing/2014/main" id="{83017FA2-B110-378F-AFC2-06A7EF5062EF}"/>
              </a:ext>
            </a:extLst>
          </p:cNvPr>
          <p:cNvSpPr/>
          <p:nvPr/>
        </p:nvSpPr>
        <p:spPr>
          <a:xfrm>
            <a:off x="763030" y="3834269"/>
            <a:ext cx="5388161" cy="2260793"/>
          </a:xfrm>
          <a:prstGeom prst="wedgeRectCallout">
            <a:avLst>
              <a:gd name="adj1" fmla="val -24986"/>
              <a:gd name="adj2" fmla="val -47048"/>
            </a:avLst>
          </a:prstGeom>
          <a:solidFill>
            <a:srgbClr val="FFFFFF">
              <a:alpha val="6588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六角形 33">
            <a:extLst>
              <a:ext uri="{FF2B5EF4-FFF2-40B4-BE49-F238E27FC236}">
                <a16:creationId xmlns:a16="http://schemas.microsoft.com/office/drawing/2014/main" id="{C08DA89B-ED3B-04EA-2FF0-9A4ECAB447C2}"/>
              </a:ext>
            </a:extLst>
          </p:cNvPr>
          <p:cNvSpPr/>
          <p:nvPr/>
        </p:nvSpPr>
        <p:spPr>
          <a:xfrm>
            <a:off x="4802908" y="5043983"/>
            <a:ext cx="345973" cy="298253"/>
          </a:xfrm>
          <a:prstGeom prst="hexagon">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正方形/長方形 23">
            <a:extLst>
              <a:ext uri="{FF2B5EF4-FFF2-40B4-BE49-F238E27FC236}">
                <a16:creationId xmlns:a16="http://schemas.microsoft.com/office/drawing/2014/main" id="{651C0ADA-A945-C05F-9E36-567C49AED534}"/>
              </a:ext>
            </a:extLst>
          </p:cNvPr>
          <p:cNvSpPr/>
          <p:nvPr/>
        </p:nvSpPr>
        <p:spPr>
          <a:xfrm>
            <a:off x="3009758" y="5033776"/>
            <a:ext cx="302919" cy="302919"/>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テキスト ボックス 6">
            <a:extLst>
              <a:ext uri="{FF2B5EF4-FFF2-40B4-BE49-F238E27FC236}">
                <a16:creationId xmlns:a16="http://schemas.microsoft.com/office/drawing/2014/main" id="{32CF3252-ABB7-44D9-4250-EA3D25C65675}"/>
              </a:ext>
            </a:extLst>
          </p:cNvPr>
          <p:cNvSpPr txBox="1"/>
          <p:nvPr/>
        </p:nvSpPr>
        <p:spPr>
          <a:xfrm>
            <a:off x="1143000" y="3871495"/>
            <a:ext cx="777777" cy="369332"/>
          </a:xfrm>
          <a:prstGeom prst="rect">
            <a:avLst/>
          </a:prstGeom>
          <a:noFill/>
        </p:spPr>
        <p:txBody>
          <a:bodyPr wrap="none" rtlCol="0">
            <a:spAutoFit/>
          </a:bodyPr>
          <a:lstStyle/>
          <a:p>
            <a:r>
              <a:rPr kumimoji="1" lang="en-US" altLang="ja-JP" b="1" dirty="0"/>
              <a:t>FIG.1</a:t>
            </a:r>
            <a:endParaRPr kumimoji="1" lang="ja-JP" altLang="en-US" b="1" dirty="0"/>
          </a:p>
        </p:txBody>
      </p:sp>
      <p:sp>
        <p:nvSpPr>
          <p:cNvPr id="8" name="二等辺三角形 7">
            <a:extLst>
              <a:ext uri="{FF2B5EF4-FFF2-40B4-BE49-F238E27FC236}">
                <a16:creationId xmlns:a16="http://schemas.microsoft.com/office/drawing/2014/main" id="{DBE38C94-3EA4-06FA-AD62-F1930BF74CC9}"/>
              </a:ext>
            </a:extLst>
          </p:cNvPr>
          <p:cNvSpPr/>
          <p:nvPr/>
        </p:nvSpPr>
        <p:spPr>
          <a:xfrm>
            <a:off x="852838" y="4941413"/>
            <a:ext cx="440264" cy="369332"/>
          </a:xfrm>
          <a:prstGeom prst="triangle">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図形 9">
            <a:extLst>
              <a:ext uri="{FF2B5EF4-FFF2-40B4-BE49-F238E27FC236}">
                <a16:creationId xmlns:a16="http://schemas.microsoft.com/office/drawing/2014/main" id="{32D18D68-1210-B6C2-F619-F83259945B59}"/>
              </a:ext>
            </a:extLst>
          </p:cNvPr>
          <p:cNvSpPr/>
          <p:nvPr/>
        </p:nvSpPr>
        <p:spPr>
          <a:xfrm>
            <a:off x="1063799" y="4448272"/>
            <a:ext cx="1200728" cy="858981"/>
          </a:xfrm>
          <a:custGeom>
            <a:avLst/>
            <a:gdLst>
              <a:gd name="connsiteX0" fmla="*/ 0 w 1200728"/>
              <a:gd name="connsiteY0" fmla="*/ 498763 h 858981"/>
              <a:gd name="connsiteX1" fmla="*/ 1006764 w 1200728"/>
              <a:gd name="connsiteY1" fmla="*/ 0 h 858981"/>
              <a:gd name="connsiteX2" fmla="*/ 1200728 w 1200728"/>
              <a:gd name="connsiteY2" fmla="*/ 341745 h 858981"/>
              <a:gd name="connsiteX3" fmla="*/ 203200 w 1200728"/>
              <a:gd name="connsiteY3" fmla="*/ 858981 h 858981"/>
              <a:gd name="connsiteX4" fmla="*/ 0 w 1200728"/>
              <a:gd name="connsiteY4" fmla="*/ 498763 h 858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728" h="858981">
                <a:moveTo>
                  <a:pt x="0" y="498763"/>
                </a:moveTo>
                <a:lnTo>
                  <a:pt x="1006764" y="0"/>
                </a:lnTo>
                <a:lnTo>
                  <a:pt x="1200728" y="341745"/>
                </a:lnTo>
                <a:lnTo>
                  <a:pt x="203200" y="858981"/>
                </a:lnTo>
                <a:lnTo>
                  <a:pt x="0" y="498763"/>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楕円 10">
            <a:extLst>
              <a:ext uri="{FF2B5EF4-FFF2-40B4-BE49-F238E27FC236}">
                <a16:creationId xmlns:a16="http://schemas.microsoft.com/office/drawing/2014/main" id="{3BB4DD6A-D928-658C-9431-A46E4DDD0CBF}"/>
              </a:ext>
            </a:extLst>
          </p:cNvPr>
          <p:cNvSpPr/>
          <p:nvPr/>
        </p:nvSpPr>
        <p:spPr>
          <a:xfrm>
            <a:off x="995217" y="5135314"/>
            <a:ext cx="113146" cy="11314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283E830-25F6-FEE5-A3E5-7B8B380EA29C}"/>
              </a:ext>
            </a:extLst>
          </p:cNvPr>
          <p:cNvSpPr txBox="1"/>
          <p:nvPr/>
        </p:nvSpPr>
        <p:spPr>
          <a:xfrm>
            <a:off x="797649" y="5433567"/>
            <a:ext cx="1415772" cy="584775"/>
          </a:xfrm>
          <a:prstGeom prst="rect">
            <a:avLst/>
          </a:prstGeom>
          <a:noFill/>
        </p:spPr>
        <p:txBody>
          <a:bodyPr wrap="none" rtlCol="0">
            <a:spAutoFit/>
          </a:bodyPr>
          <a:lstStyle/>
          <a:p>
            <a:r>
              <a:rPr kumimoji="1" lang="en-US" altLang="ja-JP" sz="1600" b="1" u="sng" dirty="0"/>
              <a:t>Species A</a:t>
            </a:r>
          </a:p>
          <a:p>
            <a:r>
              <a:rPr kumimoji="1" lang="ja-JP" altLang="en-US" sz="1600" dirty="0"/>
              <a:t>三角形の鉛筆</a:t>
            </a:r>
          </a:p>
        </p:txBody>
      </p:sp>
      <p:sp>
        <p:nvSpPr>
          <p:cNvPr id="19" name="テキスト ボックス 18">
            <a:extLst>
              <a:ext uri="{FF2B5EF4-FFF2-40B4-BE49-F238E27FC236}">
                <a16:creationId xmlns:a16="http://schemas.microsoft.com/office/drawing/2014/main" id="{B7AA032F-DD9E-244F-6BC0-215BA19C3D3C}"/>
              </a:ext>
            </a:extLst>
          </p:cNvPr>
          <p:cNvSpPr txBox="1"/>
          <p:nvPr/>
        </p:nvSpPr>
        <p:spPr>
          <a:xfrm>
            <a:off x="3068786" y="3867367"/>
            <a:ext cx="777777" cy="369332"/>
          </a:xfrm>
          <a:prstGeom prst="rect">
            <a:avLst/>
          </a:prstGeom>
          <a:noFill/>
        </p:spPr>
        <p:txBody>
          <a:bodyPr wrap="none" rtlCol="0">
            <a:spAutoFit/>
          </a:bodyPr>
          <a:lstStyle/>
          <a:p>
            <a:r>
              <a:rPr kumimoji="1" lang="en-US" altLang="ja-JP" b="1" dirty="0"/>
              <a:t>FIG.2</a:t>
            </a:r>
            <a:endParaRPr kumimoji="1" lang="ja-JP" altLang="en-US" b="1" dirty="0"/>
          </a:p>
        </p:txBody>
      </p:sp>
      <p:sp>
        <p:nvSpPr>
          <p:cNvPr id="22" name="楕円 21">
            <a:extLst>
              <a:ext uri="{FF2B5EF4-FFF2-40B4-BE49-F238E27FC236}">
                <a16:creationId xmlns:a16="http://schemas.microsoft.com/office/drawing/2014/main" id="{F9BACB98-C024-07C8-05D6-672952717204}"/>
              </a:ext>
            </a:extLst>
          </p:cNvPr>
          <p:cNvSpPr/>
          <p:nvPr/>
        </p:nvSpPr>
        <p:spPr>
          <a:xfrm>
            <a:off x="3107342" y="5138806"/>
            <a:ext cx="113146" cy="11314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8BB52B80-192E-5E3C-CF8E-AB34B791F4F5}"/>
              </a:ext>
            </a:extLst>
          </p:cNvPr>
          <p:cNvSpPr txBox="1"/>
          <p:nvPr/>
        </p:nvSpPr>
        <p:spPr>
          <a:xfrm>
            <a:off x="2880448" y="5429439"/>
            <a:ext cx="1415772" cy="584775"/>
          </a:xfrm>
          <a:prstGeom prst="rect">
            <a:avLst/>
          </a:prstGeom>
          <a:noFill/>
        </p:spPr>
        <p:txBody>
          <a:bodyPr wrap="none" rtlCol="0">
            <a:spAutoFit/>
          </a:bodyPr>
          <a:lstStyle/>
          <a:p>
            <a:r>
              <a:rPr kumimoji="1" lang="en-US" altLang="ja-JP" sz="1600" b="1" u="sng" dirty="0"/>
              <a:t>Species B</a:t>
            </a:r>
          </a:p>
          <a:p>
            <a:r>
              <a:rPr kumimoji="1" lang="ja-JP" altLang="en-US" sz="1600" dirty="0"/>
              <a:t>四角形の鉛筆</a:t>
            </a:r>
          </a:p>
        </p:txBody>
      </p:sp>
      <p:sp>
        <p:nvSpPr>
          <p:cNvPr id="25" name="フリーフォーム: 図形 24">
            <a:extLst>
              <a:ext uri="{FF2B5EF4-FFF2-40B4-BE49-F238E27FC236}">
                <a16:creationId xmlns:a16="http://schemas.microsoft.com/office/drawing/2014/main" id="{40E1B0D0-69FA-614E-458B-BB9B7B644227}"/>
              </a:ext>
            </a:extLst>
          </p:cNvPr>
          <p:cNvSpPr/>
          <p:nvPr/>
        </p:nvSpPr>
        <p:spPr>
          <a:xfrm>
            <a:off x="3020290" y="4502070"/>
            <a:ext cx="1029997" cy="535709"/>
          </a:xfrm>
          <a:custGeom>
            <a:avLst/>
            <a:gdLst>
              <a:gd name="connsiteX0" fmla="*/ 0 w 1016000"/>
              <a:gd name="connsiteY0" fmla="*/ 526473 h 535709"/>
              <a:gd name="connsiteX1" fmla="*/ 775854 w 1016000"/>
              <a:gd name="connsiteY1" fmla="*/ 0 h 535709"/>
              <a:gd name="connsiteX2" fmla="*/ 1016000 w 1016000"/>
              <a:gd name="connsiteY2" fmla="*/ 0 h 535709"/>
              <a:gd name="connsiteX3" fmla="*/ 277091 w 1016000"/>
              <a:gd name="connsiteY3" fmla="*/ 535709 h 535709"/>
              <a:gd name="connsiteX4" fmla="*/ 0 w 1016000"/>
              <a:gd name="connsiteY4" fmla="*/ 526473 h 53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00" h="535709">
                <a:moveTo>
                  <a:pt x="0" y="526473"/>
                </a:moveTo>
                <a:lnTo>
                  <a:pt x="775854" y="0"/>
                </a:lnTo>
                <a:lnTo>
                  <a:pt x="1016000" y="0"/>
                </a:lnTo>
                <a:lnTo>
                  <a:pt x="277091" y="535709"/>
                </a:lnTo>
                <a:lnTo>
                  <a:pt x="0" y="526473"/>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図形 25">
            <a:extLst>
              <a:ext uri="{FF2B5EF4-FFF2-40B4-BE49-F238E27FC236}">
                <a16:creationId xmlns:a16="http://schemas.microsoft.com/office/drawing/2014/main" id="{AC0C9A39-02CD-0D60-FFEF-7E40C9D41B3C}"/>
              </a:ext>
            </a:extLst>
          </p:cNvPr>
          <p:cNvSpPr/>
          <p:nvPr/>
        </p:nvSpPr>
        <p:spPr>
          <a:xfrm>
            <a:off x="3325091" y="4502070"/>
            <a:ext cx="720436" cy="831273"/>
          </a:xfrm>
          <a:custGeom>
            <a:avLst/>
            <a:gdLst>
              <a:gd name="connsiteX0" fmla="*/ 0 w 720436"/>
              <a:gd name="connsiteY0" fmla="*/ 535709 h 831273"/>
              <a:gd name="connsiteX1" fmla="*/ 0 w 720436"/>
              <a:gd name="connsiteY1" fmla="*/ 831273 h 831273"/>
              <a:gd name="connsiteX2" fmla="*/ 711200 w 720436"/>
              <a:gd name="connsiteY2" fmla="*/ 277091 h 831273"/>
              <a:gd name="connsiteX3" fmla="*/ 720436 w 720436"/>
              <a:gd name="connsiteY3" fmla="*/ 0 h 831273"/>
              <a:gd name="connsiteX4" fmla="*/ 0 w 720436"/>
              <a:gd name="connsiteY4" fmla="*/ 535709 h 831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436" h="831273">
                <a:moveTo>
                  <a:pt x="0" y="535709"/>
                </a:moveTo>
                <a:lnTo>
                  <a:pt x="0" y="831273"/>
                </a:lnTo>
                <a:lnTo>
                  <a:pt x="711200" y="277091"/>
                </a:lnTo>
                <a:lnTo>
                  <a:pt x="720436" y="0"/>
                </a:lnTo>
                <a:lnTo>
                  <a:pt x="0" y="535709"/>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5DCCDBA8-214F-B8EC-5DCC-FBE252430DEF}"/>
              </a:ext>
            </a:extLst>
          </p:cNvPr>
          <p:cNvSpPr txBox="1"/>
          <p:nvPr/>
        </p:nvSpPr>
        <p:spPr>
          <a:xfrm>
            <a:off x="4910268" y="3863291"/>
            <a:ext cx="777777" cy="369332"/>
          </a:xfrm>
          <a:prstGeom prst="rect">
            <a:avLst/>
          </a:prstGeom>
          <a:noFill/>
        </p:spPr>
        <p:txBody>
          <a:bodyPr wrap="none" rtlCol="0">
            <a:spAutoFit/>
          </a:bodyPr>
          <a:lstStyle/>
          <a:p>
            <a:r>
              <a:rPr kumimoji="1" lang="en-US" altLang="ja-JP" b="1" dirty="0"/>
              <a:t>FIG.3</a:t>
            </a:r>
            <a:endParaRPr kumimoji="1" lang="ja-JP" altLang="en-US" b="1" dirty="0"/>
          </a:p>
        </p:txBody>
      </p:sp>
      <p:sp>
        <p:nvSpPr>
          <p:cNvPr id="29" name="楕円 28">
            <a:extLst>
              <a:ext uri="{FF2B5EF4-FFF2-40B4-BE49-F238E27FC236}">
                <a16:creationId xmlns:a16="http://schemas.microsoft.com/office/drawing/2014/main" id="{E1DD4693-8927-CB72-1252-F89261A937EB}"/>
              </a:ext>
            </a:extLst>
          </p:cNvPr>
          <p:cNvSpPr/>
          <p:nvPr/>
        </p:nvSpPr>
        <p:spPr>
          <a:xfrm>
            <a:off x="4917885" y="5134730"/>
            <a:ext cx="113146" cy="11314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4024DF68-643C-97A2-3577-EE44C53F1008}"/>
              </a:ext>
            </a:extLst>
          </p:cNvPr>
          <p:cNvSpPr txBox="1"/>
          <p:nvPr/>
        </p:nvSpPr>
        <p:spPr>
          <a:xfrm>
            <a:off x="4675751" y="5425363"/>
            <a:ext cx="1415772" cy="584775"/>
          </a:xfrm>
          <a:prstGeom prst="rect">
            <a:avLst/>
          </a:prstGeom>
          <a:noFill/>
        </p:spPr>
        <p:txBody>
          <a:bodyPr wrap="none" rtlCol="0">
            <a:spAutoFit/>
          </a:bodyPr>
          <a:lstStyle/>
          <a:p>
            <a:r>
              <a:rPr kumimoji="1" lang="en-US" altLang="ja-JP" sz="1600" b="1" u="sng" dirty="0"/>
              <a:t>Species C</a:t>
            </a:r>
          </a:p>
          <a:p>
            <a:r>
              <a:rPr lang="ja-JP" altLang="en-US" sz="1600" dirty="0"/>
              <a:t>六角形</a:t>
            </a:r>
            <a:r>
              <a:rPr kumimoji="1" lang="ja-JP" altLang="en-US" sz="1600" dirty="0"/>
              <a:t>の鉛筆</a:t>
            </a:r>
          </a:p>
        </p:txBody>
      </p:sp>
      <p:sp>
        <p:nvSpPr>
          <p:cNvPr id="36" name="フリーフォーム: 図形 35">
            <a:extLst>
              <a:ext uri="{FF2B5EF4-FFF2-40B4-BE49-F238E27FC236}">
                <a16:creationId xmlns:a16="http://schemas.microsoft.com/office/drawing/2014/main" id="{5A67CA74-D9F5-D8DE-413E-826F5671F256}"/>
              </a:ext>
            </a:extLst>
          </p:cNvPr>
          <p:cNvSpPr/>
          <p:nvPr/>
        </p:nvSpPr>
        <p:spPr>
          <a:xfrm>
            <a:off x="4872038" y="4513038"/>
            <a:ext cx="828675" cy="528638"/>
          </a:xfrm>
          <a:custGeom>
            <a:avLst/>
            <a:gdLst>
              <a:gd name="connsiteX0" fmla="*/ 0 w 828675"/>
              <a:gd name="connsiteY0" fmla="*/ 528638 h 528638"/>
              <a:gd name="connsiteX1" fmla="*/ 657225 w 828675"/>
              <a:gd name="connsiteY1" fmla="*/ 0 h 528638"/>
              <a:gd name="connsiteX2" fmla="*/ 828675 w 828675"/>
              <a:gd name="connsiteY2" fmla="*/ 0 h 528638"/>
              <a:gd name="connsiteX3" fmla="*/ 204787 w 828675"/>
              <a:gd name="connsiteY3" fmla="*/ 523875 h 528638"/>
              <a:gd name="connsiteX4" fmla="*/ 0 w 828675"/>
              <a:gd name="connsiteY4" fmla="*/ 528638 h 52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528638">
                <a:moveTo>
                  <a:pt x="0" y="528638"/>
                </a:moveTo>
                <a:lnTo>
                  <a:pt x="657225" y="0"/>
                </a:lnTo>
                <a:lnTo>
                  <a:pt x="828675" y="0"/>
                </a:lnTo>
                <a:lnTo>
                  <a:pt x="204787" y="523875"/>
                </a:lnTo>
                <a:lnTo>
                  <a:pt x="0" y="528638"/>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図形 37">
            <a:extLst>
              <a:ext uri="{FF2B5EF4-FFF2-40B4-BE49-F238E27FC236}">
                <a16:creationId xmlns:a16="http://schemas.microsoft.com/office/drawing/2014/main" id="{2B168D96-C939-CACE-E9A9-7939FE3DEB61}"/>
              </a:ext>
            </a:extLst>
          </p:cNvPr>
          <p:cNvSpPr/>
          <p:nvPr/>
        </p:nvSpPr>
        <p:spPr>
          <a:xfrm>
            <a:off x="5076825" y="4517801"/>
            <a:ext cx="690563" cy="671512"/>
          </a:xfrm>
          <a:custGeom>
            <a:avLst/>
            <a:gdLst>
              <a:gd name="connsiteX0" fmla="*/ 0 w 690563"/>
              <a:gd name="connsiteY0" fmla="*/ 523875 h 671512"/>
              <a:gd name="connsiteX1" fmla="*/ 71438 w 690563"/>
              <a:gd name="connsiteY1" fmla="*/ 671512 h 671512"/>
              <a:gd name="connsiteX2" fmla="*/ 690563 w 690563"/>
              <a:gd name="connsiteY2" fmla="*/ 123825 h 671512"/>
              <a:gd name="connsiteX3" fmla="*/ 633413 w 690563"/>
              <a:gd name="connsiteY3" fmla="*/ 0 h 671512"/>
              <a:gd name="connsiteX4" fmla="*/ 0 w 690563"/>
              <a:gd name="connsiteY4" fmla="*/ 523875 h 671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3" h="671512">
                <a:moveTo>
                  <a:pt x="0" y="523875"/>
                </a:moveTo>
                <a:lnTo>
                  <a:pt x="71438" y="671512"/>
                </a:lnTo>
                <a:lnTo>
                  <a:pt x="690563" y="123825"/>
                </a:lnTo>
                <a:lnTo>
                  <a:pt x="633413" y="0"/>
                </a:lnTo>
                <a:lnTo>
                  <a:pt x="0" y="523875"/>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図形 38">
            <a:extLst>
              <a:ext uri="{FF2B5EF4-FFF2-40B4-BE49-F238E27FC236}">
                <a16:creationId xmlns:a16="http://schemas.microsoft.com/office/drawing/2014/main" id="{BE9E753A-57C0-D50E-5C4B-94CF6E1558E3}"/>
              </a:ext>
            </a:extLst>
          </p:cNvPr>
          <p:cNvSpPr/>
          <p:nvPr/>
        </p:nvSpPr>
        <p:spPr>
          <a:xfrm>
            <a:off x="5081589" y="4646388"/>
            <a:ext cx="677302" cy="685800"/>
          </a:xfrm>
          <a:custGeom>
            <a:avLst/>
            <a:gdLst>
              <a:gd name="connsiteX0" fmla="*/ 66675 w 695325"/>
              <a:gd name="connsiteY0" fmla="*/ 542925 h 685800"/>
              <a:gd name="connsiteX1" fmla="*/ 0 w 695325"/>
              <a:gd name="connsiteY1" fmla="*/ 685800 h 685800"/>
              <a:gd name="connsiteX2" fmla="*/ 604838 w 695325"/>
              <a:gd name="connsiteY2" fmla="*/ 142875 h 685800"/>
              <a:gd name="connsiteX3" fmla="*/ 695325 w 695325"/>
              <a:gd name="connsiteY3" fmla="*/ 0 h 685800"/>
              <a:gd name="connsiteX4" fmla="*/ 66675 w 695325"/>
              <a:gd name="connsiteY4" fmla="*/ 542925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25" h="685800">
                <a:moveTo>
                  <a:pt x="66675" y="542925"/>
                </a:moveTo>
                <a:lnTo>
                  <a:pt x="0" y="685800"/>
                </a:lnTo>
                <a:lnTo>
                  <a:pt x="604838" y="142875"/>
                </a:lnTo>
                <a:lnTo>
                  <a:pt x="695325" y="0"/>
                </a:lnTo>
                <a:lnTo>
                  <a:pt x="66675" y="542925"/>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 name="直線矢印コネクタ 49">
            <a:extLst>
              <a:ext uri="{FF2B5EF4-FFF2-40B4-BE49-F238E27FC236}">
                <a16:creationId xmlns:a16="http://schemas.microsoft.com/office/drawing/2014/main" id="{B8E8EDE5-2E7A-8286-D814-16DBD83853C0}"/>
              </a:ext>
            </a:extLst>
          </p:cNvPr>
          <p:cNvCxnSpPr/>
          <p:nvPr/>
        </p:nvCxnSpPr>
        <p:spPr>
          <a:xfrm flipH="1">
            <a:off x="2046514" y="2641602"/>
            <a:ext cx="218013" cy="11926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1" name="正方形/長方形 50">
            <a:extLst>
              <a:ext uri="{FF2B5EF4-FFF2-40B4-BE49-F238E27FC236}">
                <a16:creationId xmlns:a16="http://schemas.microsoft.com/office/drawing/2014/main" id="{6BBDD539-DD27-9C37-BCCC-997A123FD7EF}"/>
              </a:ext>
            </a:extLst>
          </p:cNvPr>
          <p:cNvSpPr/>
          <p:nvPr/>
        </p:nvSpPr>
        <p:spPr>
          <a:xfrm>
            <a:off x="6647724" y="4115410"/>
            <a:ext cx="3762564" cy="240693"/>
          </a:xfrm>
          <a:prstGeom prst="rect">
            <a:avLst/>
          </a:prstGeom>
          <a:noFill/>
          <a:ln w="19050">
            <a:solidFill>
              <a:srgbClr val="800D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174D5B65-7778-7A73-1D57-74D3E07B2459}"/>
              </a:ext>
            </a:extLst>
          </p:cNvPr>
          <p:cNvSpPr txBox="1"/>
          <p:nvPr/>
        </p:nvSpPr>
        <p:spPr>
          <a:xfrm>
            <a:off x="6647724" y="3798330"/>
            <a:ext cx="4974439" cy="2308324"/>
          </a:xfrm>
          <a:prstGeom prst="rect">
            <a:avLst/>
          </a:prstGeom>
          <a:noFill/>
        </p:spPr>
        <p:txBody>
          <a:bodyPr wrap="none" rtlCol="0">
            <a:spAutoFit/>
          </a:bodyPr>
          <a:lstStyle/>
          <a:p>
            <a:r>
              <a:rPr lang="en-US" altLang="ja-JP" b="1" dirty="0"/>
              <a:t>Claims</a:t>
            </a:r>
          </a:p>
          <a:p>
            <a:pPr marL="342900" indent="-342900">
              <a:buAutoNum type="arabicPeriod"/>
            </a:pPr>
            <a:r>
              <a:rPr lang="ja-JP" altLang="en-US" dirty="0"/>
              <a:t>多角形の鉛筆。　⇒</a:t>
            </a:r>
            <a:r>
              <a:rPr lang="ja-JP" altLang="en-US" b="1" dirty="0">
                <a:solidFill>
                  <a:srgbClr val="800D0A"/>
                </a:solidFill>
              </a:rPr>
              <a:t>属クレーム</a:t>
            </a:r>
            <a:endParaRPr lang="en-US" altLang="ja-JP" b="1" dirty="0">
              <a:solidFill>
                <a:srgbClr val="800D0A"/>
              </a:solidFill>
            </a:endParaRPr>
          </a:p>
          <a:p>
            <a:pPr marL="342900" indent="-342900">
              <a:buAutoNum type="arabicPeriod"/>
            </a:pPr>
            <a:r>
              <a:rPr lang="ja-JP" altLang="en-US" dirty="0"/>
              <a:t>三角形の鉛筆。　⇒</a:t>
            </a:r>
            <a:r>
              <a:rPr lang="en-US" altLang="ja-JP" dirty="0"/>
              <a:t>Species A</a:t>
            </a:r>
            <a:r>
              <a:rPr lang="ja-JP" altLang="en-US" dirty="0"/>
              <a:t>に対応</a:t>
            </a:r>
            <a:endParaRPr lang="en-US" altLang="ja-JP" dirty="0"/>
          </a:p>
          <a:p>
            <a:pPr marL="342900" indent="-342900">
              <a:buAutoNum type="arabicPeriod"/>
            </a:pPr>
            <a:r>
              <a:rPr lang="ja-JP" altLang="en-US" dirty="0"/>
              <a:t>四角形以上の鉛筆。⇒</a:t>
            </a:r>
            <a:r>
              <a:rPr lang="en-US" altLang="ja-JP" dirty="0"/>
              <a:t>Species B</a:t>
            </a:r>
            <a:r>
              <a:rPr lang="ja-JP" altLang="en-US" dirty="0"/>
              <a:t>・</a:t>
            </a:r>
            <a:r>
              <a:rPr lang="en-US" altLang="ja-JP" dirty="0"/>
              <a:t>C</a:t>
            </a:r>
            <a:r>
              <a:rPr lang="ja-JP" altLang="en-US" dirty="0"/>
              <a:t>に対応</a:t>
            </a:r>
            <a:endParaRPr lang="en-US" altLang="ja-JP" dirty="0"/>
          </a:p>
          <a:p>
            <a:pPr marL="342900" indent="-342900">
              <a:buAutoNum type="arabicPeriod"/>
            </a:pPr>
            <a:r>
              <a:rPr lang="ja-JP" altLang="en-US" dirty="0"/>
              <a:t>四角形の鉛筆。　⇒</a:t>
            </a:r>
            <a:r>
              <a:rPr lang="en-US" altLang="ja-JP" dirty="0"/>
              <a:t>Species B</a:t>
            </a:r>
            <a:r>
              <a:rPr lang="ja-JP" altLang="en-US" dirty="0"/>
              <a:t>に対応</a:t>
            </a:r>
            <a:endParaRPr lang="en-US" altLang="ja-JP" dirty="0"/>
          </a:p>
          <a:p>
            <a:pPr marL="342900" indent="-342900">
              <a:buAutoNum type="arabicPeriod"/>
            </a:pPr>
            <a:r>
              <a:rPr lang="ja-JP" altLang="en-US" dirty="0"/>
              <a:t>六角形の鉛筆。　⇒</a:t>
            </a:r>
            <a:r>
              <a:rPr lang="en-US" altLang="ja-JP" dirty="0"/>
              <a:t>Species C</a:t>
            </a:r>
            <a:r>
              <a:rPr lang="ja-JP" altLang="en-US" dirty="0"/>
              <a:t>に対応</a:t>
            </a:r>
            <a:endParaRPr lang="en-US" altLang="ja-JP" dirty="0"/>
          </a:p>
          <a:p>
            <a:pPr marL="342900" indent="-342900">
              <a:buAutoNum type="arabicPeriod"/>
            </a:pPr>
            <a:endParaRPr lang="en-US" altLang="ja-JP" dirty="0"/>
          </a:p>
          <a:p>
            <a:endParaRPr kumimoji="1" lang="ja-JP" altLang="en-US" dirty="0"/>
          </a:p>
        </p:txBody>
      </p:sp>
      <p:cxnSp>
        <p:nvCxnSpPr>
          <p:cNvPr id="53" name="直線矢印コネクタ 52">
            <a:extLst>
              <a:ext uri="{FF2B5EF4-FFF2-40B4-BE49-F238E27FC236}">
                <a16:creationId xmlns:a16="http://schemas.microsoft.com/office/drawing/2014/main" id="{45DC191F-7484-2E1B-F7F0-198A22FD92A1}"/>
              </a:ext>
            </a:extLst>
          </p:cNvPr>
          <p:cNvCxnSpPr>
            <a:cxnSpLocks/>
          </p:cNvCxnSpPr>
          <p:nvPr/>
        </p:nvCxnSpPr>
        <p:spPr>
          <a:xfrm>
            <a:off x="7068457" y="2641602"/>
            <a:ext cx="925344" cy="1410538"/>
          </a:xfrm>
          <a:prstGeom prst="straightConnector1">
            <a:avLst/>
          </a:prstGeom>
          <a:ln w="28575">
            <a:solidFill>
              <a:srgbClr val="800D0A"/>
            </a:solidFill>
            <a:tailEnd type="triangle"/>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021668CE-C206-F461-BC17-43146B6DEB9E}"/>
              </a:ext>
            </a:extLst>
          </p:cNvPr>
          <p:cNvSpPr txBox="1"/>
          <p:nvPr/>
        </p:nvSpPr>
        <p:spPr>
          <a:xfrm>
            <a:off x="7343977" y="5572353"/>
            <a:ext cx="4339650" cy="1200329"/>
          </a:xfrm>
          <a:prstGeom prst="rect">
            <a:avLst/>
          </a:prstGeom>
          <a:noFill/>
        </p:spPr>
        <p:txBody>
          <a:bodyPr wrap="none" rtlCol="0">
            <a:spAutoFit/>
          </a:bodyPr>
          <a:lstStyle/>
          <a:p>
            <a:r>
              <a:rPr lang="ja-JP" altLang="en-US" b="1" u="sng" dirty="0"/>
              <a:t>種の選択要求とは、要するに</a:t>
            </a:r>
            <a:r>
              <a:rPr lang="en-US" altLang="ja-JP" b="1" u="sng" dirty="0"/>
              <a:t>…</a:t>
            </a:r>
          </a:p>
          <a:p>
            <a:r>
              <a:rPr kumimoji="1" lang="ja-JP" altLang="en-US" dirty="0"/>
              <a:t>「全部の種</a:t>
            </a:r>
            <a:r>
              <a:rPr lang="ja-JP" altLang="en-US" dirty="0"/>
              <a:t>を審査するのは大変だから、</a:t>
            </a:r>
            <a:endParaRPr lang="en-US" altLang="ja-JP" dirty="0"/>
          </a:p>
          <a:p>
            <a:r>
              <a:rPr kumimoji="1" lang="ja-JP" altLang="en-US" b="1" u="sng" dirty="0"/>
              <a:t>属クレーム（</a:t>
            </a:r>
            <a:r>
              <a:rPr kumimoji="1" lang="en-US" altLang="ja-JP" b="1" u="sng" dirty="0"/>
              <a:t>CL1</a:t>
            </a:r>
            <a:r>
              <a:rPr kumimoji="1" lang="ja-JP" altLang="en-US" b="1" u="sng" dirty="0"/>
              <a:t>）</a:t>
            </a:r>
            <a:r>
              <a:rPr kumimoji="1" lang="ja-JP" altLang="en-US" u="sng" dirty="0"/>
              <a:t>に特許性がないとき</a:t>
            </a:r>
            <a:endParaRPr kumimoji="1" lang="en-US" altLang="ja-JP" u="sng" dirty="0"/>
          </a:p>
          <a:p>
            <a:r>
              <a:rPr lang="ja-JP" altLang="en-US" u="sng" dirty="0"/>
              <a:t>どの</a:t>
            </a:r>
            <a:r>
              <a:rPr lang="ja-JP" altLang="en-US" b="1" u="sng" dirty="0"/>
              <a:t>種</a:t>
            </a:r>
            <a:r>
              <a:rPr lang="ja-JP" altLang="en-US" u="sng" dirty="0"/>
              <a:t>を審査すればいい？</a:t>
            </a:r>
            <a:r>
              <a:rPr lang="ja-JP" altLang="en-US" dirty="0"/>
              <a:t>選んでね。」</a:t>
            </a:r>
            <a:endParaRPr kumimoji="1" lang="ja-JP" altLang="en-US" dirty="0"/>
          </a:p>
        </p:txBody>
      </p:sp>
    </p:spTree>
    <p:extLst>
      <p:ext uri="{BB962C8B-B14F-4D97-AF65-F5344CB8AC3E}">
        <p14:creationId xmlns:p14="http://schemas.microsoft.com/office/powerpoint/2010/main" val="5414698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4EA9C-A6DE-0913-88A0-FA1DF8809112}"/>
            </a:ext>
          </a:extLst>
        </p:cNvPr>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2E350CE2-8A38-3704-6306-CF03C2544450}"/>
              </a:ext>
            </a:extLst>
          </p:cNvPr>
          <p:cNvSpPr/>
          <p:nvPr/>
        </p:nvSpPr>
        <p:spPr>
          <a:xfrm>
            <a:off x="1290351" y="1800357"/>
            <a:ext cx="9178871" cy="1869526"/>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4B5D48FD-0596-CA8C-6976-C61AA740F27A}"/>
              </a:ext>
            </a:extLst>
          </p:cNvPr>
          <p:cNvSpPr txBox="1">
            <a:spLocks/>
          </p:cNvSpPr>
          <p:nvPr/>
        </p:nvSpPr>
        <p:spPr>
          <a:xfrm>
            <a:off x="1143000" y="533401"/>
            <a:ext cx="9906000" cy="1382156"/>
          </a:xfrm>
          <a:prstGeom prst="rect">
            <a:avLst/>
          </a:prstGeom>
        </p:spPr>
        <p:txBody>
          <a:bodyPr/>
          <a:lstStyle>
            <a:lvl1pPr algn="l" defTabSz="914400" rtl="0" eaLnBrk="1" latinLnBrk="0" hangingPunct="1">
              <a:lnSpc>
                <a:spcPct val="105000"/>
              </a:lnSpc>
              <a:spcBef>
                <a:spcPct val="0"/>
              </a:spcBef>
              <a:buNone/>
              <a:defRPr sz="4800" b="1" i="0" kern="1200" cap="none" spc="140" baseline="0">
                <a:solidFill>
                  <a:schemeClr val="tx2"/>
                </a:solidFill>
                <a:latin typeface="+mj-lt"/>
                <a:ea typeface="+mj-ea"/>
                <a:cs typeface="+mj-cs"/>
              </a:defRPr>
            </a:lvl1pPr>
          </a:lstStyle>
          <a:p>
            <a:r>
              <a:rPr kumimoji="1" lang="en-US" altLang="ja-JP" dirty="0"/>
              <a:t>9.3</a:t>
            </a:r>
            <a:r>
              <a:rPr lang="ja-JP" altLang="en-US" dirty="0"/>
              <a:t> 種</a:t>
            </a:r>
            <a:r>
              <a:rPr lang="en-US" altLang="ja-JP" dirty="0"/>
              <a:t>(species)</a:t>
            </a:r>
            <a:r>
              <a:rPr lang="ja-JP" altLang="en-US" dirty="0"/>
              <a:t>≠クレーム</a:t>
            </a:r>
            <a:endParaRPr kumimoji="1" lang="en-US" altLang="ja-JP" dirty="0"/>
          </a:p>
        </p:txBody>
      </p:sp>
      <p:sp>
        <p:nvSpPr>
          <p:cNvPr id="32" name="フッター プレースホルダー 2">
            <a:extLst>
              <a:ext uri="{FF2B5EF4-FFF2-40B4-BE49-F238E27FC236}">
                <a16:creationId xmlns:a16="http://schemas.microsoft.com/office/drawing/2014/main" id="{A8119D74-74FD-0044-E03A-E3E8AF63E0DA}"/>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15" name="正方形/長方形 14">
            <a:extLst>
              <a:ext uri="{FF2B5EF4-FFF2-40B4-BE49-F238E27FC236}">
                <a16:creationId xmlns:a16="http://schemas.microsoft.com/office/drawing/2014/main" id="{54D78B4D-837D-115C-13DA-8E2B17593A7C}"/>
              </a:ext>
            </a:extLst>
          </p:cNvPr>
          <p:cNvSpPr/>
          <p:nvPr/>
        </p:nvSpPr>
        <p:spPr>
          <a:xfrm>
            <a:off x="1143000" y="1521004"/>
            <a:ext cx="144016" cy="144016"/>
          </a:xfrm>
          <a:prstGeom prst="rect">
            <a:avLst/>
          </a:prstGeom>
          <a:solidFill>
            <a:srgbClr val="D41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D4162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a:extLst>
              <a:ext uri="{FF2B5EF4-FFF2-40B4-BE49-F238E27FC236}">
                <a16:creationId xmlns:a16="http://schemas.microsoft.com/office/drawing/2014/main" id="{BD95C3BB-DAEE-0C9E-52E9-B0058705D41F}"/>
              </a:ext>
            </a:extLst>
          </p:cNvPr>
          <p:cNvSpPr txBox="1"/>
          <p:nvPr/>
        </p:nvSpPr>
        <p:spPr>
          <a:xfrm>
            <a:off x="1290351" y="1431024"/>
            <a:ext cx="1786066" cy="369332"/>
          </a:xfrm>
          <a:prstGeom prst="rect">
            <a:avLst/>
          </a:prstGeom>
          <a:noFill/>
        </p:spPr>
        <p:txBody>
          <a:bodyPr wrap="none" rtlCol="0">
            <a:spAutoFit/>
          </a:bodyPr>
          <a:lstStyle/>
          <a:p>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MPEP</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関連規定</a:t>
            </a:r>
            <a:endParaRPr kumimoji="1" lang="en-US" altLang="ja-JP" b="1" baseline="30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a:extLst>
              <a:ext uri="{FF2B5EF4-FFF2-40B4-BE49-F238E27FC236}">
                <a16:creationId xmlns:a16="http://schemas.microsoft.com/office/drawing/2014/main" id="{63B10012-D80E-07D3-4230-607DCCC0C67F}"/>
              </a:ext>
            </a:extLst>
          </p:cNvPr>
          <p:cNvSpPr txBox="1"/>
          <p:nvPr/>
        </p:nvSpPr>
        <p:spPr>
          <a:xfrm>
            <a:off x="1422410" y="1915557"/>
            <a:ext cx="8882732" cy="1754326"/>
          </a:xfrm>
          <a:prstGeom prst="rect">
            <a:avLst/>
          </a:prstGeom>
          <a:noFill/>
        </p:spPr>
        <p:txBody>
          <a:bodyPr wrap="square">
            <a:spAutoFit/>
          </a:bodyPr>
          <a:lstStyle/>
          <a:p>
            <a:r>
              <a:rPr lang="en-US" altLang="ja-JP" b="1" dirty="0"/>
              <a:t>806.04(e) Claims Limited to Species</a:t>
            </a:r>
          </a:p>
          <a:p>
            <a:r>
              <a:rPr lang="en-US" altLang="ja-JP" dirty="0"/>
              <a:t>Claims are definitions or descriptions of inventions. </a:t>
            </a:r>
            <a:r>
              <a:rPr lang="en-US" altLang="ja-JP" b="1" i="1" dirty="0"/>
              <a:t>Claims themselves are never species.</a:t>
            </a:r>
            <a:r>
              <a:rPr lang="en-US" altLang="ja-JP" dirty="0"/>
              <a:t> The scope of a claim may be limited to a single disclosed embodiment (i.e., a single species, and thus be designated a specific species claim). Alternatively, </a:t>
            </a:r>
            <a:r>
              <a:rPr lang="en-US" altLang="ja-JP" b="1" dirty="0"/>
              <a:t>a claim may encompass two or more of the disclosed embodiments</a:t>
            </a:r>
            <a:r>
              <a:rPr lang="en-US" altLang="ja-JP" dirty="0"/>
              <a:t> (and thus be designated a generic or genus claim).</a:t>
            </a:r>
          </a:p>
        </p:txBody>
      </p:sp>
      <p:cxnSp>
        <p:nvCxnSpPr>
          <p:cNvPr id="41" name="直線コネクタ 40">
            <a:extLst>
              <a:ext uri="{FF2B5EF4-FFF2-40B4-BE49-F238E27FC236}">
                <a16:creationId xmlns:a16="http://schemas.microsoft.com/office/drawing/2014/main" id="{516FD08A-D666-FF24-8243-7E3699B0BEFA}"/>
              </a:ext>
            </a:extLst>
          </p:cNvPr>
          <p:cNvCxnSpPr>
            <a:cxnSpLocks/>
          </p:cNvCxnSpPr>
          <p:nvPr/>
        </p:nvCxnSpPr>
        <p:spPr>
          <a:xfrm>
            <a:off x="6355080" y="3950381"/>
            <a:ext cx="0" cy="2602819"/>
          </a:xfrm>
          <a:prstGeom prst="line">
            <a:avLst/>
          </a:prstGeom>
        </p:spPr>
        <p:style>
          <a:lnRef idx="1">
            <a:schemeClr val="accent1"/>
          </a:lnRef>
          <a:fillRef idx="0">
            <a:schemeClr val="accent1"/>
          </a:fillRef>
          <a:effectRef idx="0">
            <a:schemeClr val="accent1"/>
          </a:effectRef>
          <a:fontRef idx="minor">
            <a:schemeClr val="tx1"/>
          </a:fontRef>
        </p:style>
      </p:cxnSp>
      <p:sp>
        <p:nvSpPr>
          <p:cNvPr id="45" name="四角形吹き出し 29">
            <a:extLst>
              <a:ext uri="{FF2B5EF4-FFF2-40B4-BE49-F238E27FC236}">
                <a16:creationId xmlns:a16="http://schemas.microsoft.com/office/drawing/2014/main" id="{CF1B9A5A-511E-16BA-AE6C-72261BA8B1A2}"/>
              </a:ext>
            </a:extLst>
          </p:cNvPr>
          <p:cNvSpPr/>
          <p:nvPr/>
        </p:nvSpPr>
        <p:spPr>
          <a:xfrm>
            <a:off x="763030" y="3950381"/>
            <a:ext cx="5388161" cy="2602819"/>
          </a:xfrm>
          <a:prstGeom prst="wedgeRectCallout">
            <a:avLst>
              <a:gd name="adj1" fmla="val -24986"/>
              <a:gd name="adj2" fmla="val -47048"/>
            </a:avLst>
          </a:prstGeom>
          <a:solidFill>
            <a:srgbClr val="FFFFFF">
              <a:alpha val="65882"/>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六角形 33">
            <a:extLst>
              <a:ext uri="{FF2B5EF4-FFF2-40B4-BE49-F238E27FC236}">
                <a16:creationId xmlns:a16="http://schemas.microsoft.com/office/drawing/2014/main" id="{26F2EF3B-424E-42D0-856F-02703FD0F13F}"/>
              </a:ext>
            </a:extLst>
          </p:cNvPr>
          <p:cNvSpPr/>
          <p:nvPr/>
        </p:nvSpPr>
        <p:spPr>
          <a:xfrm>
            <a:off x="4802908" y="5551980"/>
            <a:ext cx="345973" cy="298253"/>
          </a:xfrm>
          <a:prstGeom prst="hexagon">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正方形/長方形 23">
            <a:extLst>
              <a:ext uri="{FF2B5EF4-FFF2-40B4-BE49-F238E27FC236}">
                <a16:creationId xmlns:a16="http://schemas.microsoft.com/office/drawing/2014/main" id="{1FFF592D-957D-0C72-B7D2-6BF57BE3EF05}"/>
              </a:ext>
            </a:extLst>
          </p:cNvPr>
          <p:cNvSpPr/>
          <p:nvPr/>
        </p:nvSpPr>
        <p:spPr>
          <a:xfrm>
            <a:off x="3009758" y="5541773"/>
            <a:ext cx="302919" cy="302919"/>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テキスト ボックス 6">
            <a:extLst>
              <a:ext uri="{FF2B5EF4-FFF2-40B4-BE49-F238E27FC236}">
                <a16:creationId xmlns:a16="http://schemas.microsoft.com/office/drawing/2014/main" id="{4B49F649-3E5D-3C82-695B-21C0D561FA7F}"/>
              </a:ext>
            </a:extLst>
          </p:cNvPr>
          <p:cNvSpPr txBox="1"/>
          <p:nvPr/>
        </p:nvSpPr>
        <p:spPr>
          <a:xfrm>
            <a:off x="1143000" y="4379492"/>
            <a:ext cx="777777" cy="369332"/>
          </a:xfrm>
          <a:prstGeom prst="rect">
            <a:avLst/>
          </a:prstGeom>
          <a:noFill/>
        </p:spPr>
        <p:txBody>
          <a:bodyPr wrap="none" rtlCol="0">
            <a:spAutoFit/>
          </a:bodyPr>
          <a:lstStyle/>
          <a:p>
            <a:r>
              <a:rPr kumimoji="1" lang="en-US" altLang="ja-JP" b="1" dirty="0"/>
              <a:t>FIG.1</a:t>
            </a:r>
            <a:endParaRPr kumimoji="1" lang="ja-JP" altLang="en-US" b="1" dirty="0"/>
          </a:p>
        </p:txBody>
      </p:sp>
      <p:sp>
        <p:nvSpPr>
          <p:cNvPr id="8" name="二等辺三角形 7">
            <a:extLst>
              <a:ext uri="{FF2B5EF4-FFF2-40B4-BE49-F238E27FC236}">
                <a16:creationId xmlns:a16="http://schemas.microsoft.com/office/drawing/2014/main" id="{B13A319C-8EE9-4969-9DC1-E247C0A80F81}"/>
              </a:ext>
            </a:extLst>
          </p:cNvPr>
          <p:cNvSpPr/>
          <p:nvPr/>
        </p:nvSpPr>
        <p:spPr>
          <a:xfrm>
            <a:off x="852838" y="5449410"/>
            <a:ext cx="440264" cy="369332"/>
          </a:xfrm>
          <a:prstGeom prst="triangle">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図形 9">
            <a:extLst>
              <a:ext uri="{FF2B5EF4-FFF2-40B4-BE49-F238E27FC236}">
                <a16:creationId xmlns:a16="http://schemas.microsoft.com/office/drawing/2014/main" id="{988C0B46-31A8-696D-AF9E-D82BF808145B}"/>
              </a:ext>
            </a:extLst>
          </p:cNvPr>
          <p:cNvSpPr/>
          <p:nvPr/>
        </p:nvSpPr>
        <p:spPr>
          <a:xfrm>
            <a:off x="1063799" y="4956269"/>
            <a:ext cx="1200728" cy="858981"/>
          </a:xfrm>
          <a:custGeom>
            <a:avLst/>
            <a:gdLst>
              <a:gd name="connsiteX0" fmla="*/ 0 w 1200728"/>
              <a:gd name="connsiteY0" fmla="*/ 498763 h 858981"/>
              <a:gd name="connsiteX1" fmla="*/ 1006764 w 1200728"/>
              <a:gd name="connsiteY1" fmla="*/ 0 h 858981"/>
              <a:gd name="connsiteX2" fmla="*/ 1200728 w 1200728"/>
              <a:gd name="connsiteY2" fmla="*/ 341745 h 858981"/>
              <a:gd name="connsiteX3" fmla="*/ 203200 w 1200728"/>
              <a:gd name="connsiteY3" fmla="*/ 858981 h 858981"/>
              <a:gd name="connsiteX4" fmla="*/ 0 w 1200728"/>
              <a:gd name="connsiteY4" fmla="*/ 498763 h 858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728" h="858981">
                <a:moveTo>
                  <a:pt x="0" y="498763"/>
                </a:moveTo>
                <a:lnTo>
                  <a:pt x="1006764" y="0"/>
                </a:lnTo>
                <a:lnTo>
                  <a:pt x="1200728" y="341745"/>
                </a:lnTo>
                <a:lnTo>
                  <a:pt x="203200" y="858981"/>
                </a:lnTo>
                <a:lnTo>
                  <a:pt x="0" y="498763"/>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楕円 10">
            <a:extLst>
              <a:ext uri="{FF2B5EF4-FFF2-40B4-BE49-F238E27FC236}">
                <a16:creationId xmlns:a16="http://schemas.microsoft.com/office/drawing/2014/main" id="{99CCBF28-A21C-3841-BEFA-3D2A6D92238E}"/>
              </a:ext>
            </a:extLst>
          </p:cNvPr>
          <p:cNvSpPr/>
          <p:nvPr/>
        </p:nvSpPr>
        <p:spPr>
          <a:xfrm>
            <a:off x="995217" y="5643311"/>
            <a:ext cx="113146" cy="11314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84C036D7-5135-9528-7B8E-84084BE79801}"/>
              </a:ext>
            </a:extLst>
          </p:cNvPr>
          <p:cNvSpPr txBox="1"/>
          <p:nvPr/>
        </p:nvSpPr>
        <p:spPr>
          <a:xfrm>
            <a:off x="797649" y="5941564"/>
            <a:ext cx="1415772" cy="584775"/>
          </a:xfrm>
          <a:prstGeom prst="rect">
            <a:avLst/>
          </a:prstGeom>
          <a:noFill/>
        </p:spPr>
        <p:txBody>
          <a:bodyPr wrap="none" rtlCol="0">
            <a:spAutoFit/>
          </a:bodyPr>
          <a:lstStyle/>
          <a:p>
            <a:r>
              <a:rPr kumimoji="1" lang="en-US" altLang="ja-JP" sz="1600" b="1" u="sng" dirty="0"/>
              <a:t>Species A</a:t>
            </a:r>
          </a:p>
          <a:p>
            <a:r>
              <a:rPr kumimoji="1" lang="ja-JP" altLang="en-US" sz="1600" dirty="0"/>
              <a:t>三角形の鉛筆</a:t>
            </a:r>
          </a:p>
        </p:txBody>
      </p:sp>
      <p:sp>
        <p:nvSpPr>
          <p:cNvPr id="19" name="テキスト ボックス 18">
            <a:extLst>
              <a:ext uri="{FF2B5EF4-FFF2-40B4-BE49-F238E27FC236}">
                <a16:creationId xmlns:a16="http://schemas.microsoft.com/office/drawing/2014/main" id="{56B51EA9-B458-A127-A8D8-D341AAFBD0FF}"/>
              </a:ext>
            </a:extLst>
          </p:cNvPr>
          <p:cNvSpPr txBox="1"/>
          <p:nvPr/>
        </p:nvSpPr>
        <p:spPr>
          <a:xfrm>
            <a:off x="3068786" y="4375364"/>
            <a:ext cx="777777" cy="369332"/>
          </a:xfrm>
          <a:prstGeom prst="rect">
            <a:avLst/>
          </a:prstGeom>
          <a:noFill/>
        </p:spPr>
        <p:txBody>
          <a:bodyPr wrap="none" rtlCol="0">
            <a:spAutoFit/>
          </a:bodyPr>
          <a:lstStyle/>
          <a:p>
            <a:r>
              <a:rPr kumimoji="1" lang="en-US" altLang="ja-JP" b="1" dirty="0"/>
              <a:t>FIG.2</a:t>
            </a:r>
            <a:endParaRPr kumimoji="1" lang="ja-JP" altLang="en-US" b="1" dirty="0"/>
          </a:p>
        </p:txBody>
      </p:sp>
      <p:sp>
        <p:nvSpPr>
          <p:cNvPr id="22" name="楕円 21">
            <a:extLst>
              <a:ext uri="{FF2B5EF4-FFF2-40B4-BE49-F238E27FC236}">
                <a16:creationId xmlns:a16="http://schemas.microsoft.com/office/drawing/2014/main" id="{FA7A54C1-079E-C063-5E05-A84A8FB05AD4}"/>
              </a:ext>
            </a:extLst>
          </p:cNvPr>
          <p:cNvSpPr/>
          <p:nvPr/>
        </p:nvSpPr>
        <p:spPr>
          <a:xfrm>
            <a:off x="3107342" y="5646803"/>
            <a:ext cx="113146" cy="11314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AAD21700-E87F-BF61-BFE7-BAE234EB48BE}"/>
              </a:ext>
            </a:extLst>
          </p:cNvPr>
          <p:cNvSpPr txBox="1"/>
          <p:nvPr/>
        </p:nvSpPr>
        <p:spPr>
          <a:xfrm>
            <a:off x="2880448" y="5937436"/>
            <a:ext cx="1415772" cy="584775"/>
          </a:xfrm>
          <a:prstGeom prst="rect">
            <a:avLst/>
          </a:prstGeom>
          <a:noFill/>
        </p:spPr>
        <p:txBody>
          <a:bodyPr wrap="none" rtlCol="0">
            <a:spAutoFit/>
          </a:bodyPr>
          <a:lstStyle/>
          <a:p>
            <a:r>
              <a:rPr kumimoji="1" lang="en-US" altLang="ja-JP" sz="1600" b="1" u="sng" dirty="0"/>
              <a:t>Species B</a:t>
            </a:r>
          </a:p>
          <a:p>
            <a:r>
              <a:rPr kumimoji="1" lang="ja-JP" altLang="en-US" sz="1600" dirty="0"/>
              <a:t>四角形の鉛筆</a:t>
            </a:r>
          </a:p>
        </p:txBody>
      </p:sp>
      <p:sp>
        <p:nvSpPr>
          <p:cNvPr id="25" name="フリーフォーム: 図形 24">
            <a:extLst>
              <a:ext uri="{FF2B5EF4-FFF2-40B4-BE49-F238E27FC236}">
                <a16:creationId xmlns:a16="http://schemas.microsoft.com/office/drawing/2014/main" id="{9493E489-F927-D7CF-0CCA-7AAF65C19262}"/>
              </a:ext>
            </a:extLst>
          </p:cNvPr>
          <p:cNvSpPr/>
          <p:nvPr/>
        </p:nvSpPr>
        <p:spPr>
          <a:xfrm>
            <a:off x="3020290" y="5010067"/>
            <a:ext cx="1029997" cy="535709"/>
          </a:xfrm>
          <a:custGeom>
            <a:avLst/>
            <a:gdLst>
              <a:gd name="connsiteX0" fmla="*/ 0 w 1016000"/>
              <a:gd name="connsiteY0" fmla="*/ 526473 h 535709"/>
              <a:gd name="connsiteX1" fmla="*/ 775854 w 1016000"/>
              <a:gd name="connsiteY1" fmla="*/ 0 h 535709"/>
              <a:gd name="connsiteX2" fmla="*/ 1016000 w 1016000"/>
              <a:gd name="connsiteY2" fmla="*/ 0 h 535709"/>
              <a:gd name="connsiteX3" fmla="*/ 277091 w 1016000"/>
              <a:gd name="connsiteY3" fmla="*/ 535709 h 535709"/>
              <a:gd name="connsiteX4" fmla="*/ 0 w 1016000"/>
              <a:gd name="connsiteY4" fmla="*/ 526473 h 53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00" h="535709">
                <a:moveTo>
                  <a:pt x="0" y="526473"/>
                </a:moveTo>
                <a:lnTo>
                  <a:pt x="775854" y="0"/>
                </a:lnTo>
                <a:lnTo>
                  <a:pt x="1016000" y="0"/>
                </a:lnTo>
                <a:lnTo>
                  <a:pt x="277091" y="535709"/>
                </a:lnTo>
                <a:lnTo>
                  <a:pt x="0" y="526473"/>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図形 25">
            <a:extLst>
              <a:ext uri="{FF2B5EF4-FFF2-40B4-BE49-F238E27FC236}">
                <a16:creationId xmlns:a16="http://schemas.microsoft.com/office/drawing/2014/main" id="{085C8E70-A0C6-7199-9DEA-0046A02E5F92}"/>
              </a:ext>
            </a:extLst>
          </p:cNvPr>
          <p:cNvSpPr/>
          <p:nvPr/>
        </p:nvSpPr>
        <p:spPr>
          <a:xfrm>
            <a:off x="3325091" y="5010067"/>
            <a:ext cx="720436" cy="831273"/>
          </a:xfrm>
          <a:custGeom>
            <a:avLst/>
            <a:gdLst>
              <a:gd name="connsiteX0" fmla="*/ 0 w 720436"/>
              <a:gd name="connsiteY0" fmla="*/ 535709 h 831273"/>
              <a:gd name="connsiteX1" fmla="*/ 0 w 720436"/>
              <a:gd name="connsiteY1" fmla="*/ 831273 h 831273"/>
              <a:gd name="connsiteX2" fmla="*/ 711200 w 720436"/>
              <a:gd name="connsiteY2" fmla="*/ 277091 h 831273"/>
              <a:gd name="connsiteX3" fmla="*/ 720436 w 720436"/>
              <a:gd name="connsiteY3" fmla="*/ 0 h 831273"/>
              <a:gd name="connsiteX4" fmla="*/ 0 w 720436"/>
              <a:gd name="connsiteY4" fmla="*/ 535709 h 831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436" h="831273">
                <a:moveTo>
                  <a:pt x="0" y="535709"/>
                </a:moveTo>
                <a:lnTo>
                  <a:pt x="0" y="831273"/>
                </a:lnTo>
                <a:lnTo>
                  <a:pt x="711200" y="277091"/>
                </a:lnTo>
                <a:lnTo>
                  <a:pt x="720436" y="0"/>
                </a:lnTo>
                <a:lnTo>
                  <a:pt x="0" y="535709"/>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18684FB5-375E-FA44-0105-B946ADA8F35E}"/>
              </a:ext>
            </a:extLst>
          </p:cNvPr>
          <p:cNvSpPr txBox="1"/>
          <p:nvPr/>
        </p:nvSpPr>
        <p:spPr>
          <a:xfrm>
            <a:off x="4910268" y="4371288"/>
            <a:ext cx="777777" cy="369332"/>
          </a:xfrm>
          <a:prstGeom prst="rect">
            <a:avLst/>
          </a:prstGeom>
          <a:noFill/>
        </p:spPr>
        <p:txBody>
          <a:bodyPr wrap="none" rtlCol="0">
            <a:spAutoFit/>
          </a:bodyPr>
          <a:lstStyle/>
          <a:p>
            <a:r>
              <a:rPr kumimoji="1" lang="en-US" altLang="ja-JP" b="1" dirty="0"/>
              <a:t>FIG.3</a:t>
            </a:r>
            <a:endParaRPr kumimoji="1" lang="ja-JP" altLang="en-US" b="1" dirty="0"/>
          </a:p>
        </p:txBody>
      </p:sp>
      <p:sp>
        <p:nvSpPr>
          <p:cNvPr id="29" name="楕円 28">
            <a:extLst>
              <a:ext uri="{FF2B5EF4-FFF2-40B4-BE49-F238E27FC236}">
                <a16:creationId xmlns:a16="http://schemas.microsoft.com/office/drawing/2014/main" id="{7B232923-AA59-B643-9125-9619FE671A4A}"/>
              </a:ext>
            </a:extLst>
          </p:cNvPr>
          <p:cNvSpPr/>
          <p:nvPr/>
        </p:nvSpPr>
        <p:spPr>
          <a:xfrm>
            <a:off x="4917885" y="5642727"/>
            <a:ext cx="113146" cy="11314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F38AF085-8B5F-BC74-A843-98522C7A5B5D}"/>
              </a:ext>
            </a:extLst>
          </p:cNvPr>
          <p:cNvSpPr txBox="1"/>
          <p:nvPr/>
        </p:nvSpPr>
        <p:spPr>
          <a:xfrm>
            <a:off x="4675751" y="5933360"/>
            <a:ext cx="1415772" cy="584775"/>
          </a:xfrm>
          <a:prstGeom prst="rect">
            <a:avLst/>
          </a:prstGeom>
          <a:noFill/>
        </p:spPr>
        <p:txBody>
          <a:bodyPr wrap="none" rtlCol="0">
            <a:spAutoFit/>
          </a:bodyPr>
          <a:lstStyle/>
          <a:p>
            <a:r>
              <a:rPr kumimoji="1" lang="en-US" altLang="ja-JP" sz="1600" b="1" u="sng" dirty="0"/>
              <a:t>Species C</a:t>
            </a:r>
          </a:p>
          <a:p>
            <a:r>
              <a:rPr lang="ja-JP" altLang="en-US" sz="1600" dirty="0"/>
              <a:t>六角形</a:t>
            </a:r>
            <a:r>
              <a:rPr kumimoji="1" lang="ja-JP" altLang="en-US" sz="1600" dirty="0"/>
              <a:t>の鉛筆</a:t>
            </a:r>
          </a:p>
        </p:txBody>
      </p:sp>
      <p:sp>
        <p:nvSpPr>
          <p:cNvPr id="36" name="フリーフォーム: 図形 35">
            <a:extLst>
              <a:ext uri="{FF2B5EF4-FFF2-40B4-BE49-F238E27FC236}">
                <a16:creationId xmlns:a16="http://schemas.microsoft.com/office/drawing/2014/main" id="{D4F727CB-F5DE-A931-FFA1-FD69ECD069DB}"/>
              </a:ext>
            </a:extLst>
          </p:cNvPr>
          <p:cNvSpPr/>
          <p:nvPr/>
        </p:nvSpPr>
        <p:spPr>
          <a:xfrm>
            <a:off x="4872038" y="5021035"/>
            <a:ext cx="828675" cy="528638"/>
          </a:xfrm>
          <a:custGeom>
            <a:avLst/>
            <a:gdLst>
              <a:gd name="connsiteX0" fmla="*/ 0 w 828675"/>
              <a:gd name="connsiteY0" fmla="*/ 528638 h 528638"/>
              <a:gd name="connsiteX1" fmla="*/ 657225 w 828675"/>
              <a:gd name="connsiteY1" fmla="*/ 0 h 528638"/>
              <a:gd name="connsiteX2" fmla="*/ 828675 w 828675"/>
              <a:gd name="connsiteY2" fmla="*/ 0 h 528638"/>
              <a:gd name="connsiteX3" fmla="*/ 204787 w 828675"/>
              <a:gd name="connsiteY3" fmla="*/ 523875 h 528638"/>
              <a:gd name="connsiteX4" fmla="*/ 0 w 828675"/>
              <a:gd name="connsiteY4" fmla="*/ 528638 h 52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528638">
                <a:moveTo>
                  <a:pt x="0" y="528638"/>
                </a:moveTo>
                <a:lnTo>
                  <a:pt x="657225" y="0"/>
                </a:lnTo>
                <a:lnTo>
                  <a:pt x="828675" y="0"/>
                </a:lnTo>
                <a:lnTo>
                  <a:pt x="204787" y="523875"/>
                </a:lnTo>
                <a:lnTo>
                  <a:pt x="0" y="528638"/>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図形 37">
            <a:extLst>
              <a:ext uri="{FF2B5EF4-FFF2-40B4-BE49-F238E27FC236}">
                <a16:creationId xmlns:a16="http://schemas.microsoft.com/office/drawing/2014/main" id="{5E659CC0-8714-7644-A43F-CF0A66B2BFAD}"/>
              </a:ext>
            </a:extLst>
          </p:cNvPr>
          <p:cNvSpPr/>
          <p:nvPr/>
        </p:nvSpPr>
        <p:spPr>
          <a:xfrm>
            <a:off x="5076825" y="5025798"/>
            <a:ext cx="690563" cy="671512"/>
          </a:xfrm>
          <a:custGeom>
            <a:avLst/>
            <a:gdLst>
              <a:gd name="connsiteX0" fmla="*/ 0 w 690563"/>
              <a:gd name="connsiteY0" fmla="*/ 523875 h 671512"/>
              <a:gd name="connsiteX1" fmla="*/ 71438 w 690563"/>
              <a:gd name="connsiteY1" fmla="*/ 671512 h 671512"/>
              <a:gd name="connsiteX2" fmla="*/ 690563 w 690563"/>
              <a:gd name="connsiteY2" fmla="*/ 123825 h 671512"/>
              <a:gd name="connsiteX3" fmla="*/ 633413 w 690563"/>
              <a:gd name="connsiteY3" fmla="*/ 0 h 671512"/>
              <a:gd name="connsiteX4" fmla="*/ 0 w 690563"/>
              <a:gd name="connsiteY4" fmla="*/ 523875 h 671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3" h="671512">
                <a:moveTo>
                  <a:pt x="0" y="523875"/>
                </a:moveTo>
                <a:lnTo>
                  <a:pt x="71438" y="671512"/>
                </a:lnTo>
                <a:lnTo>
                  <a:pt x="690563" y="123825"/>
                </a:lnTo>
                <a:lnTo>
                  <a:pt x="633413" y="0"/>
                </a:lnTo>
                <a:lnTo>
                  <a:pt x="0" y="523875"/>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図形 38">
            <a:extLst>
              <a:ext uri="{FF2B5EF4-FFF2-40B4-BE49-F238E27FC236}">
                <a16:creationId xmlns:a16="http://schemas.microsoft.com/office/drawing/2014/main" id="{24CE49F8-0AE0-3A48-C978-B9BE61F4B14F}"/>
              </a:ext>
            </a:extLst>
          </p:cNvPr>
          <p:cNvSpPr/>
          <p:nvPr/>
        </p:nvSpPr>
        <p:spPr>
          <a:xfrm>
            <a:off x="5081589" y="5154385"/>
            <a:ext cx="677302" cy="685800"/>
          </a:xfrm>
          <a:custGeom>
            <a:avLst/>
            <a:gdLst>
              <a:gd name="connsiteX0" fmla="*/ 66675 w 695325"/>
              <a:gd name="connsiteY0" fmla="*/ 542925 h 685800"/>
              <a:gd name="connsiteX1" fmla="*/ 0 w 695325"/>
              <a:gd name="connsiteY1" fmla="*/ 685800 h 685800"/>
              <a:gd name="connsiteX2" fmla="*/ 604838 w 695325"/>
              <a:gd name="connsiteY2" fmla="*/ 142875 h 685800"/>
              <a:gd name="connsiteX3" fmla="*/ 695325 w 695325"/>
              <a:gd name="connsiteY3" fmla="*/ 0 h 685800"/>
              <a:gd name="connsiteX4" fmla="*/ 66675 w 695325"/>
              <a:gd name="connsiteY4" fmla="*/ 542925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25" h="685800">
                <a:moveTo>
                  <a:pt x="66675" y="542925"/>
                </a:moveTo>
                <a:lnTo>
                  <a:pt x="0" y="685800"/>
                </a:lnTo>
                <a:lnTo>
                  <a:pt x="604838" y="142875"/>
                </a:lnTo>
                <a:lnTo>
                  <a:pt x="695325" y="0"/>
                </a:lnTo>
                <a:lnTo>
                  <a:pt x="66675" y="542925"/>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1CC4B029-DCE3-2DD3-BEFB-40B1843AE009}"/>
              </a:ext>
            </a:extLst>
          </p:cNvPr>
          <p:cNvSpPr/>
          <p:nvPr/>
        </p:nvSpPr>
        <p:spPr>
          <a:xfrm>
            <a:off x="6647724" y="4782108"/>
            <a:ext cx="4974438" cy="227959"/>
          </a:xfrm>
          <a:prstGeom prst="rect">
            <a:avLst/>
          </a:prstGeom>
          <a:noFill/>
          <a:ln w="19050">
            <a:solidFill>
              <a:srgbClr val="800D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7BA32FEE-AEAA-CE28-475A-C0CE6B27585F}"/>
              </a:ext>
            </a:extLst>
          </p:cNvPr>
          <p:cNvSpPr txBox="1"/>
          <p:nvPr/>
        </p:nvSpPr>
        <p:spPr>
          <a:xfrm>
            <a:off x="794525" y="4022307"/>
            <a:ext cx="5188497" cy="369332"/>
          </a:xfrm>
          <a:prstGeom prst="rect">
            <a:avLst/>
          </a:prstGeom>
          <a:noFill/>
        </p:spPr>
        <p:txBody>
          <a:bodyPr wrap="square" rtlCol="0">
            <a:spAutoFit/>
          </a:bodyPr>
          <a:lstStyle/>
          <a:p>
            <a:r>
              <a:rPr kumimoji="1" lang="ja-JP" altLang="en-US" b="1" dirty="0">
                <a:solidFill>
                  <a:srgbClr val="800D0A"/>
                </a:solidFill>
              </a:rPr>
              <a:t>▶</a:t>
            </a:r>
            <a:r>
              <a:rPr kumimoji="1" lang="en-US" altLang="ja-JP" b="1" dirty="0">
                <a:solidFill>
                  <a:srgbClr val="800D0A"/>
                </a:solidFill>
              </a:rPr>
              <a:t>Species</a:t>
            </a:r>
            <a:r>
              <a:rPr kumimoji="1" lang="ja-JP" altLang="en-US" b="1" dirty="0">
                <a:solidFill>
                  <a:srgbClr val="800D0A"/>
                </a:solidFill>
              </a:rPr>
              <a:t>は実施形態であり、クレームではない。</a:t>
            </a:r>
          </a:p>
        </p:txBody>
      </p:sp>
      <p:sp>
        <p:nvSpPr>
          <p:cNvPr id="4" name="テキスト ボックス 3">
            <a:extLst>
              <a:ext uri="{FF2B5EF4-FFF2-40B4-BE49-F238E27FC236}">
                <a16:creationId xmlns:a16="http://schemas.microsoft.com/office/drawing/2014/main" id="{71D1F889-6426-CD6F-08AA-EBFF68C5EF1E}"/>
              </a:ext>
            </a:extLst>
          </p:cNvPr>
          <p:cNvSpPr txBox="1"/>
          <p:nvPr/>
        </p:nvSpPr>
        <p:spPr>
          <a:xfrm>
            <a:off x="6647724" y="3914442"/>
            <a:ext cx="4974439" cy="2308324"/>
          </a:xfrm>
          <a:prstGeom prst="rect">
            <a:avLst/>
          </a:prstGeom>
          <a:noFill/>
        </p:spPr>
        <p:txBody>
          <a:bodyPr wrap="none" rtlCol="0">
            <a:spAutoFit/>
          </a:bodyPr>
          <a:lstStyle/>
          <a:p>
            <a:r>
              <a:rPr lang="en-US" altLang="ja-JP" b="1" dirty="0"/>
              <a:t>Claims</a:t>
            </a:r>
          </a:p>
          <a:p>
            <a:pPr marL="342900" indent="-342900">
              <a:buAutoNum type="arabicPeriod"/>
            </a:pPr>
            <a:r>
              <a:rPr lang="ja-JP" altLang="en-US" dirty="0"/>
              <a:t>多角形の鉛筆。　⇒属クレーム</a:t>
            </a:r>
            <a:endParaRPr lang="en-US" altLang="ja-JP" dirty="0"/>
          </a:p>
          <a:p>
            <a:pPr marL="342900" indent="-342900">
              <a:buAutoNum type="arabicPeriod"/>
            </a:pPr>
            <a:r>
              <a:rPr lang="ja-JP" altLang="en-US" dirty="0"/>
              <a:t>三角形の鉛筆。　⇒</a:t>
            </a:r>
            <a:r>
              <a:rPr lang="en-US" altLang="ja-JP" dirty="0"/>
              <a:t>Species A</a:t>
            </a:r>
            <a:r>
              <a:rPr lang="ja-JP" altLang="en-US" dirty="0"/>
              <a:t>に対応</a:t>
            </a:r>
            <a:endParaRPr lang="en-US" altLang="ja-JP" dirty="0"/>
          </a:p>
          <a:p>
            <a:pPr marL="342900" indent="-342900">
              <a:buAutoNum type="arabicPeriod"/>
            </a:pPr>
            <a:r>
              <a:rPr lang="ja-JP" altLang="en-US" dirty="0"/>
              <a:t>四角形以上の鉛筆。⇒</a:t>
            </a:r>
            <a:r>
              <a:rPr lang="en-US" altLang="ja-JP" dirty="0"/>
              <a:t>Species B</a:t>
            </a:r>
            <a:r>
              <a:rPr lang="ja-JP" altLang="en-US" dirty="0"/>
              <a:t>・</a:t>
            </a:r>
            <a:r>
              <a:rPr lang="en-US" altLang="ja-JP" dirty="0"/>
              <a:t>C</a:t>
            </a:r>
            <a:r>
              <a:rPr lang="ja-JP" altLang="en-US" dirty="0"/>
              <a:t>に対応</a:t>
            </a:r>
            <a:endParaRPr lang="en-US" altLang="ja-JP" dirty="0"/>
          </a:p>
          <a:p>
            <a:pPr marL="342900" indent="-342900">
              <a:buAutoNum type="arabicPeriod"/>
            </a:pPr>
            <a:r>
              <a:rPr lang="ja-JP" altLang="en-US" dirty="0"/>
              <a:t>四角形の鉛筆。　⇒</a:t>
            </a:r>
            <a:r>
              <a:rPr lang="en-US" altLang="ja-JP" dirty="0"/>
              <a:t>Species B</a:t>
            </a:r>
            <a:r>
              <a:rPr lang="ja-JP" altLang="en-US" dirty="0"/>
              <a:t>に対応</a:t>
            </a:r>
            <a:endParaRPr lang="en-US" altLang="ja-JP" dirty="0"/>
          </a:p>
          <a:p>
            <a:pPr marL="342900" indent="-342900">
              <a:buAutoNum type="arabicPeriod"/>
            </a:pPr>
            <a:r>
              <a:rPr lang="ja-JP" altLang="en-US" dirty="0"/>
              <a:t>六角形の鉛筆。　⇒</a:t>
            </a:r>
            <a:r>
              <a:rPr lang="en-US" altLang="ja-JP" dirty="0"/>
              <a:t>Species C</a:t>
            </a:r>
            <a:r>
              <a:rPr lang="ja-JP" altLang="en-US" dirty="0"/>
              <a:t>に対応</a:t>
            </a:r>
            <a:endParaRPr lang="en-US" altLang="ja-JP" dirty="0"/>
          </a:p>
          <a:p>
            <a:pPr marL="342900" indent="-342900">
              <a:buAutoNum type="arabicPeriod"/>
            </a:pPr>
            <a:endParaRPr lang="en-US" altLang="ja-JP" dirty="0"/>
          </a:p>
          <a:p>
            <a:endParaRPr kumimoji="1" lang="ja-JP" altLang="en-US" dirty="0"/>
          </a:p>
        </p:txBody>
      </p:sp>
      <p:sp>
        <p:nvSpPr>
          <p:cNvPr id="9" name="四角形吹き出し 29">
            <a:extLst>
              <a:ext uri="{FF2B5EF4-FFF2-40B4-BE49-F238E27FC236}">
                <a16:creationId xmlns:a16="http://schemas.microsoft.com/office/drawing/2014/main" id="{240F1B50-F926-35BD-5CF0-C9F7C9A257F4}"/>
              </a:ext>
            </a:extLst>
          </p:cNvPr>
          <p:cNvSpPr/>
          <p:nvPr/>
        </p:nvSpPr>
        <p:spPr>
          <a:xfrm>
            <a:off x="7962994" y="6052457"/>
            <a:ext cx="3659167" cy="643552"/>
          </a:xfrm>
          <a:prstGeom prst="wedgeRectCallout">
            <a:avLst>
              <a:gd name="adj1" fmla="val 1918"/>
              <a:gd name="adj2" fmla="val -207189"/>
            </a:avLst>
          </a:prstGeom>
          <a:solidFill>
            <a:srgbClr val="FFFFFF">
              <a:alpha val="65882"/>
            </a:srgbClr>
          </a:solidFill>
          <a:ln>
            <a:solidFill>
              <a:srgbClr val="800D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一つのクレームが、複数の実施形態（</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Species</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）に対応する場合もある。</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156722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AFD50-C919-D59F-0A92-8AC8F43BEAAD}"/>
            </a:ext>
          </a:extLst>
        </p:cNvPr>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91E58345-65C5-C065-E4B0-B4F0633029CA}"/>
              </a:ext>
            </a:extLst>
          </p:cNvPr>
          <p:cNvSpPr/>
          <p:nvPr/>
        </p:nvSpPr>
        <p:spPr>
          <a:xfrm>
            <a:off x="1143000" y="1456841"/>
            <a:ext cx="9658674" cy="106331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164A7173-E533-FE3E-2C35-8449C3E0991D}"/>
              </a:ext>
            </a:extLst>
          </p:cNvPr>
          <p:cNvSpPr/>
          <p:nvPr/>
        </p:nvSpPr>
        <p:spPr>
          <a:xfrm>
            <a:off x="1405825" y="3394412"/>
            <a:ext cx="9178871" cy="2266159"/>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AA2B64D-183B-5D52-B04A-17FCCDE44702}"/>
              </a:ext>
            </a:extLst>
          </p:cNvPr>
          <p:cNvSpPr txBox="1">
            <a:spLocks/>
          </p:cNvSpPr>
          <p:nvPr/>
        </p:nvSpPr>
        <p:spPr>
          <a:xfrm>
            <a:off x="1143000" y="533401"/>
            <a:ext cx="9906000" cy="1382156"/>
          </a:xfrm>
          <a:prstGeom prst="rect">
            <a:avLst/>
          </a:prstGeom>
        </p:spPr>
        <p:txBody>
          <a:bodyPr/>
          <a:lstStyle>
            <a:lvl1pPr algn="l" defTabSz="914400" rtl="0" eaLnBrk="1" latinLnBrk="0" hangingPunct="1">
              <a:lnSpc>
                <a:spcPct val="105000"/>
              </a:lnSpc>
              <a:spcBef>
                <a:spcPct val="0"/>
              </a:spcBef>
              <a:buNone/>
              <a:defRPr sz="4800" b="1" i="0" kern="1200" cap="none" spc="140" baseline="0">
                <a:solidFill>
                  <a:schemeClr val="tx2"/>
                </a:solidFill>
                <a:latin typeface="+mj-lt"/>
                <a:ea typeface="+mj-ea"/>
                <a:cs typeface="+mj-cs"/>
              </a:defRPr>
            </a:lvl1pPr>
          </a:lstStyle>
          <a:p>
            <a:r>
              <a:rPr kumimoji="1" lang="en-US" altLang="ja-JP" dirty="0"/>
              <a:t>9.4</a:t>
            </a:r>
            <a:r>
              <a:rPr lang="ja-JP" altLang="en-US" dirty="0"/>
              <a:t> </a:t>
            </a:r>
            <a:r>
              <a:rPr lang="en-US" altLang="ja-JP" dirty="0"/>
              <a:t>Rejoinder</a:t>
            </a:r>
            <a:r>
              <a:rPr lang="ja-JP" altLang="en-US" dirty="0"/>
              <a:t>（再併合）</a:t>
            </a:r>
            <a:endParaRPr kumimoji="1" lang="en-US" altLang="ja-JP" dirty="0"/>
          </a:p>
        </p:txBody>
      </p:sp>
      <p:sp>
        <p:nvSpPr>
          <p:cNvPr id="32" name="フッター プレースホルダー 2">
            <a:extLst>
              <a:ext uri="{FF2B5EF4-FFF2-40B4-BE49-F238E27FC236}">
                <a16:creationId xmlns:a16="http://schemas.microsoft.com/office/drawing/2014/main" id="{F1E37902-3531-BFDC-6BFF-CD48EA1CC798}"/>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13" name="テキスト ボックス 12">
            <a:extLst>
              <a:ext uri="{FF2B5EF4-FFF2-40B4-BE49-F238E27FC236}">
                <a16:creationId xmlns:a16="http://schemas.microsoft.com/office/drawing/2014/main" id="{FCEE603D-26C6-CF80-4642-688D475427D4}"/>
              </a:ext>
            </a:extLst>
          </p:cNvPr>
          <p:cNvSpPr txBox="1"/>
          <p:nvPr/>
        </p:nvSpPr>
        <p:spPr>
          <a:xfrm>
            <a:off x="1607303" y="3474382"/>
            <a:ext cx="8977393" cy="2031325"/>
          </a:xfrm>
          <a:prstGeom prst="rect">
            <a:avLst/>
          </a:prstGeom>
          <a:noFill/>
        </p:spPr>
        <p:txBody>
          <a:bodyPr wrap="square">
            <a:spAutoFit/>
          </a:bodyPr>
          <a:lstStyle/>
          <a:p>
            <a:r>
              <a:rPr lang="en-US" altLang="ja-JP" b="1" dirty="0"/>
              <a:t>821.04 Rejoinder</a:t>
            </a:r>
            <a:r>
              <a:rPr lang="ja-JP" altLang="en-US" b="1" dirty="0"/>
              <a:t>抜粋</a:t>
            </a:r>
            <a:endParaRPr lang="en-US" altLang="ja-JP" b="1" dirty="0"/>
          </a:p>
          <a:p>
            <a:r>
              <a:rPr lang="en-US" altLang="ja-JP" dirty="0"/>
              <a:t>The propriety of a restriction requirement should be reconsidered </a:t>
            </a:r>
            <a:r>
              <a:rPr lang="en-US" altLang="ja-JP" b="1" dirty="0"/>
              <a:t>when all the claims directed to the elected invention are in condition for allowance</a:t>
            </a:r>
            <a:r>
              <a:rPr lang="en-US" altLang="ja-JP" dirty="0"/>
              <a:t>, and the nonelected invention(s) should be considered for rejoinder. </a:t>
            </a:r>
            <a:r>
              <a:rPr lang="en-US" altLang="ja-JP" b="1" dirty="0">
                <a:solidFill>
                  <a:srgbClr val="800D0A"/>
                </a:solidFill>
              </a:rPr>
              <a:t>Rejoinder</a:t>
            </a:r>
            <a:r>
              <a:rPr lang="en-US" altLang="ja-JP" dirty="0"/>
              <a:t> </a:t>
            </a:r>
            <a:r>
              <a:rPr lang="en-US" altLang="ja-JP" b="1" dirty="0"/>
              <a:t>involves withdrawal of a restriction requirement between an allowable elected invention and a nonelected invention</a:t>
            </a:r>
            <a:r>
              <a:rPr lang="en-US" altLang="ja-JP" dirty="0"/>
              <a:t> and examination of the formerly nonelected invention on the merit. …</a:t>
            </a:r>
          </a:p>
        </p:txBody>
      </p:sp>
      <p:sp>
        <p:nvSpPr>
          <p:cNvPr id="15" name="正方形/長方形 14">
            <a:extLst>
              <a:ext uri="{FF2B5EF4-FFF2-40B4-BE49-F238E27FC236}">
                <a16:creationId xmlns:a16="http://schemas.microsoft.com/office/drawing/2014/main" id="{4FB9FDAE-E99A-3C93-343B-29A579F92E0C}"/>
              </a:ext>
            </a:extLst>
          </p:cNvPr>
          <p:cNvSpPr/>
          <p:nvPr/>
        </p:nvSpPr>
        <p:spPr>
          <a:xfrm>
            <a:off x="1258474" y="3115059"/>
            <a:ext cx="144016" cy="144016"/>
          </a:xfrm>
          <a:prstGeom prst="rect">
            <a:avLst/>
          </a:prstGeom>
          <a:solidFill>
            <a:srgbClr val="D41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D4162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a:extLst>
              <a:ext uri="{FF2B5EF4-FFF2-40B4-BE49-F238E27FC236}">
                <a16:creationId xmlns:a16="http://schemas.microsoft.com/office/drawing/2014/main" id="{6B6F3780-6D6A-48C5-46C3-3AF9D300B57E}"/>
              </a:ext>
            </a:extLst>
          </p:cNvPr>
          <p:cNvSpPr txBox="1"/>
          <p:nvPr/>
        </p:nvSpPr>
        <p:spPr>
          <a:xfrm>
            <a:off x="1405825" y="3025079"/>
            <a:ext cx="1786066" cy="369332"/>
          </a:xfrm>
          <a:prstGeom prst="rect">
            <a:avLst/>
          </a:prstGeom>
          <a:noFill/>
        </p:spPr>
        <p:txBody>
          <a:bodyPr wrap="none" rtlCol="0">
            <a:spAutoFit/>
          </a:bodyPr>
          <a:lstStyle/>
          <a:p>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MPEP</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関連規定</a:t>
            </a:r>
            <a:endParaRPr kumimoji="1" lang="en-US" altLang="ja-JP" b="1" baseline="30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a:extLst>
              <a:ext uri="{FF2B5EF4-FFF2-40B4-BE49-F238E27FC236}">
                <a16:creationId xmlns:a16="http://schemas.microsoft.com/office/drawing/2014/main" id="{71297137-2221-E41D-E830-121359F49081}"/>
              </a:ext>
            </a:extLst>
          </p:cNvPr>
          <p:cNvSpPr txBox="1"/>
          <p:nvPr/>
        </p:nvSpPr>
        <p:spPr>
          <a:xfrm>
            <a:off x="1390326" y="1565330"/>
            <a:ext cx="9326224" cy="923330"/>
          </a:xfrm>
          <a:prstGeom prst="rect">
            <a:avLst/>
          </a:prstGeom>
          <a:noFill/>
        </p:spPr>
        <p:txBody>
          <a:bodyPr wrap="square" rtlCol="0">
            <a:spAutoFit/>
          </a:bodyPr>
          <a:lstStyle/>
          <a:p>
            <a:r>
              <a:rPr kumimoji="1" lang="en-US" altLang="ja-JP" b="1" u="sng" dirty="0">
                <a:latin typeface="メイリオ" panose="020B0604030504040204" pitchFamily="50" charset="-128"/>
                <a:ea typeface="メイリオ" panose="020B0604030504040204" pitchFamily="50" charset="-128"/>
              </a:rPr>
              <a:t>Rejoinder(</a:t>
            </a:r>
            <a:r>
              <a:rPr kumimoji="1" lang="ja-JP" altLang="en-US" b="1" u="sng" dirty="0">
                <a:latin typeface="メイリオ" panose="020B0604030504040204" pitchFamily="50" charset="-128"/>
                <a:ea typeface="メイリオ" panose="020B0604030504040204" pitchFamily="50" charset="-128"/>
              </a:rPr>
              <a:t>再併合</a:t>
            </a:r>
            <a:r>
              <a:rPr kumimoji="1" lang="en-US" altLang="ja-JP" b="1" u="sng" dirty="0">
                <a:latin typeface="メイリオ" panose="020B0604030504040204" pitchFamily="50" charset="-128"/>
                <a:ea typeface="メイリオ" panose="020B0604030504040204" pitchFamily="50" charset="-128"/>
              </a:rPr>
              <a:t>)</a:t>
            </a:r>
          </a:p>
          <a:p>
            <a:r>
              <a:rPr kumimoji="1" lang="ja-JP" altLang="en-US" dirty="0">
                <a:latin typeface="メイリオ" panose="020B0604030504040204" pitchFamily="50" charset="-128"/>
                <a:ea typeface="メイリオ" panose="020B0604030504040204" pitchFamily="50" charset="-128"/>
              </a:rPr>
              <a:t>選択クレームが許可可能な状態になったとき、審査官が、限定要求を撤回して非選択発明について審査を行うこと（非選択クレームを審査に再併合すること）。</a:t>
            </a:r>
            <a:endParaRPr kumimoji="1" lang="en-US" altLang="ja-JP" dirty="0">
              <a:latin typeface="メイリオ" panose="020B0604030504040204" pitchFamily="50" charset="-128"/>
              <a:ea typeface="メイリオ" panose="020B0604030504040204" pitchFamily="50" charset="-128"/>
            </a:endParaRPr>
          </a:p>
        </p:txBody>
      </p:sp>
      <p:sp>
        <p:nvSpPr>
          <p:cNvPr id="3" name="四角形吹き出し 29">
            <a:extLst>
              <a:ext uri="{FF2B5EF4-FFF2-40B4-BE49-F238E27FC236}">
                <a16:creationId xmlns:a16="http://schemas.microsoft.com/office/drawing/2014/main" id="{228059A3-7CF4-6848-967A-AFBE2173FE64}"/>
              </a:ext>
            </a:extLst>
          </p:cNvPr>
          <p:cNvSpPr/>
          <p:nvPr/>
        </p:nvSpPr>
        <p:spPr>
          <a:xfrm>
            <a:off x="9392568" y="2838997"/>
            <a:ext cx="2625261" cy="891152"/>
          </a:xfrm>
          <a:prstGeom prst="wedgeRectCallout">
            <a:avLst>
              <a:gd name="adj1" fmla="val -65399"/>
              <a:gd name="adj2" fmla="val 122965"/>
            </a:avLst>
          </a:prstGeom>
          <a:solidFill>
            <a:srgbClr val="FFFFFF">
              <a:alpha val="65882"/>
            </a:srgbClr>
          </a:solidFill>
          <a:ln>
            <a:solidFill>
              <a:srgbClr val="800D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Rejoinder</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により、選択要求は撤回される。</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2218894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611FB-FCB1-300B-8194-1419D8E48300}"/>
            </a:ext>
          </a:extLst>
        </p:cNvPr>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8F73A5AE-9E01-245C-BB31-8211AAC83DCB}"/>
              </a:ext>
            </a:extLst>
          </p:cNvPr>
          <p:cNvSpPr/>
          <p:nvPr/>
        </p:nvSpPr>
        <p:spPr>
          <a:xfrm>
            <a:off x="1143000" y="1456841"/>
            <a:ext cx="9658674" cy="185529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5C49DD86-C4A1-0AFF-E102-6521DF514724}"/>
              </a:ext>
            </a:extLst>
          </p:cNvPr>
          <p:cNvSpPr/>
          <p:nvPr/>
        </p:nvSpPr>
        <p:spPr>
          <a:xfrm>
            <a:off x="1260685" y="3915201"/>
            <a:ext cx="9643175" cy="2667727"/>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0C9DEBA6-BD10-CDCF-88DC-B064FB2E33FD}"/>
              </a:ext>
            </a:extLst>
          </p:cNvPr>
          <p:cNvSpPr txBox="1">
            <a:spLocks/>
          </p:cNvSpPr>
          <p:nvPr/>
        </p:nvSpPr>
        <p:spPr>
          <a:xfrm>
            <a:off x="1143000" y="533401"/>
            <a:ext cx="9906000" cy="1382156"/>
          </a:xfrm>
          <a:prstGeom prst="rect">
            <a:avLst/>
          </a:prstGeom>
        </p:spPr>
        <p:txBody>
          <a:bodyPr/>
          <a:lstStyle>
            <a:lvl1pPr algn="l" defTabSz="914400" rtl="0" eaLnBrk="1" latinLnBrk="0" hangingPunct="1">
              <a:lnSpc>
                <a:spcPct val="105000"/>
              </a:lnSpc>
              <a:spcBef>
                <a:spcPct val="0"/>
              </a:spcBef>
              <a:buNone/>
              <a:defRPr sz="4800" b="1" i="0" kern="1200" cap="none" spc="140" baseline="0">
                <a:solidFill>
                  <a:schemeClr val="tx2"/>
                </a:solidFill>
                <a:latin typeface="+mj-lt"/>
                <a:ea typeface="+mj-ea"/>
                <a:cs typeface="+mj-cs"/>
              </a:defRPr>
            </a:lvl1pPr>
          </a:lstStyle>
          <a:p>
            <a:r>
              <a:rPr kumimoji="1" lang="en-US" altLang="ja-JP" dirty="0"/>
              <a:t>9.5</a:t>
            </a:r>
            <a:r>
              <a:rPr lang="ja-JP" altLang="en-US" dirty="0"/>
              <a:t> </a:t>
            </a:r>
            <a:r>
              <a:rPr lang="en-US" altLang="ja-JP" dirty="0"/>
              <a:t>Rejoinder</a:t>
            </a:r>
            <a:r>
              <a:rPr lang="ja-JP" altLang="en-US" dirty="0"/>
              <a:t>の条件</a:t>
            </a:r>
            <a:endParaRPr kumimoji="1" lang="en-US" altLang="ja-JP" dirty="0"/>
          </a:p>
        </p:txBody>
      </p:sp>
      <p:sp>
        <p:nvSpPr>
          <p:cNvPr id="32" name="フッター プレースホルダー 2">
            <a:extLst>
              <a:ext uri="{FF2B5EF4-FFF2-40B4-BE49-F238E27FC236}">
                <a16:creationId xmlns:a16="http://schemas.microsoft.com/office/drawing/2014/main" id="{1647D0FF-7DC3-220C-2FCF-BD8528F3A7CF}"/>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13" name="テキスト ボックス 12">
            <a:extLst>
              <a:ext uri="{FF2B5EF4-FFF2-40B4-BE49-F238E27FC236}">
                <a16:creationId xmlns:a16="http://schemas.microsoft.com/office/drawing/2014/main" id="{AC935671-5D57-9A35-9F14-962D7A461176}"/>
              </a:ext>
            </a:extLst>
          </p:cNvPr>
          <p:cNvSpPr txBox="1"/>
          <p:nvPr/>
        </p:nvSpPr>
        <p:spPr>
          <a:xfrm>
            <a:off x="1488838" y="3966800"/>
            <a:ext cx="9326222" cy="2585323"/>
          </a:xfrm>
          <a:prstGeom prst="rect">
            <a:avLst/>
          </a:prstGeom>
          <a:noFill/>
        </p:spPr>
        <p:txBody>
          <a:bodyPr wrap="square">
            <a:spAutoFit/>
          </a:bodyPr>
          <a:lstStyle/>
          <a:p>
            <a:r>
              <a:rPr lang="en-US" altLang="ja-JP" b="1" dirty="0"/>
              <a:t>821.04 Rejoinder</a:t>
            </a:r>
            <a:r>
              <a:rPr lang="ja-JP" altLang="en-US" b="1" dirty="0"/>
              <a:t>抜粋</a:t>
            </a:r>
            <a:endParaRPr lang="en-US" altLang="ja-JP" b="1" dirty="0"/>
          </a:p>
          <a:p>
            <a:r>
              <a:rPr lang="en-US" altLang="ja-JP" dirty="0"/>
              <a:t>…In order to be eligible for rejoinder, </a:t>
            </a:r>
            <a:r>
              <a:rPr lang="en-US" altLang="ja-JP" b="1" dirty="0"/>
              <a:t>a claim to a nonelected invention must </a:t>
            </a:r>
            <a:r>
              <a:rPr lang="en-US" altLang="ja-JP" b="1" dirty="0">
                <a:solidFill>
                  <a:srgbClr val="800D0A"/>
                </a:solidFill>
              </a:rPr>
              <a:t>depend from </a:t>
            </a:r>
            <a:r>
              <a:rPr lang="en-US" altLang="ja-JP" b="1" dirty="0"/>
              <a:t>or otherwise </a:t>
            </a:r>
            <a:r>
              <a:rPr lang="en-US" altLang="ja-JP" b="1" dirty="0">
                <a:solidFill>
                  <a:srgbClr val="800D0A"/>
                </a:solidFill>
              </a:rPr>
              <a:t>require all the limitations of an allowable claim</a:t>
            </a:r>
            <a:r>
              <a:rPr lang="en-US" altLang="ja-JP" dirty="0"/>
              <a:t>. A withdrawn claim that </a:t>
            </a:r>
            <a:r>
              <a:rPr lang="en-US" altLang="ja-JP" b="1" dirty="0"/>
              <a:t>does not require all the limitations</a:t>
            </a:r>
            <a:r>
              <a:rPr lang="en-US" altLang="ja-JP" dirty="0"/>
              <a:t> </a:t>
            </a:r>
            <a:r>
              <a:rPr lang="en-US" altLang="ja-JP" b="1" dirty="0"/>
              <a:t>of an allowable claim</a:t>
            </a:r>
            <a:r>
              <a:rPr lang="en-US" altLang="ja-JP" dirty="0"/>
              <a:t> </a:t>
            </a:r>
            <a:r>
              <a:rPr lang="en-US" altLang="ja-JP" b="1" dirty="0"/>
              <a:t>will not be rejoined</a:t>
            </a:r>
            <a:r>
              <a:rPr lang="en-US" altLang="ja-JP" dirty="0"/>
              <a:t>. Furthermore, where restriction was required between a product and a process of making and/or using the product, and the product invention was elected and subsequently found allowable, </a:t>
            </a:r>
            <a:r>
              <a:rPr lang="en-US" altLang="ja-JP" b="1" dirty="0"/>
              <a:t>all claims to a nonelected process invention must </a:t>
            </a:r>
            <a:r>
              <a:rPr lang="en-US" altLang="ja-JP" b="1" dirty="0">
                <a:solidFill>
                  <a:srgbClr val="800D0A"/>
                </a:solidFill>
              </a:rPr>
              <a:t>depend from</a:t>
            </a:r>
            <a:r>
              <a:rPr lang="en-US" altLang="ja-JP" b="1" dirty="0"/>
              <a:t> or otherwise </a:t>
            </a:r>
            <a:r>
              <a:rPr lang="en-US" altLang="ja-JP" b="1" dirty="0">
                <a:solidFill>
                  <a:srgbClr val="800D0A"/>
                </a:solidFill>
              </a:rPr>
              <a:t>require all the limitations of an allowable claim</a:t>
            </a:r>
            <a:r>
              <a:rPr lang="en-US" altLang="ja-JP" dirty="0"/>
              <a:t> for the claims directed to that process invention to be eligible for rejoinder.</a:t>
            </a:r>
            <a:endParaRPr lang="ja-JP" altLang="en-US" dirty="0"/>
          </a:p>
        </p:txBody>
      </p:sp>
      <p:sp>
        <p:nvSpPr>
          <p:cNvPr id="15" name="正方形/長方形 14">
            <a:extLst>
              <a:ext uri="{FF2B5EF4-FFF2-40B4-BE49-F238E27FC236}">
                <a16:creationId xmlns:a16="http://schemas.microsoft.com/office/drawing/2014/main" id="{409909E2-BA70-EF0B-DCDD-F0D162F6B749}"/>
              </a:ext>
            </a:extLst>
          </p:cNvPr>
          <p:cNvSpPr/>
          <p:nvPr/>
        </p:nvSpPr>
        <p:spPr>
          <a:xfrm>
            <a:off x="1258474" y="3635849"/>
            <a:ext cx="144016" cy="144016"/>
          </a:xfrm>
          <a:prstGeom prst="rect">
            <a:avLst/>
          </a:prstGeom>
          <a:solidFill>
            <a:srgbClr val="D41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D4162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a:extLst>
              <a:ext uri="{FF2B5EF4-FFF2-40B4-BE49-F238E27FC236}">
                <a16:creationId xmlns:a16="http://schemas.microsoft.com/office/drawing/2014/main" id="{0B6CF692-EE76-0632-8F29-2167A987DAAC}"/>
              </a:ext>
            </a:extLst>
          </p:cNvPr>
          <p:cNvSpPr txBox="1"/>
          <p:nvPr/>
        </p:nvSpPr>
        <p:spPr>
          <a:xfrm>
            <a:off x="1405825" y="3545869"/>
            <a:ext cx="1786066" cy="369332"/>
          </a:xfrm>
          <a:prstGeom prst="rect">
            <a:avLst/>
          </a:prstGeom>
          <a:noFill/>
        </p:spPr>
        <p:txBody>
          <a:bodyPr wrap="none" rtlCol="0">
            <a:spAutoFit/>
          </a:bodyPr>
          <a:lstStyle/>
          <a:p>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MPEP</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関連規定</a:t>
            </a:r>
            <a:endParaRPr kumimoji="1" lang="en-US" altLang="ja-JP" b="1" baseline="30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a:extLst>
              <a:ext uri="{FF2B5EF4-FFF2-40B4-BE49-F238E27FC236}">
                <a16:creationId xmlns:a16="http://schemas.microsoft.com/office/drawing/2014/main" id="{720BDBF3-D2FB-5C98-45BB-D200D5E5A54B}"/>
              </a:ext>
            </a:extLst>
          </p:cNvPr>
          <p:cNvSpPr txBox="1"/>
          <p:nvPr/>
        </p:nvSpPr>
        <p:spPr>
          <a:xfrm>
            <a:off x="1390326" y="1565330"/>
            <a:ext cx="9326224" cy="2031325"/>
          </a:xfrm>
          <a:prstGeom prst="rect">
            <a:avLst/>
          </a:prstGeom>
          <a:noFill/>
        </p:spPr>
        <p:txBody>
          <a:bodyPr wrap="square" rtlCol="0">
            <a:spAutoFit/>
          </a:bodyPr>
          <a:lstStyle/>
          <a:p>
            <a:r>
              <a:rPr kumimoji="1" lang="en-US" altLang="ja-JP" b="1" u="sng" dirty="0">
                <a:latin typeface="メイリオ" panose="020B0604030504040204" pitchFamily="50" charset="-128"/>
                <a:ea typeface="メイリオ" panose="020B0604030504040204" pitchFamily="50" charset="-128"/>
              </a:rPr>
              <a:t>Rejoinder</a:t>
            </a:r>
            <a:r>
              <a:rPr lang="ja-JP" altLang="en-US" b="1" u="sng" dirty="0">
                <a:latin typeface="メイリオ" panose="020B0604030504040204" pitchFamily="50" charset="-128"/>
                <a:ea typeface="メイリオ" panose="020B0604030504040204" pitchFamily="50" charset="-128"/>
              </a:rPr>
              <a:t>が認められる</a:t>
            </a:r>
            <a:r>
              <a:rPr kumimoji="1" lang="ja-JP" altLang="en-US" b="1" u="sng" dirty="0">
                <a:latin typeface="メイリオ" panose="020B0604030504040204" pitchFamily="50" charset="-128"/>
                <a:ea typeface="メイリオ" panose="020B0604030504040204" pitchFamily="50" charset="-128"/>
              </a:rPr>
              <a:t>条件</a:t>
            </a:r>
            <a:endParaRPr kumimoji="1" lang="en-US" altLang="ja-JP" b="1" u="sng" dirty="0">
              <a:latin typeface="メイリオ" panose="020B0604030504040204" pitchFamily="50" charset="-128"/>
              <a:ea typeface="メイリオ" panose="020B0604030504040204" pitchFamily="50" charset="-128"/>
            </a:endParaRPr>
          </a:p>
          <a:p>
            <a:pPr marL="285750" indent="-285750">
              <a:buFontTx/>
              <a:buChar char="-"/>
            </a:pPr>
            <a:r>
              <a:rPr lang="ja-JP" altLang="en-US" b="1" dirty="0">
                <a:latin typeface="メイリオ" panose="020B0604030504040204" pitchFamily="50" charset="-128"/>
                <a:ea typeface="メイリオ" panose="020B0604030504040204" pitchFamily="50" charset="-128"/>
              </a:rPr>
              <a:t>許可可能な選択クレームに</a:t>
            </a:r>
            <a:r>
              <a:rPr lang="ja-JP" altLang="en-US" b="1" dirty="0">
                <a:solidFill>
                  <a:srgbClr val="800D0A"/>
                </a:solidFill>
                <a:latin typeface="メイリオ" panose="020B0604030504040204" pitchFamily="50" charset="-128"/>
                <a:ea typeface="メイリオ" panose="020B0604030504040204" pitchFamily="50" charset="-128"/>
              </a:rPr>
              <a:t>従属する</a:t>
            </a:r>
            <a:r>
              <a:rPr lang="ja-JP" altLang="en-US" dirty="0">
                <a:latin typeface="メイリオ" panose="020B0604030504040204" pitchFamily="50" charset="-128"/>
                <a:ea typeface="メイリオ" panose="020B0604030504040204" pitchFamily="50" charset="-128"/>
              </a:rPr>
              <a:t>ように、又は、</a:t>
            </a:r>
            <a:r>
              <a:rPr lang="ja-JP" altLang="en-US" b="1" dirty="0">
                <a:latin typeface="メイリオ" panose="020B0604030504040204" pitchFamily="50" charset="-128"/>
                <a:ea typeface="メイリオ" panose="020B0604030504040204" pitchFamily="50" charset="-128"/>
              </a:rPr>
              <a:t>許可可能な選択クレームの</a:t>
            </a:r>
            <a:r>
              <a:rPr lang="ja-JP" altLang="en-US" b="1" dirty="0">
                <a:solidFill>
                  <a:srgbClr val="800D0A"/>
                </a:solidFill>
                <a:latin typeface="メイリオ" panose="020B0604030504040204" pitchFamily="50" charset="-128"/>
                <a:ea typeface="メイリオ" panose="020B0604030504040204" pitchFamily="50" charset="-128"/>
              </a:rPr>
              <a:t>全ての限定事項を含む</a:t>
            </a:r>
            <a:r>
              <a:rPr lang="ja-JP" altLang="en-US" dirty="0">
                <a:latin typeface="メイリオ" panose="020B0604030504040204" pitchFamily="50" charset="-128"/>
                <a:ea typeface="メイリオ" panose="020B0604030504040204" pitchFamily="50" charset="-128"/>
              </a:rPr>
              <a:t>ように</a:t>
            </a:r>
            <a:r>
              <a:rPr kumimoji="1" lang="ja-JP" altLang="en-US" dirty="0">
                <a:latin typeface="メイリオ" panose="020B0604030504040204" pitchFamily="50" charset="-128"/>
                <a:ea typeface="メイリオ" panose="020B0604030504040204" pitchFamily="50" charset="-128"/>
              </a:rPr>
              <a:t>非選択クレームを審査中に補正しておくこと。</a:t>
            </a:r>
            <a:endParaRPr kumimoji="1" lang="en-US" altLang="ja-JP" dirty="0">
              <a:latin typeface="メイリオ" panose="020B0604030504040204" pitchFamily="50" charset="-128"/>
              <a:ea typeface="メイリオ" panose="020B0604030504040204" pitchFamily="50" charset="-128"/>
            </a:endParaRPr>
          </a:p>
          <a:p>
            <a:pPr marL="285750" indent="-285750">
              <a:buFontTx/>
              <a:buChar char="-"/>
            </a:pPr>
            <a:r>
              <a:rPr lang="ja-JP" altLang="en-US" dirty="0">
                <a:latin typeface="メイリオ" panose="020B0604030504040204" pitchFamily="50" charset="-128"/>
                <a:ea typeface="メイリオ" panose="020B0604030504040204" pitchFamily="50" charset="-128"/>
              </a:rPr>
              <a:t>種の選択だけでなく、限定要求の場合も同様。</a:t>
            </a:r>
            <a:r>
              <a:rPr lang="ja-JP" altLang="en-US" b="1" dirty="0">
                <a:latin typeface="メイリオ" panose="020B0604030504040204" pitchFamily="50" charset="-128"/>
                <a:ea typeface="メイリオ" panose="020B0604030504040204" pitchFamily="50" charset="-128"/>
              </a:rPr>
              <a:t>製品の選択クレーム</a:t>
            </a:r>
            <a:r>
              <a:rPr lang="ja-JP" altLang="en-US" dirty="0">
                <a:latin typeface="メイリオ" panose="020B0604030504040204" pitchFamily="50" charset="-128"/>
                <a:ea typeface="メイリオ" panose="020B0604030504040204" pitchFamily="50" charset="-128"/>
              </a:rPr>
              <a:t>が許可可能となった場合の</a:t>
            </a:r>
            <a:r>
              <a:rPr lang="ja-JP" altLang="en-US" b="1" dirty="0">
                <a:latin typeface="メイリオ" panose="020B0604030504040204" pitchFamily="50" charset="-128"/>
                <a:ea typeface="メイリオ" panose="020B0604030504040204" pitchFamily="50" charset="-128"/>
              </a:rPr>
              <a:t>他カテゴリの非選択クレーム（製造方法、使用方法）</a:t>
            </a:r>
            <a:r>
              <a:rPr lang="ja-JP" altLang="en-US" dirty="0">
                <a:latin typeface="メイリオ" panose="020B0604030504040204" pitchFamily="50" charset="-128"/>
                <a:ea typeface="メイリオ" panose="020B0604030504040204" pitchFamily="50" charset="-128"/>
              </a:rPr>
              <a:t>を</a:t>
            </a:r>
            <a:r>
              <a:rPr lang="en-US" altLang="ja-JP" dirty="0">
                <a:latin typeface="メイリオ" panose="020B0604030504040204" pitchFamily="50" charset="-128"/>
                <a:ea typeface="メイリオ" panose="020B0604030504040204" pitchFamily="50" charset="-128"/>
              </a:rPr>
              <a:t>Rejoin</a:t>
            </a:r>
            <a:r>
              <a:rPr lang="ja-JP" altLang="en-US" dirty="0">
                <a:latin typeface="メイリオ" panose="020B0604030504040204" pitchFamily="50" charset="-128"/>
                <a:ea typeface="メイリオ" panose="020B0604030504040204" pitchFamily="50" charset="-128"/>
              </a:rPr>
              <a:t>して欲しいなら、</a:t>
            </a:r>
            <a:r>
              <a:rPr lang="ja-JP" altLang="en-US" b="1" dirty="0">
                <a:latin typeface="メイリオ" panose="020B0604030504040204" pitchFamily="50" charset="-128"/>
                <a:ea typeface="メイリオ" panose="020B0604030504040204" pitchFamily="50" charset="-128"/>
              </a:rPr>
              <a:t>製品クレームに</a:t>
            </a:r>
            <a:r>
              <a:rPr lang="ja-JP" altLang="en-US" b="1" dirty="0">
                <a:solidFill>
                  <a:srgbClr val="800D0A"/>
                </a:solidFill>
                <a:latin typeface="メイリオ" panose="020B0604030504040204" pitchFamily="50" charset="-128"/>
                <a:ea typeface="メイリオ" panose="020B0604030504040204" pitchFamily="50" charset="-128"/>
              </a:rPr>
              <a:t>従属させる</a:t>
            </a:r>
            <a:r>
              <a:rPr lang="ja-JP" altLang="en-US" dirty="0">
                <a:latin typeface="メイリオ" panose="020B0604030504040204" pitchFamily="50" charset="-128"/>
                <a:ea typeface="メイリオ" panose="020B0604030504040204" pitchFamily="50" charset="-128"/>
              </a:rPr>
              <a:t>又は</a:t>
            </a:r>
            <a:r>
              <a:rPr lang="ja-JP" altLang="en-US" b="1" dirty="0">
                <a:latin typeface="メイリオ" panose="020B0604030504040204" pitchFamily="50" charset="-128"/>
                <a:ea typeface="メイリオ" panose="020B0604030504040204" pitchFamily="50" charset="-128"/>
              </a:rPr>
              <a:t>製品クレームの</a:t>
            </a:r>
            <a:r>
              <a:rPr lang="ja-JP" altLang="en-US" b="1" dirty="0">
                <a:solidFill>
                  <a:srgbClr val="800D0A"/>
                </a:solidFill>
                <a:latin typeface="メイリオ" panose="020B0604030504040204" pitchFamily="50" charset="-128"/>
                <a:ea typeface="メイリオ" panose="020B0604030504040204" pitchFamily="50" charset="-128"/>
              </a:rPr>
              <a:t>全ての限定事項を含める</a:t>
            </a:r>
            <a:r>
              <a:rPr lang="ja-JP" altLang="en-US" dirty="0">
                <a:latin typeface="メイリオ" panose="020B0604030504040204" pitchFamily="50" charset="-128"/>
                <a:ea typeface="メイリオ" panose="020B0604030504040204" pitchFamily="50" charset="-128"/>
              </a:rPr>
              <a:t>補正必要。</a:t>
            </a:r>
            <a:endParaRPr lang="en-US" altLang="ja-JP" dirty="0">
              <a:latin typeface="メイリオ" panose="020B0604030504040204" pitchFamily="50" charset="-128"/>
              <a:ea typeface="メイリオ" panose="020B0604030504040204" pitchFamily="50" charset="-128"/>
            </a:endParaRPr>
          </a:p>
          <a:p>
            <a:pPr marL="285750" indent="-285750">
              <a:buFontTx/>
              <a:buChar char="-"/>
            </a:pPr>
            <a:endParaRPr kumimoji="1"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026034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E3770-5B64-815A-C2B9-DFFC8AF1E95E}"/>
            </a:ext>
          </a:extLst>
        </p:cNvPr>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41708C74-2CA9-BF74-405D-973642A643FA}"/>
              </a:ext>
            </a:extLst>
          </p:cNvPr>
          <p:cNvSpPr/>
          <p:nvPr/>
        </p:nvSpPr>
        <p:spPr>
          <a:xfrm>
            <a:off x="1436914" y="4551360"/>
            <a:ext cx="10130972" cy="198507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CEA93E73-5108-7520-AD41-D3FAECA716D9}"/>
              </a:ext>
            </a:extLst>
          </p:cNvPr>
          <p:cNvSpPr/>
          <p:nvPr/>
        </p:nvSpPr>
        <p:spPr>
          <a:xfrm>
            <a:off x="1436914" y="1393372"/>
            <a:ext cx="9167584" cy="267114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20278CD-ECD8-AEF6-1224-4A854D76B099}"/>
              </a:ext>
            </a:extLst>
          </p:cNvPr>
          <p:cNvSpPr txBox="1">
            <a:spLocks/>
          </p:cNvSpPr>
          <p:nvPr/>
        </p:nvSpPr>
        <p:spPr>
          <a:xfrm>
            <a:off x="1143000" y="533401"/>
            <a:ext cx="9906000" cy="1382156"/>
          </a:xfrm>
          <a:prstGeom prst="rect">
            <a:avLst/>
          </a:prstGeom>
        </p:spPr>
        <p:txBody>
          <a:bodyPr/>
          <a:lstStyle>
            <a:lvl1pPr algn="l" defTabSz="914400" rtl="0" eaLnBrk="1" latinLnBrk="0" hangingPunct="1">
              <a:lnSpc>
                <a:spcPct val="105000"/>
              </a:lnSpc>
              <a:spcBef>
                <a:spcPct val="0"/>
              </a:spcBef>
              <a:buNone/>
              <a:defRPr sz="4800" b="1" i="0" kern="1200" cap="none" spc="140" baseline="0">
                <a:solidFill>
                  <a:schemeClr val="tx2"/>
                </a:solidFill>
                <a:latin typeface="+mj-lt"/>
                <a:ea typeface="+mj-ea"/>
                <a:cs typeface="+mj-cs"/>
              </a:defRPr>
            </a:lvl1pPr>
          </a:lstStyle>
          <a:p>
            <a:r>
              <a:rPr kumimoji="1" lang="en-US" altLang="ja-JP" dirty="0"/>
              <a:t>9.5</a:t>
            </a:r>
            <a:r>
              <a:rPr lang="ja-JP" altLang="en-US" dirty="0"/>
              <a:t> </a:t>
            </a:r>
            <a:r>
              <a:rPr lang="en-US" altLang="ja-JP" dirty="0"/>
              <a:t>Rejoinder</a:t>
            </a:r>
            <a:r>
              <a:rPr lang="ja-JP" altLang="en-US" dirty="0"/>
              <a:t>の条件 ～具体例～</a:t>
            </a:r>
            <a:endParaRPr kumimoji="1" lang="en-US" altLang="ja-JP" dirty="0"/>
          </a:p>
        </p:txBody>
      </p:sp>
      <p:sp>
        <p:nvSpPr>
          <p:cNvPr id="32" name="フッター プレースホルダー 2">
            <a:extLst>
              <a:ext uri="{FF2B5EF4-FFF2-40B4-BE49-F238E27FC236}">
                <a16:creationId xmlns:a16="http://schemas.microsoft.com/office/drawing/2014/main" id="{84C32DF1-B8A7-6EE5-4002-8FAC4C231926}"/>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3" name="テキスト ボックス 2">
            <a:extLst>
              <a:ext uri="{FF2B5EF4-FFF2-40B4-BE49-F238E27FC236}">
                <a16:creationId xmlns:a16="http://schemas.microsoft.com/office/drawing/2014/main" id="{3BF2DC5C-3F70-C204-17F8-BB6A40E3F86C}"/>
              </a:ext>
            </a:extLst>
          </p:cNvPr>
          <p:cNvSpPr txBox="1"/>
          <p:nvPr/>
        </p:nvSpPr>
        <p:spPr>
          <a:xfrm>
            <a:off x="1825169" y="1917672"/>
            <a:ext cx="6064481" cy="2554545"/>
          </a:xfrm>
          <a:prstGeom prst="rect">
            <a:avLst/>
          </a:prstGeom>
          <a:noFill/>
        </p:spPr>
        <p:txBody>
          <a:bodyPr wrap="none" rtlCol="0">
            <a:spAutoFit/>
          </a:bodyPr>
          <a:lstStyle/>
          <a:p>
            <a:r>
              <a:rPr lang="en-US" altLang="ja-JP" sz="2000" b="1" dirty="0"/>
              <a:t>Claims</a:t>
            </a:r>
          </a:p>
          <a:p>
            <a:pPr marL="342900" indent="-342900">
              <a:buAutoNum type="arabicPeriod"/>
            </a:pPr>
            <a:r>
              <a:rPr lang="ja-JP" altLang="en-US" sz="2000" b="1" dirty="0"/>
              <a:t>多角形の鉛筆。　⇒属クレーム</a:t>
            </a:r>
            <a:endParaRPr lang="en-US" altLang="ja-JP" sz="2000" b="1" dirty="0"/>
          </a:p>
          <a:p>
            <a:pPr marL="342900" indent="-342900">
              <a:buAutoNum type="arabicPeriod"/>
            </a:pPr>
            <a:r>
              <a:rPr lang="ja-JP" altLang="en-US" sz="2000" dirty="0">
                <a:highlight>
                  <a:srgbClr val="C0C0C0"/>
                </a:highlight>
              </a:rPr>
              <a:t>三角形の鉛筆。　⇒</a:t>
            </a:r>
            <a:r>
              <a:rPr lang="en-US" altLang="ja-JP" sz="2000" dirty="0">
                <a:highlight>
                  <a:srgbClr val="C0C0C0"/>
                </a:highlight>
              </a:rPr>
              <a:t>Species A</a:t>
            </a:r>
            <a:r>
              <a:rPr lang="ja-JP" altLang="en-US" sz="2000" dirty="0">
                <a:highlight>
                  <a:srgbClr val="C0C0C0"/>
                </a:highlight>
              </a:rPr>
              <a:t>に対応（非選択）</a:t>
            </a:r>
            <a:endParaRPr lang="en-US" altLang="ja-JP" sz="2000" dirty="0">
              <a:highlight>
                <a:srgbClr val="C0C0C0"/>
              </a:highlight>
            </a:endParaRPr>
          </a:p>
          <a:p>
            <a:pPr marL="342900" indent="-342900">
              <a:buAutoNum type="arabicPeriod"/>
            </a:pPr>
            <a:r>
              <a:rPr lang="ja-JP" altLang="en-US" sz="2000" b="1" dirty="0"/>
              <a:t>四角形以上の鉛筆。⇒</a:t>
            </a:r>
            <a:r>
              <a:rPr lang="en-US" altLang="ja-JP" sz="2000" b="1" dirty="0"/>
              <a:t>Species B</a:t>
            </a:r>
            <a:r>
              <a:rPr lang="ja-JP" altLang="en-US" sz="2000" b="1" dirty="0"/>
              <a:t>・</a:t>
            </a:r>
            <a:r>
              <a:rPr lang="en-US" altLang="ja-JP" sz="2000" b="1" dirty="0"/>
              <a:t>C</a:t>
            </a:r>
            <a:r>
              <a:rPr lang="ja-JP" altLang="en-US" sz="2000" b="1" dirty="0"/>
              <a:t>に対応</a:t>
            </a:r>
            <a:endParaRPr lang="en-US" altLang="ja-JP" sz="2000" b="1" dirty="0"/>
          </a:p>
          <a:p>
            <a:pPr marL="342900" indent="-342900">
              <a:buAutoNum type="arabicPeriod"/>
            </a:pPr>
            <a:r>
              <a:rPr lang="ja-JP" altLang="en-US" sz="2000" dirty="0">
                <a:highlight>
                  <a:srgbClr val="C0C0C0"/>
                </a:highlight>
              </a:rPr>
              <a:t>四角形の鉛筆。　⇒</a:t>
            </a:r>
            <a:r>
              <a:rPr lang="en-US" altLang="ja-JP" sz="2000" dirty="0">
                <a:highlight>
                  <a:srgbClr val="C0C0C0"/>
                </a:highlight>
              </a:rPr>
              <a:t>Species B</a:t>
            </a:r>
            <a:r>
              <a:rPr lang="ja-JP" altLang="en-US" sz="2000" dirty="0">
                <a:highlight>
                  <a:srgbClr val="C0C0C0"/>
                </a:highlight>
              </a:rPr>
              <a:t>に対応（非選択）</a:t>
            </a:r>
            <a:endParaRPr lang="en-US" altLang="ja-JP" sz="2000" dirty="0">
              <a:highlight>
                <a:srgbClr val="C0C0C0"/>
              </a:highlight>
            </a:endParaRPr>
          </a:p>
          <a:p>
            <a:pPr marL="342900" indent="-342900">
              <a:buAutoNum type="arabicPeriod"/>
            </a:pPr>
            <a:r>
              <a:rPr lang="ja-JP" altLang="en-US" sz="2000" b="1" dirty="0"/>
              <a:t>六角形の鉛筆。　⇒</a:t>
            </a:r>
            <a:r>
              <a:rPr lang="en-US" altLang="ja-JP" sz="2000" b="1" dirty="0"/>
              <a:t>Species C</a:t>
            </a:r>
            <a:r>
              <a:rPr lang="ja-JP" altLang="en-US" sz="2000" b="1" dirty="0"/>
              <a:t>に対応</a:t>
            </a:r>
            <a:endParaRPr lang="en-US" altLang="ja-JP" sz="2000" b="1" dirty="0"/>
          </a:p>
          <a:p>
            <a:pPr marL="342900" indent="-342900">
              <a:buAutoNum type="arabicPeriod"/>
            </a:pPr>
            <a:endParaRPr lang="en-US" altLang="ja-JP" sz="2000" dirty="0"/>
          </a:p>
          <a:p>
            <a:endParaRPr kumimoji="1" lang="ja-JP" altLang="en-US" sz="2000" dirty="0"/>
          </a:p>
        </p:txBody>
      </p:sp>
      <p:sp>
        <p:nvSpPr>
          <p:cNvPr id="5" name="六角形 4">
            <a:extLst>
              <a:ext uri="{FF2B5EF4-FFF2-40B4-BE49-F238E27FC236}">
                <a16:creationId xmlns:a16="http://schemas.microsoft.com/office/drawing/2014/main" id="{06F4E605-7E8E-FF7E-D1E8-841C1F361C74}"/>
              </a:ext>
            </a:extLst>
          </p:cNvPr>
          <p:cNvSpPr/>
          <p:nvPr/>
        </p:nvSpPr>
        <p:spPr>
          <a:xfrm>
            <a:off x="9122720" y="3098364"/>
            <a:ext cx="345973" cy="298253"/>
          </a:xfrm>
          <a:prstGeom prst="hexagon">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テキスト ボックス 5">
            <a:extLst>
              <a:ext uri="{FF2B5EF4-FFF2-40B4-BE49-F238E27FC236}">
                <a16:creationId xmlns:a16="http://schemas.microsoft.com/office/drawing/2014/main" id="{89C8AA5C-9F88-5EF4-9CAD-C0F062AE501C}"/>
              </a:ext>
            </a:extLst>
          </p:cNvPr>
          <p:cNvSpPr txBox="1"/>
          <p:nvPr/>
        </p:nvSpPr>
        <p:spPr>
          <a:xfrm>
            <a:off x="9191850" y="2188039"/>
            <a:ext cx="777777" cy="369332"/>
          </a:xfrm>
          <a:prstGeom prst="rect">
            <a:avLst/>
          </a:prstGeom>
          <a:noFill/>
        </p:spPr>
        <p:txBody>
          <a:bodyPr wrap="none" rtlCol="0">
            <a:spAutoFit/>
          </a:bodyPr>
          <a:lstStyle/>
          <a:p>
            <a:r>
              <a:rPr kumimoji="1" lang="en-US" altLang="ja-JP" b="1" dirty="0"/>
              <a:t>FIG.3</a:t>
            </a:r>
            <a:endParaRPr kumimoji="1" lang="ja-JP" altLang="en-US" b="1" dirty="0"/>
          </a:p>
        </p:txBody>
      </p:sp>
      <p:sp>
        <p:nvSpPr>
          <p:cNvPr id="7" name="楕円 6">
            <a:extLst>
              <a:ext uri="{FF2B5EF4-FFF2-40B4-BE49-F238E27FC236}">
                <a16:creationId xmlns:a16="http://schemas.microsoft.com/office/drawing/2014/main" id="{A5BB4E51-916C-C01C-DA84-146F792D77BA}"/>
              </a:ext>
            </a:extLst>
          </p:cNvPr>
          <p:cNvSpPr/>
          <p:nvPr/>
        </p:nvSpPr>
        <p:spPr>
          <a:xfrm>
            <a:off x="9237697" y="3189111"/>
            <a:ext cx="113146" cy="11314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CC35C757-716C-AECC-2B70-6F4CE6D04BE0}"/>
              </a:ext>
            </a:extLst>
          </p:cNvPr>
          <p:cNvSpPr txBox="1"/>
          <p:nvPr/>
        </p:nvSpPr>
        <p:spPr>
          <a:xfrm>
            <a:off x="8995563" y="3479744"/>
            <a:ext cx="1415772" cy="584775"/>
          </a:xfrm>
          <a:prstGeom prst="rect">
            <a:avLst/>
          </a:prstGeom>
          <a:noFill/>
        </p:spPr>
        <p:txBody>
          <a:bodyPr wrap="none" rtlCol="0">
            <a:spAutoFit/>
          </a:bodyPr>
          <a:lstStyle/>
          <a:p>
            <a:r>
              <a:rPr kumimoji="1" lang="en-US" altLang="ja-JP" sz="1600" b="1" u="sng" dirty="0"/>
              <a:t>Species C</a:t>
            </a:r>
          </a:p>
          <a:p>
            <a:r>
              <a:rPr lang="ja-JP" altLang="en-US" sz="1600" dirty="0"/>
              <a:t>六角形</a:t>
            </a:r>
            <a:r>
              <a:rPr kumimoji="1" lang="ja-JP" altLang="en-US" sz="1600" dirty="0"/>
              <a:t>の鉛筆</a:t>
            </a:r>
          </a:p>
        </p:txBody>
      </p:sp>
      <p:sp>
        <p:nvSpPr>
          <p:cNvPr id="9" name="フリーフォーム: 図形 8">
            <a:extLst>
              <a:ext uri="{FF2B5EF4-FFF2-40B4-BE49-F238E27FC236}">
                <a16:creationId xmlns:a16="http://schemas.microsoft.com/office/drawing/2014/main" id="{605F6B13-5BCB-C7AC-9935-FE6B1FB8B129}"/>
              </a:ext>
            </a:extLst>
          </p:cNvPr>
          <p:cNvSpPr/>
          <p:nvPr/>
        </p:nvSpPr>
        <p:spPr>
          <a:xfrm>
            <a:off x="9191850" y="2567419"/>
            <a:ext cx="828675" cy="528638"/>
          </a:xfrm>
          <a:custGeom>
            <a:avLst/>
            <a:gdLst>
              <a:gd name="connsiteX0" fmla="*/ 0 w 828675"/>
              <a:gd name="connsiteY0" fmla="*/ 528638 h 528638"/>
              <a:gd name="connsiteX1" fmla="*/ 657225 w 828675"/>
              <a:gd name="connsiteY1" fmla="*/ 0 h 528638"/>
              <a:gd name="connsiteX2" fmla="*/ 828675 w 828675"/>
              <a:gd name="connsiteY2" fmla="*/ 0 h 528638"/>
              <a:gd name="connsiteX3" fmla="*/ 204787 w 828675"/>
              <a:gd name="connsiteY3" fmla="*/ 523875 h 528638"/>
              <a:gd name="connsiteX4" fmla="*/ 0 w 828675"/>
              <a:gd name="connsiteY4" fmla="*/ 528638 h 52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5" h="528638">
                <a:moveTo>
                  <a:pt x="0" y="528638"/>
                </a:moveTo>
                <a:lnTo>
                  <a:pt x="657225" y="0"/>
                </a:lnTo>
                <a:lnTo>
                  <a:pt x="828675" y="0"/>
                </a:lnTo>
                <a:lnTo>
                  <a:pt x="204787" y="523875"/>
                </a:lnTo>
                <a:lnTo>
                  <a:pt x="0" y="528638"/>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図形 9">
            <a:extLst>
              <a:ext uri="{FF2B5EF4-FFF2-40B4-BE49-F238E27FC236}">
                <a16:creationId xmlns:a16="http://schemas.microsoft.com/office/drawing/2014/main" id="{A2BFF05B-E9B1-5594-36FC-3F17206FE540}"/>
              </a:ext>
            </a:extLst>
          </p:cNvPr>
          <p:cNvSpPr/>
          <p:nvPr/>
        </p:nvSpPr>
        <p:spPr>
          <a:xfrm>
            <a:off x="9396637" y="2572182"/>
            <a:ext cx="690563" cy="671512"/>
          </a:xfrm>
          <a:custGeom>
            <a:avLst/>
            <a:gdLst>
              <a:gd name="connsiteX0" fmla="*/ 0 w 690563"/>
              <a:gd name="connsiteY0" fmla="*/ 523875 h 671512"/>
              <a:gd name="connsiteX1" fmla="*/ 71438 w 690563"/>
              <a:gd name="connsiteY1" fmla="*/ 671512 h 671512"/>
              <a:gd name="connsiteX2" fmla="*/ 690563 w 690563"/>
              <a:gd name="connsiteY2" fmla="*/ 123825 h 671512"/>
              <a:gd name="connsiteX3" fmla="*/ 633413 w 690563"/>
              <a:gd name="connsiteY3" fmla="*/ 0 h 671512"/>
              <a:gd name="connsiteX4" fmla="*/ 0 w 690563"/>
              <a:gd name="connsiteY4" fmla="*/ 523875 h 671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3" h="671512">
                <a:moveTo>
                  <a:pt x="0" y="523875"/>
                </a:moveTo>
                <a:lnTo>
                  <a:pt x="71438" y="671512"/>
                </a:lnTo>
                <a:lnTo>
                  <a:pt x="690563" y="123825"/>
                </a:lnTo>
                <a:lnTo>
                  <a:pt x="633413" y="0"/>
                </a:lnTo>
                <a:lnTo>
                  <a:pt x="0" y="523875"/>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D564B71B-69FB-8AC3-789B-4B80A1889639}"/>
              </a:ext>
            </a:extLst>
          </p:cNvPr>
          <p:cNvSpPr/>
          <p:nvPr/>
        </p:nvSpPr>
        <p:spPr>
          <a:xfrm>
            <a:off x="9401401" y="2700769"/>
            <a:ext cx="677302" cy="685800"/>
          </a:xfrm>
          <a:custGeom>
            <a:avLst/>
            <a:gdLst>
              <a:gd name="connsiteX0" fmla="*/ 66675 w 695325"/>
              <a:gd name="connsiteY0" fmla="*/ 542925 h 685800"/>
              <a:gd name="connsiteX1" fmla="*/ 0 w 695325"/>
              <a:gd name="connsiteY1" fmla="*/ 685800 h 685800"/>
              <a:gd name="connsiteX2" fmla="*/ 604838 w 695325"/>
              <a:gd name="connsiteY2" fmla="*/ 142875 h 685800"/>
              <a:gd name="connsiteX3" fmla="*/ 695325 w 695325"/>
              <a:gd name="connsiteY3" fmla="*/ 0 h 685800"/>
              <a:gd name="connsiteX4" fmla="*/ 66675 w 695325"/>
              <a:gd name="connsiteY4" fmla="*/ 542925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25" h="685800">
                <a:moveTo>
                  <a:pt x="66675" y="542925"/>
                </a:moveTo>
                <a:lnTo>
                  <a:pt x="0" y="685800"/>
                </a:lnTo>
                <a:lnTo>
                  <a:pt x="604838" y="142875"/>
                </a:lnTo>
                <a:lnTo>
                  <a:pt x="695325" y="0"/>
                </a:lnTo>
                <a:lnTo>
                  <a:pt x="66675" y="542925"/>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0C0E7852-D1F0-51C0-E552-5B451363CA7D}"/>
              </a:ext>
            </a:extLst>
          </p:cNvPr>
          <p:cNvSpPr txBox="1"/>
          <p:nvPr/>
        </p:nvSpPr>
        <p:spPr>
          <a:xfrm>
            <a:off x="1781190" y="1476530"/>
            <a:ext cx="8446543" cy="523220"/>
          </a:xfrm>
          <a:prstGeom prst="rect">
            <a:avLst/>
          </a:prstGeom>
          <a:noFill/>
        </p:spPr>
        <p:txBody>
          <a:bodyPr wrap="none" rtlCol="0">
            <a:spAutoFit/>
          </a:bodyPr>
          <a:lstStyle/>
          <a:p>
            <a:r>
              <a:rPr kumimoji="1" lang="en-US" altLang="ja-JP" sz="2800" b="1" u="sng" dirty="0"/>
              <a:t>Species C</a:t>
            </a:r>
            <a:r>
              <a:rPr kumimoji="1" lang="ja-JP" altLang="en-US" sz="2800" b="1" u="sng" dirty="0"/>
              <a:t>を選択した場合（</a:t>
            </a:r>
            <a:r>
              <a:rPr lang="ja-JP" altLang="en-US" sz="2800" b="1" u="sng" dirty="0"/>
              <a:t>審査対象は</a:t>
            </a:r>
            <a:r>
              <a:rPr kumimoji="1" lang="en-US" altLang="ja-JP" sz="2800" b="1" u="sng" dirty="0"/>
              <a:t>CL1, 3, 5</a:t>
            </a:r>
            <a:r>
              <a:rPr kumimoji="1" lang="ja-JP" altLang="en-US" sz="2800" b="1" u="sng" dirty="0"/>
              <a:t>）</a:t>
            </a:r>
          </a:p>
        </p:txBody>
      </p:sp>
      <p:sp>
        <p:nvSpPr>
          <p:cNvPr id="21" name="矢印: 下 20">
            <a:extLst>
              <a:ext uri="{FF2B5EF4-FFF2-40B4-BE49-F238E27FC236}">
                <a16:creationId xmlns:a16="http://schemas.microsoft.com/office/drawing/2014/main" id="{023D5AEF-2A13-3971-9598-CE2375938E2C}"/>
              </a:ext>
            </a:extLst>
          </p:cNvPr>
          <p:cNvSpPr/>
          <p:nvPr/>
        </p:nvSpPr>
        <p:spPr>
          <a:xfrm>
            <a:off x="5370286" y="4107092"/>
            <a:ext cx="725714" cy="3651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A7B98547-51B8-C37F-4A53-9CA8C8E45B70}"/>
              </a:ext>
            </a:extLst>
          </p:cNvPr>
          <p:cNvSpPr txBox="1"/>
          <p:nvPr/>
        </p:nvSpPr>
        <p:spPr>
          <a:xfrm>
            <a:off x="6064426" y="4144449"/>
            <a:ext cx="4847802" cy="369332"/>
          </a:xfrm>
          <a:prstGeom prst="rect">
            <a:avLst/>
          </a:prstGeom>
          <a:noFill/>
        </p:spPr>
        <p:txBody>
          <a:bodyPr wrap="none" rtlCol="0">
            <a:spAutoFit/>
          </a:bodyPr>
          <a:lstStyle/>
          <a:p>
            <a:r>
              <a:rPr kumimoji="1" lang="en-US" altLang="ja-JP" b="1" dirty="0"/>
              <a:t>CL1</a:t>
            </a:r>
            <a:r>
              <a:rPr kumimoji="1" lang="ja-JP" altLang="en-US" b="1" dirty="0"/>
              <a:t>拒絶、</a:t>
            </a:r>
            <a:r>
              <a:rPr lang="en-US" altLang="ja-JP" b="1" dirty="0">
                <a:solidFill>
                  <a:srgbClr val="800D0A"/>
                </a:solidFill>
              </a:rPr>
              <a:t>CL3</a:t>
            </a:r>
            <a:r>
              <a:rPr lang="ja-JP" altLang="en-US" b="1" dirty="0">
                <a:solidFill>
                  <a:srgbClr val="800D0A"/>
                </a:solidFill>
              </a:rPr>
              <a:t>と</a:t>
            </a:r>
            <a:r>
              <a:rPr lang="en-US" altLang="ja-JP" b="1" dirty="0">
                <a:solidFill>
                  <a:srgbClr val="800D0A"/>
                </a:solidFill>
              </a:rPr>
              <a:t>CL5</a:t>
            </a:r>
            <a:r>
              <a:rPr lang="ja-JP" altLang="en-US" b="1" dirty="0">
                <a:solidFill>
                  <a:srgbClr val="800D0A"/>
                </a:solidFill>
              </a:rPr>
              <a:t>は許可可能</a:t>
            </a:r>
            <a:r>
              <a:rPr lang="ja-JP" altLang="en-US" b="1" dirty="0"/>
              <a:t>の</a:t>
            </a:r>
            <a:r>
              <a:rPr lang="en-US" altLang="ja-JP" b="1" dirty="0"/>
              <a:t>OA</a:t>
            </a:r>
            <a:r>
              <a:rPr lang="ja-JP" altLang="en-US" b="1" dirty="0"/>
              <a:t>を受領</a:t>
            </a:r>
            <a:endParaRPr kumimoji="1" lang="ja-JP" altLang="en-US" b="1" dirty="0"/>
          </a:p>
        </p:txBody>
      </p:sp>
      <p:sp>
        <p:nvSpPr>
          <p:cNvPr id="23" name="テキスト ボックス 22">
            <a:extLst>
              <a:ext uri="{FF2B5EF4-FFF2-40B4-BE49-F238E27FC236}">
                <a16:creationId xmlns:a16="http://schemas.microsoft.com/office/drawing/2014/main" id="{649A9E8F-576A-8705-91BA-5FAB9CEBE507}"/>
              </a:ext>
            </a:extLst>
          </p:cNvPr>
          <p:cNvSpPr txBox="1"/>
          <p:nvPr/>
        </p:nvSpPr>
        <p:spPr>
          <a:xfrm>
            <a:off x="1701798" y="4503513"/>
            <a:ext cx="9871613" cy="2246769"/>
          </a:xfrm>
          <a:prstGeom prst="rect">
            <a:avLst/>
          </a:prstGeom>
          <a:noFill/>
        </p:spPr>
        <p:txBody>
          <a:bodyPr wrap="none" rtlCol="0">
            <a:spAutoFit/>
          </a:bodyPr>
          <a:lstStyle/>
          <a:p>
            <a:r>
              <a:rPr lang="en-US" altLang="ja-JP" sz="2000" b="1" dirty="0"/>
              <a:t>Claims</a:t>
            </a:r>
          </a:p>
          <a:p>
            <a:pPr marL="342900" indent="-342900">
              <a:buAutoNum type="arabicPeriod"/>
            </a:pPr>
            <a:r>
              <a:rPr lang="ja-JP" altLang="en-US" sz="2000" b="1" strike="sngStrike" dirty="0">
                <a:solidFill>
                  <a:srgbClr val="800D0A"/>
                </a:solidFill>
              </a:rPr>
              <a:t>多角形の鉛筆。</a:t>
            </a:r>
            <a:r>
              <a:rPr lang="ja-JP" altLang="en-US" sz="2000" b="1" dirty="0"/>
              <a:t>　⇒属クレーム</a:t>
            </a:r>
            <a:endParaRPr lang="en-US" altLang="ja-JP" sz="2000" b="1" dirty="0"/>
          </a:p>
          <a:p>
            <a:pPr marL="342900" indent="-342900">
              <a:buAutoNum type="arabicPeriod"/>
            </a:pPr>
            <a:r>
              <a:rPr lang="ja-JP" altLang="en-US" sz="2000" strike="sngStrike" dirty="0">
                <a:solidFill>
                  <a:srgbClr val="800D0A"/>
                </a:solidFill>
                <a:highlight>
                  <a:srgbClr val="C0C0C0"/>
                </a:highlight>
              </a:rPr>
              <a:t>三角形の鉛筆。</a:t>
            </a:r>
            <a:r>
              <a:rPr lang="ja-JP" altLang="en-US" sz="2000" dirty="0">
                <a:highlight>
                  <a:srgbClr val="C0C0C0"/>
                </a:highlight>
              </a:rPr>
              <a:t>　⇒</a:t>
            </a:r>
            <a:r>
              <a:rPr lang="en-US" altLang="ja-JP" sz="2000" dirty="0">
                <a:highlight>
                  <a:srgbClr val="C0C0C0"/>
                </a:highlight>
              </a:rPr>
              <a:t>Species A</a:t>
            </a:r>
            <a:r>
              <a:rPr lang="ja-JP" altLang="en-US" sz="2000" dirty="0">
                <a:highlight>
                  <a:srgbClr val="C0C0C0"/>
                </a:highlight>
              </a:rPr>
              <a:t>に対応（非選択）</a:t>
            </a:r>
            <a:endParaRPr lang="en-US" altLang="ja-JP" sz="2000" dirty="0">
              <a:highlight>
                <a:srgbClr val="C0C0C0"/>
              </a:highlight>
            </a:endParaRPr>
          </a:p>
          <a:p>
            <a:pPr marL="342900" indent="-342900">
              <a:buAutoNum type="arabicPeriod"/>
            </a:pPr>
            <a:r>
              <a:rPr lang="ja-JP" altLang="en-US" sz="2000" b="1" dirty="0"/>
              <a:t>四角形以上の鉛筆。⇒</a:t>
            </a:r>
            <a:r>
              <a:rPr lang="en-US" altLang="ja-JP" sz="2000" b="1" dirty="0"/>
              <a:t>Species B</a:t>
            </a:r>
            <a:r>
              <a:rPr lang="ja-JP" altLang="en-US" sz="2000" b="1" dirty="0"/>
              <a:t>・</a:t>
            </a:r>
            <a:r>
              <a:rPr lang="en-US" altLang="ja-JP" sz="2000" b="1" dirty="0"/>
              <a:t>C</a:t>
            </a:r>
            <a:r>
              <a:rPr lang="ja-JP" altLang="en-US" sz="2000" b="1" dirty="0"/>
              <a:t>に対応</a:t>
            </a:r>
            <a:endParaRPr lang="en-US" altLang="ja-JP" sz="2000" b="1" dirty="0"/>
          </a:p>
          <a:p>
            <a:pPr marL="342900" indent="-342900">
              <a:buAutoNum type="arabicPeriod"/>
            </a:pPr>
            <a:r>
              <a:rPr lang="ja-JP" altLang="en-US" sz="2000" b="1" dirty="0">
                <a:highlight>
                  <a:srgbClr val="FFFF00"/>
                </a:highlight>
              </a:rPr>
              <a:t>四角形の鉛筆</a:t>
            </a:r>
            <a:r>
              <a:rPr lang="ja-JP" altLang="en-US" sz="2000" b="1" u="sng" dirty="0">
                <a:solidFill>
                  <a:srgbClr val="800D0A"/>
                </a:solidFill>
                <a:highlight>
                  <a:srgbClr val="FFFF00"/>
                </a:highlight>
              </a:rPr>
              <a:t>である</a:t>
            </a:r>
            <a:r>
              <a:rPr lang="en-US" altLang="ja-JP" sz="2000" b="1" u="sng" dirty="0">
                <a:solidFill>
                  <a:srgbClr val="800D0A"/>
                </a:solidFill>
                <a:highlight>
                  <a:srgbClr val="FFFF00"/>
                </a:highlight>
              </a:rPr>
              <a:t>CL3</a:t>
            </a:r>
            <a:r>
              <a:rPr lang="ja-JP" altLang="en-US" sz="2000" b="1" u="sng" dirty="0">
                <a:solidFill>
                  <a:srgbClr val="800D0A"/>
                </a:solidFill>
                <a:highlight>
                  <a:srgbClr val="FFFF00"/>
                </a:highlight>
              </a:rPr>
              <a:t>記載の鉛筆</a:t>
            </a:r>
            <a:r>
              <a:rPr lang="ja-JP" altLang="en-US" sz="2000" b="1" dirty="0">
                <a:highlight>
                  <a:srgbClr val="FFFF00"/>
                </a:highlight>
              </a:rPr>
              <a:t>。　⇒</a:t>
            </a:r>
            <a:r>
              <a:rPr lang="en-US" altLang="ja-JP" sz="2000" b="1" dirty="0">
                <a:highlight>
                  <a:srgbClr val="FFFF00"/>
                </a:highlight>
              </a:rPr>
              <a:t>Species B</a:t>
            </a:r>
            <a:r>
              <a:rPr lang="ja-JP" altLang="en-US" sz="2000" b="1" dirty="0">
                <a:highlight>
                  <a:srgbClr val="FFFF00"/>
                </a:highlight>
              </a:rPr>
              <a:t>に対応（</a:t>
            </a:r>
            <a:r>
              <a:rPr lang="en-US" altLang="ja-JP" sz="2000" b="1" dirty="0">
                <a:highlight>
                  <a:srgbClr val="FFFF00"/>
                </a:highlight>
              </a:rPr>
              <a:t>Rejoinder</a:t>
            </a:r>
            <a:r>
              <a:rPr lang="ja-JP" altLang="en-US" sz="2000" b="1" dirty="0">
                <a:highlight>
                  <a:srgbClr val="FFFF00"/>
                </a:highlight>
              </a:rPr>
              <a:t>で復活）</a:t>
            </a:r>
            <a:endParaRPr lang="en-US" altLang="ja-JP" sz="2000" b="1" dirty="0">
              <a:highlight>
                <a:srgbClr val="FFFF00"/>
              </a:highlight>
            </a:endParaRPr>
          </a:p>
          <a:p>
            <a:pPr marL="342900" indent="-342900">
              <a:buAutoNum type="arabicPeriod"/>
            </a:pPr>
            <a:r>
              <a:rPr lang="ja-JP" altLang="en-US" sz="2000" b="1" dirty="0"/>
              <a:t>六角形の鉛筆。　⇒</a:t>
            </a:r>
            <a:r>
              <a:rPr lang="en-US" altLang="ja-JP" sz="2000" b="1" dirty="0"/>
              <a:t>Species C</a:t>
            </a:r>
            <a:r>
              <a:rPr lang="ja-JP" altLang="en-US" sz="2000" b="1" dirty="0"/>
              <a:t>に対応</a:t>
            </a:r>
            <a:endParaRPr lang="en-US" altLang="ja-JP" sz="2000" dirty="0"/>
          </a:p>
          <a:p>
            <a:endParaRPr kumimoji="1" lang="ja-JP" altLang="en-US" sz="2000" dirty="0"/>
          </a:p>
        </p:txBody>
      </p:sp>
      <p:sp>
        <p:nvSpPr>
          <p:cNvPr id="25" name="四角形吹き出し 29">
            <a:extLst>
              <a:ext uri="{FF2B5EF4-FFF2-40B4-BE49-F238E27FC236}">
                <a16:creationId xmlns:a16="http://schemas.microsoft.com/office/drawing/2014/main" id="{9A0CA855-FEE6-31A4-04A1-A8AD49D0FF09}"/>
              </a:ext>
            </a:extLst>
          </p:cNvPr>
          <p:cNvSpPr/>
          <p:nvPr/>
        </p:nvSpPr>
        <p:spPr>
          <a:xfrm>
            <a:off x="7963810" y="4721613"/>
            <a:ext cx="3460521" cy="643552"/>
          </a:xfrm>
          <a:prstGeom prst="wedgeRectCallout">
            <a:avLst>
              <a:gd name="adj1" fmla="val -97643"/>
              <a:gd name="adj2" fmla="val 119835"/>
            </a:avLst>
          </a:prstGeom>
          <a:solidFill>
            <a:srgbClr val="FFFFFF">
              <a:alpha val="65882"/>
            </a:srgbClr>
          </a:solidFill>
          <a:ln>
            <a:solidFill>
              <a:srgbClr val="800D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許可可能な選択クレーム（</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CL3</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従属させるように</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CL4</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を補正</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820119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9EF72-FCE1-3A67-D337-38EA21A5CF7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EDD935C-80DB-0995-E7EE-85BC3AD2348F}"/>
              </a:ext>
            </a:extLst>
          </p:cNvPr>
          <p:cNvSpPr txBox="1">
            <a:spLocks/>
          </p:cNvSpPr>
          <p:nvPr/>
        </p:nvSpPr>
        <p:spPr>
          <a:xfrm>
            <a:off x="1143000" y="533401"/>
            <a:ext cx="9906000" cy="1382156"/>
          </a:xfrm>
          <a:prstGeom prst="rect">
            <a:avLst/>
          </a:prstGeom>
        </p:spPr>
        <p:txBody>
          <a:bodyPr/>
          <a:lstStyle>
            <a:lvl1pPr algn="l" defTabSz="914400" rtl="0" eaLnBrk="1" latinLnBrk="0" hangingPunct="1">
              <a:lnSpc>
                <a:spcPct val="105000"/>
              </a:lnSpc>
              <a:spcBef>
                <a:spcPct val="0"/>
              </a:spcBef>
              <a:buNone/>
              <a:defRPr sz="4800" b="1" i="0" kern="1200" cap="none" spc="140" baseline="0">
                <a:solidFill>
                  <a:schemeClr val="tx2"/>
                </a:solidFill>
                <a:latin typeface="+mj-lt"/>
                <a:ea typeface="+mj-ea"/>
                <a:cs typeface="+mj-cs"/>
              </a:defRPr>
            </a:lvl1pPr>
          </a:lstStyle>
          <a:p>
            <a:r>
              <a:rPr kumimoji="1" lang="en-US" altLang="ja-JP" dirty="0"/>
              <a:t>9.6 Rejoinder</a:t>
            </a:r>
            <a:r>
              <a:rPr kumimoji="1" lang="ja-JP" altLang="en-US" dirty="0"/>
              <a:t>の積極活用</a:t>
            </a:r>
            <a:endParaRPr kumimoji="1" lang="en-US" altLang="ja-JP" dirty="0"/>
          </a:p>
        </p:txBody>
      </p:sp>
      <p:sp>
        <p:nvSpPr>
          <p:cNvPr id="32" name="フッター プレースホルダー 2">
            <a:extLst>
              <a:ext uri="{FF2B5EF4-FFF2-40B4-BE49-F238E27FC236}">
                <a16:creationId xmlns:a16="http://schemas.microsoft.com/office/drawing/2014/main" id="{6BE92202-D4B9-16E3-453F-EBE8EEAF5F6B}"/>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5" name="テキスト ボックス 4">
            <a:extLst>
              <a:ext uri="{FF2B5EF4-FFF2-40B4-BE49-F238E27FC236}">
                <a16:creationId xmlns:a16="http://schemas.microsoft.com/office/drawing/2014/main" id="{BD52DDF5-A1D6-2CCE-9AAB-15388B298032}"/>
              </a:ext>
            </a:extLst>
          </p:cNvPr>
          <p:cNvSpPr txBox="1"/>
          <p:nvPr/>
        </p:nvSpPr>
        <p:spPr>
          <a:xfrm>
            <a:off x="1606363" y="1448171"/>
            <a:ext cx="9320199" cy="707886"/>
          </a:xfrm>
          <a:prstGeom prst="rect">
            <a:avLst/>
          </a:prstGeom>
          <a:solidFill>
            <a:schemeClr val="bg1"/>
          </a:solidFill>
          <a:ln w="19050" cmpd="thinThick">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目的</a:t>
            </a:r>
          </a:p>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Rejoinder</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の積極活用により、</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US</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特有の種の選択要求に適切に対処する。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id="{C118A277-4F3C-005D-6D23-95CE9B632972}"/>
              </a:ext>
            </a:extLst>
          </p:cNvPr>
          <p:cNvSpPr/>
          <p:nvPr/>
        </p:nvSpPr>
        <p:spPr>
          <a:xfrm>
            <a:off x="1488521" y="2545086"/>
            <a:ext cx="144016" cy="144016"/>
          </a:xfrm>
          <a:prstGeom prst="rect">
            <a:avLst/>
          </a:prstGeom>
          <a:solidFill>
            <a:srgbClr val="D41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a:extLst>
              <a:ext uri="{FF2B5EF4-FFF2-40B4-BE49-F238E27FC236}">
                <a16:creationId xmlns:a16="http://schemas.microsoft.com/office/drawing/2014/main" id="{454E0263-EC30-8C13-8287-2C638DB39F10}"/>
              </a:ext>
            </a:extLst>
          </p:cNvPr>
          <p:cNvSpPr txBox="1"/>
          <p:nvPr/>
        </p:nvSpPr>
        <p:spPr>
          <a:xfrm>
            <a:off x="1652857" y="2422463"/>
            <a:ext cx="800219"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対策</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a:extLst>
              <a:ext uri="{FF2B5EF4-FFF2-40B4-BE49-F238E27FC236}">
                <a16:creationId xmlns:a16="http://schemas.microsoft.com/office/drawing/2014/main" id="{F6B61533-A14E-68FD-0528-1AFC2B6D9AA6}"/>
              </a:ext>
            </a:extLst>
          </p:cNvPr>
          <p:cNvSpPr txBox="1"/>
          <p:nvPr/>
        </p:nvSpPr>
        <p:spPr>
          <a:xfrm>
            <a:off x="1880340" y="2872207"/>
            <a:ext cx="9254393" cy="1015663"/>
          </a:xfrm>
          <a:prstGeom prst="rect">
            <a:avLst/>
          </a:prstGeom>
          <a:noFill/>
        </p:spPr>
        <p:txBody>
          <a:bodyPr wrap="non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選択要求への対応時、</a:t>
            </a:r>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選択した種、及び、非選択の種に対応する結合クレーム</a:t>
            </a:r>
            <a:endParaRPr lang="en-US" altLang="ja-JP" sz="20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u="sng" dirty="0">
                <a:latin typeface="メイリオ" panose="020B0604030504040204" pitchFamily="50" charset="-128"/>
                <a:ea typeface="メイリオ" panose="020B0604030504040204" pitchFamily="50" charset="-128"/>
                <a:cs typeface="メイリオ" panose="020B0604030504040204" pitchFamily="50" charset="-128"/>
              </a:rPr>
              <a:t>linking claim</a:t>
            </a:r>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を追加する補正を行い、選択クレームに含めておく。</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結合クレームが許可可能と判断されれば、</a:t>
            </a:r>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非選択クレームを</a:t>
            </a:r>
            <a:r>
              <a:rPr lang="en-US" altLang="ja-JP" sz="2000" b="1" u="sng" dirty="0">
                <a:latin typeface="メイリオ" panose="020B0604030504040204" pitchFamily="50" charset="-128"/>
                <a:ea typeface="メイリオ" panose="020B0604030504040204" pitchFamily="50" charset="-128"/>
                <a:cs typeface="メイリオ" panose="020B0604030504040204" pitchFamily="50" charset="-128"/>
              </a:rPr>
              <a:t>Rejoin</a:t>
            </a:r>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できる。</a:t>
            </a:r>
            <a:endPar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a:extLst>
              <a:ext uri="{FF2B5EF4-FFF2-40B4-BE49-F238E27FC236}">
                <a16:creationId xmlns:a16="http://schemas.microsoft.com/office/drawing/2014/main" id="{A237BC92-5FEB-9926-7929-4C2F38BC870A}"/>
              </a:ext>
            </a:extLst>
          </p:cNvPr>
          <p:cNvSpPr/>
          <p:nvPr/>
        </p:nvSpPr>
        <p:spPr>
          <a:xfrm>
            <a:off x="1765469" y="2976928"/>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a:extLst>
              <a:ext uri="{FF2B5EF4-FFF2-40B4-BE49-F238E27FC236}">
                <a16:creationId xmlns:a16="http://schemas.microsoft.com/office/drawing/2014/main" id="{C89E8B80-54BF-FA7A-DFA4-F5038512740D}"/>
              </a:ext>
            </a:extLst>
          </p:cNvPr>
          <p:cNvSpPr/>
          <p:nvPr/>
        </p:nvSpPr>
        <p:spPr>
          <a:xfrm>
            <a:off x="1759515" y="5387364"/>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a:extLst>
              <a:ext uri="{FF2B5EF4-FFF2-40B4-BE49-F238E27FC236}">
                <a16:creationId xmlns:a16="http://schemas.microsoft.com/office/drawing/2014/main" id="{E868D43A-AD25-9A37-0F6C-10274CD1D8A1}"/>
              </a:ext>
            </a:extLst>
          </p:cNvPr>
          <p:cNvSpPr txBox="1"/>
          <p:nvPr/>
        </p:nvSpPr>
        <p:spPr>
          <a:xfrm>
            <a:off x="1909485" y="5308936"/>
            <a:ext cx="9272667" cy="1015663"/>
          </a:xfrm>
          <a:prstGeom prst="rect">
            <a:avLst/>
          </a:prstGeom>
          <a:noFill/>
        </p:spPr>
        <p:txBody>
          <a:bodyPr wrap="none" rtlCol="0">
            <a:spAutoFit/>
          </a:bodyPr>
          <a:lstStyle/>
          <a:p>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OA</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対応時</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に選択クレーム群について補正したとき、非選択クレームを連動して</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補正すべきか検討する。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補正により許可可能と判断されたら、</a:t>
            </a:r>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非選択クレームが</a:t>
            </a:r>
            <a:r>
              <a:rPr lang="en-US" altLang="ja-JP" sz="2000" b="1" u="sng" dirty="0">
                <a:latin typeface="メイリオ" panose="020B0604030504040204" pitchFamily="50" charset="-128"/>
                <a:ea typeface="メイリオ" panose="020B0604030504040204" pitchFamily="50" charset="-128"/>
                <a:cs typeface="メイリオ" panose="020B0604030504040204" pitchFamily="50" charset="-128"/>
              </a:rPr>
              <a:t>Rejoin</a:t>
            </a:r>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される。</a:t>
            </a:r>
            <a:endPar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a:extLst>
              <a:ext uri="{FF2B5EF4-FFF2-40B4-BE49-F238E27FC236}">
                <a16:creationId xmlns:a16="http://schemas.microsoft.com/office/drawing/2014/main" id="{7792EA34-2846-FA1A-2381-FEE672B5E863}"/>
              </a:ext>
            </a:extLst>
          </p:cNvPr>
          <p:cNvSpPr/>
          <p:nvPr/>
        </p:nvSpPr>
        <p:spPr>
          <a:xfrm>
            <a:off x="1759515" y="4055309"/>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1EEEEB05-17E6-C075-53ED-CF4CF35D7061}"/>
              </a:ext>
            </a:extLst>
          </p:cNvPr>
          <p:cNvSpPr txBox="1"/>
          <p:nvPr/>
        </p:nvSpPr>
        <p:spPr>
          <a:xfrm>
            <a:off x="1909485" y="3976881"/>
            <a:ext cx="9417963" cy="1323439"/>
          </a:xfrm>
          <a:prstGeom prst="rect">
            <a:avLst/>
          </a:prstGeom>
          <a:noFill/>
        </p:spPr>
        <p:txBody>
          <a:bodyPr wrap="non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他に理由がなければ、</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限定要求に対して</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、製造方法や使用方法のカテゴリよりも</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優先して</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製品カテゴリを選択</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しておく。</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製品クレームが許可可能と判断されれば、</a:t>
            </a:r>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製造方法や使用方法のカテゴリの</a:t>
            </a:r>
            <a:endParaRPr lang="en-US" altLang="ja-JP" sz="20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非選択クレームを</a:t>
            </a:r>
            <a:r>
              <a:rPr lang="en-US" altLang="ja-JP" sz="2000" b="1" u="sng" dirty="0">
                <a:latin typeface="メイリオ" panose="020B0604030504040204" pitchFamily="50" charset="-128"/>
                <a:ea typeface="メイリオ" panose="020B0604030504040204" pitchFamily="50" charset="-128"/>
                <a:cs typeface="メイリオ" panose="020B0604030504040204" pitchFamily="50" charset="-128"/>
              </a:rPr>
              <a:t>Rejoin</a:t>
            </a:r>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できる。</a:t>
            </a:r>
            <a:endPar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2040897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5A1C3-F915-0373-288E-34BF9B47EBD6}"/>
            </a:ext>
          </a:extLst>
        </p:cNvPr>
        <p:cNvGrpSpPr/>
        <p:nvPr/>
      </p:nvGrpSpPr>
      <p:grpSpPr>
        <a:xfrm>
          <a:off x="0" y="0"/>
          <a:ext cx="0" cy="0"/>
          <a:chOff x="0" y="0"/>
          <a:chExt cx="0" cy="0"/>
        </a:xfrm>
      </p:grpSpPr>
      <p:sp>
        <p:nvSpPr>
          <p:cNvPr id="14" name="タイトル 1">
            <a:extLst>
              <a:ext uri="{FF2B5EF4-FFF2-40B4-BE49-F238E27FC236}">
                <a16:creationId xmlns:a16="http://schemas.microsoft.com/office/drawing/2014/main" id="{B0B2C171-9F7E-D60C-489D-750751C03A9C}"/>
              </a:ext>
            </a:extLst>
          </p:cNvPr>
          <p:cNvSpPr txBox="1">
            <a:spLocks/>
          </p:cNvSpPr>
          <p:nvPr/>
        </p:nvSpPr>
        <p:spPr>
          <a:xfrm>
            <a:off x="831850" y="1709738"/>
            <a:ext cx="10515600" cy="2852737"/>
          </a:xfrm>
          <a:prstGeom prst="rect">
            <a:avLst/>
          </a:prstGeom>
        </p:spPr>
        <p:txBody>
          <a:bodyPr anchor="ctr"/>
          <a:lstStyle>
            <a:lvl1pPr algn="l" defTabSz="914400" rtl="0" eaLnBrk="1" latinLnBrk="0" hangingPunct="1">
              <a:lnSpc>
                <a:spcPct val="105000"/>
              </a:lnSpc>
              <a:spcBef>
                <a:spcPct val="0"/>
              </a:spcBef>
              <a:buNone/>
              <a:defRPr sz="4800" b="1" i="0" kern="1200" cap="none" spc="140" baseline="0">
                <a:solidFill>
                  <a:schemeClr val="tx2"/>
                </a:solidFill>
                <a:latin typeface="+mj-lt"/>
                <a:ea typeface="+mj-ea"/>
                <a:cs typeface="+mj-cs"/>
              </a:defRPr>
            </a:lvl1pPr>
          </a:lstStyle>
          <a:p>
            <a:pPr algn="ctr"/>
            <a:r>
              <a:rPr kumimoji="1" lang="en-US" altLang="ja-JP" dirty="0"/>
              <a:t>10. US</a:t>
            </a:r>
            <a:r>
              <a:rPr kumimoji="1" lang="ja-JP" altLang="en-US" dirty="0"/>
              <a:t>審査促進のための</a:t>
            </a:r>
            <a:r>
              <a:rPr kumimoji="1" lang="en-US" altLang="ja-JP" dirty="0"/>
              <a:t>PABRR</a:t>
            </a:r>
            <a:endParaRPr kumimoji="1" lang="ja-JP" altLang="en-US" dirty="0"/>
          </a:p>
        </p:txBody>
      </p:sp>
      <p:pic>
        <p:nvPicPr>
          <p:cNvPr id="15" name="Picture 5" descr="C:\Documents and Settings\ISHIBASHI\Local Settings\Temporary Internet Files\Content.IE5\D45L3H7F\MC900309844[1].wmf">
            <a:extLst>
              <a:ext uri="{FF2B5EF4-FFF2-40B4-BE49-F238E27FC236}">
                <a16:creationId xmlns:a16="http://schemas.microsoft.com/office/drawing/2014/main" id="{958C1760-40E8-DC36-82CD-3E9050F5C7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0622" y="2005587"/>
            <a:ext cx="892186" cy="6141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42CC9A11-724E-9BA3-EA76-2545BBC1E781}"/>
              </a:ext>
            </a:extLst>
          </p:cNvPr>
          <p:cNvSpPr txBox="1"/>
          <p:nvPr/>
        </p:nvSpPr>
        <p:spPr>
          <a:xfrm>
            <a:off x="1993965" y="3647978"/>
            <a:ext cx="6716082" cy="1569660"/>
          </a:xfrm>
          <a:prstGeom prst="rect">
            <a:avLst/>
          </a:prstGeom>
          <a:noFill/>
        </p:spPr>
        <p:txBody>
          <a:bodyPr wrap="square" rtlCol="0">
            <a:spAutoFit/>
          </a:bodyPr>
          <a:lstStyle/>
          <a:p>
            <a:r>
              <a:rPr kumimoji="1" lang="en-US" altLang="ja-JP" sz="2400" b="1" dirty="0"/>
              <a:t>10.1 </a:t>
            </a:r>
            <a:r>
              <a:rPr lang="en-US" altLang="ja-JP" sz="2400" b="1" dirty="0"/>
              <a:t>KSR</a:t>
            </a:r>
            <a:r>
              <a:rPr lang="ja-JP" altLang="en-US" sz="2400" b="1" dirty="0"/>
              <a:t>以降の</a:t>
            </a:r>
            <a:r>
              <a:rPr lang="en-US" altLang="ja-JP" sz="2400" b="1" dirty="0"/>
              <a:t>US</a:t>
            </a:r>
            <a:r>
              <a:rPr lang="ja-JP" altLang="en-US" sz="2400" b="1" dirty="0"/>
              <a:t>審査の難しさ</a:t>
            </a:r>
            <a:endParaRPr kumimoji="1" lang="en-US" altLang="ja-JP" sz="2400" b="1" dirty="0"/>
          </a:p>
          <a:p>
            <a:r>
              <a:rPr lang="en-US" altLang="ja-JP" sz="2400" b="1" dirty="0"/>
              <a:t>10.2</a:t>
            </a:r>
            <a:r>
              <a:rPr lang="ja-JP" altLang="en-US" sz="2400" b="1" dirty="0"/>
              <a:t> </a:t>
            </a:r>
            <a:r>
              <a:rPr lang="en-US" altLang="ja-JP" sz="2400" b="1" dirty="0"/>
              <a:t>PABRR</a:t>
            </a:r>
            <a:r>
              <a:rPr lang="ja-JP" altLang="en-US" sz="2400" b="1" dirty="0"/>
              <a:t>とは？</a:t>
            </a:r>
            <a:endParaRPr lang="en-US" altLang="ja-JP" sz="2400" b="1" dirty="0"/>
          </a:p>
          <a:p>
            <a:r>
              <a:rPr lang="en-US" altLang="ja-JP" sz="2400" b="1" dirty="0"/>
              <a:t>10.3 PABRR</a:t>
            </a:r>
            <a:r>
              <a:rPr lang="ja-JP" altLang="en-US" sz="2400" b="1" dirty="0"/>
              <a:t>の条件</a:t>
            </a:r>
            <a:endParaRPr lang="en-US" altLang="ja-JP" sz="2400" b="1" dirty="0"/>
          </a:p>
          <a:p>
            <a:r>
              <a:rPr lang="en-US" altLang="ja-JP" sz="2400" b="1" dirty="0"/>
              <a:t>10.4 US</a:t>
            </a:r>
            <a:r>
              <a:rPr lang="ja-JP" altLang="en-US" sz="2400" b="1" dirty="0"/>
              <a:t>審査促進のための</a:t>
            </a:r>
            <a:r>
              <a:rPr lang="en-US" altLang="ja-JP" sz="2400" b="1" dirty="0"/>
              <a:t>PABRR</a:t>
            </a:r>
          </a:p>
        </p:txBody>
      </p:sp>
    </p:spTree>
    <p:extLst>
      <p:ext uri="{BB962C8B-B14F-4D97-AF65-F5344CB8AC3E}">
        <p14:creationId xmlns:p14="http://schemas.microsoft.com/office/powerpoint/2010/main" val="12613527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0E38E-A265-7B3F-AD23-1B3FDD0E5326}"/>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2B6D83DF-6999-2D26-C52F-DBCD0C973392}"/>
              </a:ext>
            </a:extLst>
          </p:cNvPr>
          <p:cNvSpPr/>
          <p:nvPr/>
        </p:nvSpPr>
        <p:spPr>
          <a:xfrm>
            <a:off x="1843314" y="5210628"/>
            <a:ext cx="8608414" cy="14105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58E6C487-B0A5-BF10-C9AE-A0BCB65E3669}"/>
              </a:ext>
            </a:extLst>
          </p:cNvPr>
          <p:cNvSpPr>
            <a:spLocks noGrp="1"/>
          </p:cNvSpPr>
          <p:nvPr>
            <p:ph type="title"/>
          </p:nvPr>
        </p:nvSpPr>
        <p:spPr/>
        <p:txBody>
          <a:bodyPr/>
          <a:lstStyle/>
          <a:p>
            <a:r>
              <a:rPr kumimoji="1" lang="en-US" altLang="ja-JP" dirty="0"/>
              <a:t>10.1 KSR</a:t>
            </a:r>
            <a:r>
              <a:rPr kumimoji="1" lang="ja-JP" altLang="en-US" dirty="0"/>
              <a:t>以降の</a:t>
            </a:r>
            <a:r>
              <a:rPr kumimoji="1" lang="en-US" altLang="ja-JP" dirty="0"/>
              <a:t>US</a:t>
            </a:r>
            <a:r>
              <a:rPr kumimoji="1" lang="ja-JP" altLang="en-US" dirty="0"/>
              <a:t>審査の難しさ</a:t>
            </a:r>
          </a:p>
        </p:txBody>
      </p:sp>
      <p:sp>
        <p:nvSpPr>
          <p:cNvPr id="8" name="フッター プレースホルダー 2">
            <a:extLst>
              <a:ext uri="{FF2B5EF4-FFF2-40B4-BE49-F238E27FC236}">
                <a16:creationId xmlns:a16="http://schemas.microsoft.com/office/drawing/2014/main" id="{261AE420-4C1C-5AAF-F1CC-BDDE1B06E74C}"/>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11" name="正方形/長方形 10">
            <a:extLst>
              <a:ext uri="{FF2B5EF4-FFF2-40B4-BE49-F238E27FC236}">
                <a16:creationId xmlns:a16="http://schemas.microsoft.com/office/drawing/2014/main" id="{0EE683F6-BB63-B07F-245F-8EBEE629D3EA}"/>
              </a:ext>
            </a:extLst>
          </p:cNvPr>
          <p:cNvSpPr/>
          <p:nvPr/>
        </p:nvSpPr>
        <p:spPr>
          <a:xfrm>
            <a:off x="1304195" y="1903226"/>
            <a:ext cx="144016" cy="1440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創英角ｺﾞｼｯｸUB" panose="020B0900000000000000" pitchFamily="50" charset="-128"/>
              <a:ea typeface="HGP創英角ｺﾞｼｯｸUB" panose="020B0900000000000000" pitchFamily="50" charset="-128"/>
            </a:endParaRPr>
          </a:p>
        </p:txBody>
      </p:sp>
      <p:sp>
        <p:nvSpPr>
          <p:cNvPr id="12" name="テキスト ボックス 11">
            <a:extLst>
              <a:ext uri="{FF2B5EF4-FFF2-40B4-BE49-F238E27FC236}">
                <a16:creationId xmlns:a16="http://schemas.microsoft.com/office/drawing/2014/main" id="{08161A46-0ED3-8153-A32A-168B186C0D42}"/>
              </a:ext>
            </a:extLst>
          </p:cNvPr>
          <p:cNvSpPr txBox="1"/>
          <p:nvPr/>
        </p:nvSpPr>
        <p:spPr>
          <a:xfrm>
            <a:off x="1430757" y="1792262"/>
            <a:ext cx="8760732" cy="430887"/>
          </a:xfrm>
          <a:prstGeom prst="rect">
            <a:avLst/>
          </a:prstGeom>
          <a:noFill/>
        </p:spPr>
        <p:txBody>
          <a:bodyPr wrap="none" rtlCol="0">
            <a:spAutoFit/>
          </a:bodyPr>
          <a:lstStyle/>
          <a:p>
            <a:r>
              <a:rPr lang="en-US" altLang="ja-JP" sz="2200" b="1" dirty="0">
                <a:latin typeface="メイリオ" panose="020B0604030504040204" pitchFamily="50" charset="-128"/>
                <a:ea typeface="メイリオ" panose="020B0604030504040204" pitchFamily="50" charset="-128"/>
                <a:cs typeface="メイリオ" panose="020B0604030504040204" pitchFamily="50" charset="-128"/>
              </a:rPr>
              <a:t>KSR</a:t>
            </a:r>
            <a:r>
              <a:rPr lang="ja-JP" altLang="en-US" sz="2200" b="1" dirty="0">
                <a:latin typeface="メイリオ" panose="020B0604030504040204" pitchFamily="50" charset="-128"/>
                <a:ea typeface="メイリオ" panose="020B0604030504040204" pitchFamily="50" charset="-128"/>
                <a:cs typeface="メイリオ" panose="020B0604030504040204" pitchFamily="50" charset="-128"/>
              </a:rPr>
              <a:t>判決後の自明性の判断基準（</a:t>
            </a:r>
            <a:r>
              <a:rPr lang="en-US" altLang="ja-JP" sz="2200" b="1" dirty="0">
                <a:latin typeface="メイリオ" panose="020B0604030504040204" pitchFamily="50" charset="-128"/>
                <a:ea typeface="メイリオ" panose="020B0604030504040204" pitchFamily="50" charset="-128"/>
                <a:cs typeface="メイリオ" panose="020B0604030504040204" pitchFamily="50" charset="-128"/>
              </a:rPr>
              <a:t>TSM</a:t>
            </a:r>
            <a:r>
              <a:rPr lang="ja-JP" altLang="en-US" sz="2200" b="1" dirty="0">
                <a:latin typeface="メイリオ" panose="020B0604030504040204" pitchFamily="50" charset="-128"/>
                <a:ea typeface="メイリオ" panose="020B0604030504040204" pitchFamily="50" charset="-128"/>
                <a:cs typeface="メイリオ" panose="020B0604030504040204" pitchFamily="50" charset="-128"/>
              </a:rPr>
              <a:t>以外でも拒絶可能になった）</a:t>
            </a:r>
            <a:endParaRPr lang="en-US" altLang="ja-JP" sz="2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a:extLst>
              <a:ext uri="{FF2B5EF4-FFF2-40B4-BE49-F238E27FC236}">
                <a16:creationId xmlns:a16="http://schemas.microsoft.com/office/drawing/2014/main" id="{21ECDF8A-307E-0B23-2518-89D9A730CC0F}"/>
              </a:ext>
            </a:extLst>
          </p:cNvPr>
          <p:cNvSpPr txBox="1"/>
          <p:nvPr/>
        </p:nvSpPr>
        <p:spPr>
          <a:xfrm>
            <a:off x="1511075" y="2226709"/>
            <a:ext cx="10200634" cy="2308324"/>
          </a:xfrm>
          <a:prstGeom prst="rect">
            <a:avLst/>
          </a:prstGeom>
          <a:solidFill>
            <a:schemeClr val="bg1"/>
          </a:solidFill>
          <a:ln w="19050">
            <a:solidFill>
              <a:srgbClr val="800D0A"/>
            </a:solidFill>
          </a:ln>
        </p:spPr>
        <p:txBody>
          <a:bodyPr wrap="square" rtlCol="0">
            <a:spAutoFit/>
          </a:bodyP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(A)</a:t>
            </a:r>
            <a:r>
              <a:rPr lang="ja-JP" altLang="en-US" u="sng" dirty="0">
                <a:latin typeface="メイリオ" panose="020B0604030504040204" pitchFamily="50" charset="-128"/>
                <a:ea typeface="メイリオ" panose="020B0604030504040204" pitchFamily="50" charset="-128"/>
                <a:cs typeface="メイリオ" panose="020B0604030504040204" pitchFamily="50" charset="-128"/>
              </a:rPr>
              <a:t>予見</a:t>
            </a:r>
            <a:r>
              <a:rPr lang="ja-JP" altLang="ja-JP" u="sng" dirty="0">
                <a:latin typeface="メイリオ" panose="020B0604030504040204" pitchFamily="50" charset="-128"/>
                <a:ea typeface="メイリオ" panose="020B0604030504040204" pitchFamily="50" charset="-128"/>
                <a:cs typeface="メイリオ" panose="020B0604030504040204" pitchFamily="50" charset="-128"/>
              </a:rPr>
              <a:t>される結果</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が生じる、公知の方法による</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先行技術</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要素</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の組み合わせ</a:t>
            </a:r>
          </a:p>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(B)</a:t>
            </a:r>
            <a:r>
              <a:rPr lang="ja-JP" altLang="en-US" u="sng" dirty="0">
                <a:latin typeface="メイリオ" panose="020B0604030504040204" pitchFamily="50" charset="-128"/>
                <a:ea typeface="メイリオ" panose="020B0604030504040204" pitchFamily="50" charset="-128"/>
                <a:cs typeface="メイリオ" panose="020B0604030504040204" pitchFamily="50" charset="-128"/>
              </a:rPr>
              <a:t>予見</a:t>
            </a:r>
            <a:r>
              <a:rPr lang="ja-JP" altLang="ja-JP" u="sng" dirty="0">
                <a:latin typeface="メイリオ" panose="020B0604030504040204" pitchFamily="50" charset="-128"/>
                <a:ea typeface="メイリオ" panose="020B0604030504040204" pitchFamily="50" charset="-128"/>
                <a:cs typeface="メイリオ" panose="020B0604030504040204" pitchFamily="50" charset="-128"/>
              </a:rPr>
              <a:t>される結果</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を得るための、</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公知の</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要素の</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置換</a:t>
            </a:r>
          </a:p>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(C)</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類似の装置・方法・製造物を改善する</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公知技術を同様の方法で使用</a:t>
            </a:r>
          </a:p>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(D)</a:t>
            </a:r>
            <a:r>
              <a:rPr lang="ja-JP" altLang="en-US" u="sng" dirty="0">
                <a:latin typeface="メイリオ" panose="020B0604030504040204" pitchFamily="50" charset="-128"/>
                <a:ea typeface="メイリオ" panose="020B0604030504040204" pitchFamily="50" charset="-128"/>
                <a:cs typeface="メイリオ" panose="020B0604030504040204" pitchFamily="50" charset="-128"/>
              </a:rPr>
              <a:t>予見</a:t>
            </a:r>
            <a:r>
              <a:rPr lang="ja-JP" altLang="ja-JP" u="sng" dirty="0">
                <a:latin typeface="メイリオ" panose="020B0604030504040204" pitchFamily="50" charset="-128"/>
                <a:ea typeface="メイリオ" panose="020B0604030504040204" pitchFamily="50" charset="-128"/>
                <a:cs typeface="メイリオ" panose="020B0604030504040204" pitchFamily="50" charset="-128"/>
              </a:rPr>
              <a:t>される結果</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が生じる、</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すぐに改善できる</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公知の装置・方法・製造物への</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公知技術の</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適用</a:t>
            </a:r>
            <a:endParaRPr lang="ja-JP"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(E)Obvious to try: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有限数の解決策からの、</a:t>
            </a:r>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合理的な成功の見込みのある選択</a:t>
            </a:r>
            <a:endParaRPr lang="en-US" altLang="ja-JP"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(F)</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改変が当業者に</a:t>
            </a:r>
            <a:r>
              <a:rPr lang="ja-JP" altLang="en-US" u="sng" dirty="0">
                <a:latin typeface="メイリオ" panose="020B0604030504040204" pitchFamily="50" charset="-128"/>
                <a:ea typeface="メイリオ" panose="020B0604030504040204" pitchFamily="50" charset="-128"/>
                <a:cs typeface="メイリオ" panose="020B0604030504040204" pitchFamily="50" charset="-128"/>
              </a:rPr>
              <a:t>予見</a:t>
            </a:r>
            <a:r>
              <a:rPr lang="ja-JP" altLang="ja-JP" u="sng" dirty="0">
                <a:latin typeface="メイリオ" panose="020B0604030504040204" pitchFamily="50" charset="-128"/>
                <a:ea typeface="メイリオ" panose="020B0604030504040204" pitchFamily="50" charset="-128"/>
                <a:cs typeface="メイリオ" panose="020B0604030504040204" pitchFamily="50" charset="-128"/>
              </a:rPr>
              <a:t>される</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場合、</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設計上の動機および市場要因</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により同一または異なる</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技術分野での使用のために改変を</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促すかもしれない</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(G)</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当業者に先行技術の変更・組合せを促したであろう先行技術中の</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TSM</a:t>
            </a:r>
            <a:endParaRPr lang="ja-JP"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矢印: 下 2">
            <a:extLst>
              <a:ext uri="{FF2B5EF4-FFF2-40B4-BE49-F238E27FC236}">
                <a16:creationId xmlns:a16="http://schemas.microsoft.com/office/drawing/2014/main" id="{FB7792C9-7D78-7CF1-34AE-0D2798F4456D}"/>
              </a:ext>
            </a:extLst>
          </p:cNvPr>
          <p:cNvSpPr/>
          <p:nvPr/>
        </p:nvSpPr>
        <p:spPr>
          <a:xfrm>
            <a:off x="5544457" y="4663622"/>
            <a:ext cx="1103085" cy="3651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952CD9A3-8094-C535-299F-178517FC80B9}"/>
              </a:ext>
            </a:extLst>
          </p:cNvPr>
          <p:cNvSpPr txBox="1"/>
          <p:nvPr/>
        </p:nvSpPr>
        <p:spPr>
          <a:xfrm>
            <a:off x="2104571" y="5297715"/>
            <a:ext cx="8427307" cy="1323439"/>
          </a:xfrm>
          <a:prstGeom prst="rect">
            <a:avLst/>
          </a:prstGeom>
          <a:noFill/>
        </p:spPr>
        <p:txBody>
          <a:bodyPr wrap="none" rtlCol="0">
            <a:spAutoFit/>
          </a:bodyPr>
          <a:lstStyle/>
          <a:p>
            <a:r>
              <a:rPr kumimoji="1" lang="en-US" altLang="ja-JP" b="1" u="sng" dirty="0"/>
              <a:t>KSR</a:t>
            </a:r>
            <a:r>
              <a:rPr kumimoji="1" lang="ja-JP" altLang="en-US" b="1" u="sng" dirty="0"/>
              <a:t>判決以降の</a:t>
            </a:r>
            <a:r>
              <a:rPr kumimoji="1" lang="en-US" altLang="ja-JP" b="1" u="sng" dirty="0"/>
              <a:t>US</a:t>
            </a:r>
            <a:r>
              <a:rPr kumimoji="1" lang="ja-JP" altLang="en-US" b="1" u="sng" dirty="0"/>
              <a:t>審査の難しさ</a:t>
            </a:r>
            <a:endParaRPr kumimoji="1" lang="en-US" altLang="ja-JP" b="1" u="sng" dirty="0"/>
          </a:p>
          <a:p>
            <a:endParaRPr kumimoji="1" lang="en-US" altLang="ja-JP" sz="800" dirty="0"/>
          </a:p>
          <a:p>
            <a:r>
              <a:rPr kumimoji="1" lang="en-US" altLang="ja-JP" dirty="0"/>
              <a:t>- KSR</a:t>
            </a:r>
            <a:r>
              <a:rPr kumimoji="1" lang="ja-JP" altLang="en-US" dirty="0"/>
              <a:t>以降の自明性のハードルは高く、他国と同じ反論で勝てるとは限らない。</a:t>
            </a:r>
            <a:endParaRPr kumimoji="1" lang="en-US" altLang="ja-JP" dirty="0"/>
          </a:p>
          <a:p>
            <a:r>
              <a:rPr kumimoji="1" lang="en-US" altLang="ja-JP" dirty="0"/>
              <a:t>- US</a:t>
            </a:r>
            <a:r>
              <a:rPr kumimoji="1" lang="ja-JP" altLang="en-US" dirty="0"/>
              <a:t>審査官の当たり外れもあり、審査官との議論が平行線になることもある。</a:t>
            </a:r>
            <a:endParaRPr kumimoji="1" lang="en-US" altLang="ja-JP" dirty="0"/>
          </a:p>
          <a:p>
            <a:r>
              <a:rPr kumimoji="1" lang="en-US" altLang="ja-JP" dirty="0"/>
              <a:t>- AFCP2.0</a:t>
            </a:r>
            <a:r>
              <a:rPr kumimoji="1" lang="ja-JP" altLang="en-US" dirty="0"/>
              <a:t>終了により、</a:t>
            </a:r>
            <a:r>
              <a:rPr lang="ja-JP" altLang="en-US" dirty="0"/>
              <a:t>審査官との膠着状態が長引き、</a:t>
            </a:r>
            <a:r>
              <a:rPr lang="en-US" altLang="ja-JP" dirty="0"/>
              <a:t>RCE</a:t>
            </a:r>
            <a:r>
              <a:rPr lang="ja-JP" altLang="en-US" dirty="0"/>
              <a:t>回数が増える。</a:t>
            </a:r>
            <a:endParaRPr kumimoji="1" lang="ja-JP" altLang="en-US" dirty="0"/>
          </a:p>
        </p:txBody>
      </p:sp>
    </p:spTree>
    <p:extLst>
      <p:ext uri="{BB962C8B-B14F-4D97-AF65-F5344CB8AC3E}">
        <p14:creationId xmlns:p14="http://schemas.microsoft.com/office/powerpoint/2010/main" val="6533930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7B95F34-003A-ED8A-2A65-D12C626D0431}"/>
              </a:ext>
            </a:extLst>
          </p:cNvPr>
          <p:cNvSpPr/>
          <p:nvPr/>
        </p:nvSpPr>
        <p:spPr>
          <a:xfrm>
            <a:off x="1143000" y="2012869"/>
            <a:ext cx="9278257" cy="1651388"/>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8FBF6B69-6535-923D-F212-D51AC431227F}"/>
              </a:ext>
            </a:extLst>
          </p:cNvPr>
          <p:cNvSpPr>
            <a:spLocks noGrp="1"/>
          </p:cNvSpPr>
          <p:nvPr>
            <p:ph type="title"/>
          </p:nvPr>
        </p:nvSpPr>
        <p:spPr>
          <a:xfrm>
            <a:off x="1143000" y="533401"/>
            <a:ext cx="10439400" cy="1382156"/>
          </a:xfrm>
        </p:spPr>
        <p:txBody>
          <a:bodyPr/>
          <a:lstStyle/>
          <a:p>
            <a:r>
              <a:rPr kumimoji="1" lang="en-US" altLang="ja-JP" dirty="0"/>
              <a:t>10.2 PABRR</a:t>
            </a:r>
            <a:r>
              <a:rPr kumimoji="1" lang="ja-JP" altLang="en-US" dirty="0"/>
              <a:t>とは？</a:t>
            </a:r>
          </a:p>
        </p:txBody>
      </p:sp>
      <p:sp>
        <p:nvSpPr>
          <p:cNvPr id="3" name="テキスト ボックス 2">
            <a:extLst>
              <a:ext uri="{FF2B5EF4-FFF2-40B4-BE49-F238E27FC236}">
                <a16:creationId xmlns:a16="http://schemas.microsoft.com/office/drawing/2014/main" id="{6DD2D54B-5F82-5B00-EE17-764C7D29794E}"/>
              </a:ext>
            </a:extLst>
          </p:cNvPr>
          <p:cNvSpPr txBox="1"/>
          <p:nvPr/>
        </p:nvSpPr>
        <p:spPr>
          <a:xfrm>
            <a:off x="1349829" y="2022299"/>
            <a:ext cx="8938665" cy="1877437"/>
          </a:xfrm>
          <a:prstGeom prst="rect">
            <a:avLst/>
          </a:prstGeom>
          <a:noFill/>
        </p:spPr>
        <p:txBody>
          <a:bodyPr wrap="none" rtlCol="0">
            <a:spAutoFit/>
          </a:bodyPr>
          <a:lstStyle/>
          <a:p>
            <a:r>
              <a:rPr kumimoji="1" lang="en-US" altLang="ja-JP" b="1" u="sng" dirty="0"/>
              <a:t>PABRR </a:t>
            </a:r>
            <a:r>
              <a:rPr lang="en-US" altLang="ja-JP" b="1" u="sng" dirty="0"/>
              <a:t>(Pre-Appeal Brief Review Request)</a:t>
            </a:r>
          </a:p>
          <a:p>
            <a:endParaRPr lang="en-US" altLang="ja-JP" sz="800" dirty="0"/>
          </a:p>
          <a:p>
            <a:r>
              <a:rPr lang="en-US" altLang="ja-JP" dirty="0"/>
              <a:t>- </a:t>
            </a:r>
            <a:r>
              <a:rPr kumimoji="1" lang="ja-JP" altLang="en-US" b="1" dirty="0"/>
              <a:t>審判請求理由補充書</a:t>
            </a:r>
            <a:r>
              <a:rPr kumimoji="1" lang="en-US" altLang="ja-JP" b="1" dirty="0"/>
              <a:t>(Appeal Brief)</a:t>
            </a:r>
            <a:r>
              <a:rPr kumimoji="1" lang="ja-JP" altLang="en-US" b="1" dirty="0"/>
              <a:t>の提出前</a:t>
            </a:r>
            <a:r>
              <a:rPr kumimoji="1" lang="ja-JP" altLang="en-US" dirty="0"/>
              <a:t>に合議体にレビュー請求する手続。</a:t>
            </a:r>
            <a:endParaRPr kumimoji="1" lang="en-US" altLang="ja-JP" dirty="0"/>
          </a:p>
          <a:p>
            <a:r>
              <a:rPr lang="en-US" altLang="ja-JP" dirty="0"/>
              <a:t>- PABRR</a:t>
            </a:r>
            <a:r>
              <a:rPr lang="ja-JP" altLang="en-US" dirty="0"/>
              <a:t>は、</a:t>
            </a:r>
            <a:r>
              <a:rPr lang="ja-JP" altLang="en-US" b="1" dirty="0"/>
              <a:t>審判請求書（</a:t>
            </a:r>
            <a:r>
              <a:rPr lang="en-US" altLang="ja-JP" b="1" dirty="0"/>
              <a:t>notice of appeal</a:t>
            </a:r>
            <a:r>
              <a:rPr lang="ja-JP" altLang="en-US" b="1" dirty="0"/>
              <a:t>）とともに提出可能</a:t>
            </a:r>
            <a:r>
              <a:rPr lang="ja-JP" altLang="en-US" dirty="0"/>
              <a:t>。</a:t>
            </a:r>
            <a:endParaRPr lang="en-US" altLang="ja-JP" dirty="0"/>
          </a:p>
          <a:p>
            <a:r>
              <a:rPr lang="en-US" altLang="ja-JP" dirty="0"/>
              <a:t>- </a:t>
            </a:r>
            <a:r>
              <a:rPr lang="ja-JP" altLang="en-US" dirty="0"/>
              <a:t>庁費用は、審判請求書の提出費用（</a:t>
            </a:r>
            <a:r>
              <a:rPr lang="en-US" altLang="ja-JP" dirty="0"/>
              <a:t>905USD; 2025/1/19</a:t>
            </a:r>
            <a:r>
              <a:rPr lang="ja-JP" altLang="en-US" dirty="0"/>
              <a:t>）だけ。現地費用も安価。</a:t>
            </a:r>
            <a:endParaRPr lang="en-US" altLang="ja-JP" dirty="0"/>
          </a:p>
          <a:p>
            <a:r>
              <a:rPr lang="en-US" altLang="ja-JP" dirty="0"/>
              <a:t>- PABRR</a:t>
            </a:r>
            <a:r>
              <a:rPr lang="ja-JP" altLang="en-US" dirty="0"/>
              <a:t>は、</a:t>
            </a:r>
            <a:r>
              <a:rPr lang="ja-JP" altLang="en-US" b="1" dirty="0"/>
              <a:t>上席審査官（</a:t>
            </a:r>
            <a:r>
              <a:rPr lang="en-US" altLang="ja-JP" b="1" dirty="0"/>
              <a:t>SPE</a:t>
            </a:r>
            <a:r>
              <a:rPr lang="ja-JP" altLang="en-US" b="1" dirty="0"/>
              <a:t>）を含む合議体</a:t>
            </a:r>
            <a:r>
              <a:rPr lang="ja-JP" altLang="en-US" dirty="0"/>
              <a:t>によりレビューされる。</a:t>
            </a:r>
            <a:endParaRPr lang="en-US" altLang="ja-JP" dirty="0"/>
          </a:p>
          <a:p>
            <a:endParaRPr kumimoji="1" lang="ja-JP" altLang="en-US" dirty="0"/>
          </a:p>
        </p:txBody>
      </p:sp>
      <p:sp>
        <p:nvSpPr>
          <p:cNvPr id="5" name="正方形/長方形 4">
            <a:extLst>
              <a:ext uri="{FF2B5EF4-FFF2-40B4-BE49-F238E27FC236}">
                <a16:creationId xmlns:a16="http://schemas.microsoft.com/office/drawing/2014/main" id="{7FA519ED-7616-FEEB-4918-A16FC9BD6654}"/>
              </a:ext>
            </a:extLst>
          </p:cNvPr>
          <p:cNvSpPr/>
          <p:nvPr/>
        </p:nvSpPr>
        <p:spPr>
          <a:xfrm>
            <a:off x="1260685" y="4273617"/>
            <a:ext cx="9674408" cy="2329146"/>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888568CC-3252-DF75-6964-77C1B9C44C69}"/>
              </a:ext>
            </a:extLst>
          </p:cNvPr>
          <p:cNvSpPr txBox="1"/>
          <p:nvPr/>
        </p:nvSpPr>
        <p:spPr>
          <a:xfrm>
            <a:off x="1488838" y="4325216"/>
            <a:ext cx="9326222" cy="2277547"/>
          </a:xfrm>
          <a:prstGeom prst="rect">
            <a:avLst/>
          </a:prstGeom>
          <a:noFill/>
        </p:spPr>
        <p:txBody>
          <a:bodyPr wrap="square">
            <a:spAutoFit/>
          </a:bodyPr>
          <a:lstStyle/>
          <a:p>
            <a:r>
              <a:rPr lang="en-US" altLang="ja-JP" b="1" dirty="0"/>
              <a:t>1204.02 Pre-Appeal Brief Review Request and Conference Pilot Program</a:t>
            </a:r>
            <a:r>
              <a:rPr lang="ja-JP" altLang="en-US" b="1" dirty="0"/>
              <a:t>抜粋</a:t>
            </a:r>
            <a:endParaRPr lang="en-US" altLang="ja-JP" b="1" dirty="0"/>
          </a:p>
          <a:p>
            <a:endParaRPr lang="en-US" altLang="ja-JP" sz="800" dirty="0"/>
          </a:p>
          <a:p>
            <a:r>
              <a:rPr lang="en-US" altLang="ja-JP" dirty="0"/>
              <a:t>…Presenting a request for pre-appeal brief review </a:t>
            </a:r>
            <a:r>
              <a:rPr lang="en-US" altLang="ja-JP" b="1" dirty="0"/>
              <a:t>does not change the fee required to file a notice of appeal and does not require a separate fee.</a:t>
            </a:r>
            <a:r>
              <a:rPr lang="en-US" altLang="ja-JP" dirty="0"/>
              <a:t> …</a:t>
            </a:r>
          </a:p>
          <a:p>
            <a:endParaRPr lang="en-US" altLang="ja-JP" sz="800" dirty="0"/>
          </a:p>
          <a:p>
            <a:r>
              <a:rPr lang="en-US" altLang="ja-JP" dirty="0"/>
              <a:t>The request for pre-appeal brief review </a:t>
            </a:r>
            <a:r>
              <a:rPr lang="en-US" altLang="ja-JP" b="1" dirty="0"/>
              <a:t>must be filed </a:t>
            </a:r>
            <a:r>
              <a:rPr lang="en-US" altLang="ja-JP" b="1" dirty="0">
                <a:solidFill>
                  <a:srgbClr val="800D0A"/>
                </a:solidFill>
              </a:rPr>
              <a:t>with the filing of the notice of appeal</a:t>
            </a:r>
            <a:r>
              <a:rPr lang="en-US" altLang="ja-JP" b="1" dirty="0"/>
              <a:t> and </a:t>
            </a:r>
            <a:r>
              <a:rPr lang="en-US" altLang="ja-JP" b="1" dirty="0">
                <a:solidFill>
                  <a:srgbClr val="800D0A"/>
                </a:solidFill>
              </a:rPr>
              <a:t>before the filing of an appeal brief</a:t>
            </a:r>
            <a:r>
              <a:rPr lang="en-US" altLang="ja-JP" dirty="0"/>
              <a:t>. …The panel will include at least </a:t>
            </a:r>
            <a:r>
              <a:rPr lang="en-US" altLang="ja-JP" b="1" dirty="0"/>
              <a:t>a </a:t>
            </a:r>
            <a:r>
              <a:rPr lang="en-US" altLang="ja-JP" b="1" dirty="0">
                <a:solidFill>
                  <a:srgbClr val="800D0A"/>
                </a:solidFill>
              </a:rPr>
              <a:t>supervisor</a:t>
            </a:r>
            <a:r>
              <a:rPr lang="en-US" altLang="ja-JP" dirty="0"/>
              <a:t> and the </a:t>
            </a:r>
            <a:r>
              <a:rPr lang="en-US" altLang="ja-JP" b="1" dirty="0"/>
              <a:t>examiner of record</a:t>
            </a:r>
            <a:r>
              <a:rPr lang="en-US" altLang="ja-JP" dirty="0"/>
              <a:t> and will have the authority to reopen prosecution if appropriate.</a:t>
            </a:r>
            <a:endParaRPr lang="ja-JP" altLang="en-US" dirty="0"/>
          </a:p>
        </p:txBody>
      </p:sp>
      <p:sp>
        <p:nvSpPr>
          <p:cNvPr id="7" name="正方形/長方形 6">
            <a:extLst>
              <a:ext uri="{FF2B5EF4-FFF2-40B4-BE49-F238E27FC236}">
                <a16:creationId xmlns:a16="http://schemas.microsoft.com/office/drawing/2014/main" id="{4D3DB684-0E43-A273-FEC4-970EF82458CB}"/>
              </a:ext>
            </a:extLst>
          </p:cNvPr>
          <p:cNvSpPr/>
          <p:nvPr/>
        </p:nvSpPr>
        <p:spPr>
          <a:xfrm>
            <a:off x="1258474" y="3994265"/>
            <a:ext cx="144016" cy="144016"/>
          </a:xfrm>
          <a:prstGeom prst="rect">
            <a:avLst/>
          </a:prstGeom>
          <a:solidFill>
            <a:srgbClr val="D41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D4162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7F7F582F-774E-EDB8-8670-83DA361F498D}"/>
              </a:ext>
            </a:extLst>
          </p:cNvPr>
          <p:cNvSpPr txBox="1"/>
          <p:nvPr/>
        </p:nvSpPr>
        <p:spPr>
          <a:xfrm>
            <a:off x="1405825" y="3931996"/>
            <a:ext cx="1786066" cy="369332"/>
          </a:xfrm>
          <a:prstGeom prst="rect">
            <a:avLst/>
          </a:prstGeom>
          <a:noFill/>
        </p:spPr>
        <p:txBody>
          <a:bodyPr wrap="none" rtlCol="0">
            <a:spAutoFit/>
          </a:bodyPr>
          <a:lstStyle/>
          <a:p>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MPEP</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関連規定</a:t>
            </a:r>
            <a:endParaRPr kumimoji="1" lang="en-US" altLang="ja-JP" b="1" baseline="30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フッター プレースホルダー 2">
            <a:extLst>
              <a:ext uri="{FF2B5EF4-FFF2-40B4-BE49-F238E27FC236}">
                <a16:creationId xmlns:a16="http://schemas.microsoft.com/office/drawing/2014/main" id="{AF84BB59-F3BD-C2B2-502E-AF6AB7BB6312}"/>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10" name="正方形/長方形 9">
            <a:extLst>
              <a:ext uri="{FF2B5EF4-FFF2-40B4-BE49-F238E27FC236}">
                <a16:creationId xmlns:a16="http://schemas.microsoft.com/office/drawing/2014/main" id="{2B3570F7-9532-A31E-E7A1-07169F5951B2}"/>
              </a:ext>
            </a:extLst>
          </p:cNvPr>
          <p:cNvSpPr/>
          <p:nvPr/>
        </p:nvSpPr>
        <p:spPr>
          <a:xfrm>
            <a:off x="1574275" y="2422685"/>
            <a:ext cx="4581427" cy="289848"/>
          </a:xfrm>
          <a:prstGeom prst="rect">
            <a:avLst/>
          </a:prstGeom>
          <a:noFill/>
          <a:ln w="28575">
            <a:solidFill>
              <a:srgbClr val="800D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吹き出し 29">
            <a:extLst>
              <a:ext uri="{FF2B5EF4-FFF2-40B4-BE49-F238E27FC236}">
                <a16:creationId xmlns:a16="http://schemas.microsoft.com/office/drawing/2014/main" id="{5CB4DAE4-8174-986E-F75E-735E7BCA366B}"/>
              </a:ext>
            </a:extLst>
          </p:cNvPr>
          <p:cNvSpPr/>
          <p:nvPr/>
        </p:nvSpPr>
        <p:spPr>
          <a:xfrm>
            <a:off x="6719472" y="1224446"/>
            <a:ext cx="3791415" cy="643552"/>
          </a:xfrm>
          <a:prstGeom prst="wedgeRectCallout">
            <a:avLst>
              <a:gd name="adj1" fmla="val -64574"/>
              <a:gd name="adj2" fmla="val 140342"/>
            </a:avLst>
          </a:prstGeom>
          <a:solidFill>
            <a:srgbClr val="FFFFFF">
              <a:alpha val="65882"/>
            </a:srgbClr>
          </a:solidFill>
          <a:ln>
            <a:solidFill>
              <a:srgbClr val="800D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Appel Brief</a:t>
            </a:r>
            <a:r>
              <a:rPr lang="ja-JP" altLang="en-US" sz="16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の提出前</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だから、</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600" b="1" dirty="0">
                <a:solidFill>
                  <a:srgbClr val="800D0A"/>
                </a:solidFill>
                <a:latin typeface="メイリオ" panose="020B0604030504040204" pitchFamily="50" charset="-128"/>
                <a:ea typeface="メイリオ" panose="020B0604030504040204" pitchFamily="50" charset="-128"/>
                <a:cs typeface="メイリオ" panose="020B0604030504040204" pitchFamily="50" charset="-128"/>
              </a:rPr>
              <a:t>Pre-Appeal Brief</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Review Request</a:t>
            </a:r>
          </a:p>
        </p:txBody>
      </p:sp>
      <p:sp>
        <p:nvSpPr>
          <p:cNvPr id="12" name="四角形吹き出し 29">
            <a:extLst>
              <a:ext uri="{FF2B5EF4-FFF2-40B4-BE49-F238E27FC236}">
                <a16:creationId xmlns:a16="http://schemas.microsoft.com/office/drawing/2014/main" id="{17ACA444-0B92-8E8B-79A2-3AD01A73411C}"/>
              </a:ext>
            </a:extLst>
          </p:cNvPr>
          <p:cNvSpPr/>
          <p:nvPr/>
        </p:nvSpPr>
        <p:spPr>
          <a:xfrm>
            <a:off x="9945732" y="3287545"/>
            <a:ext cx="1978721" cy="474024"/>
          </a:xfrm>
          <a:prstGeom prst="wedgeRectCallout">
            <a:avLst>
              <a:gd name="adj1" fmla="val -126740"/>
              <a:gd name="adj2" fmla="val 273536"/>
            </a:avLst>
          </a:prstGeom>
          <a:solidFill>
            <a:srgbClr val="FFFFFF">
              <a:alpha val="65882"/>
            </a:srgbClr>
          </a:solidFill>
          <a:ln>
            <a:solidFill>
              <a:srgbClr val="800D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追加の庁費用なし</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四角形吹き出し 29">
            <a:extLst>
              <a:ext uri="{FF2B5EF4-FFF2-40B4-BE49-F238E27FC236}">
                <a16:creationId xmlns:a16="http://schemas.microsoft.com/office/drawing/2014/main" id="{29AF9A21-5941-38CA-BD89-84C57E182273}"/>
              </a:ext>
            </a:extLst>
          </p:cNvPr>
          <p:cNvSpPr/>
          <p:nvPr/>
        </p:nvSpPr>
        <p:spPr>
          <a:xfrm>
            <a:off x="10173885" y="4169794"/>
            <a:ext cx="1978721" cy="578787"/>
          </a:xfrm>
          <a:prstGeom prst="wedgeRectCallout">
            <a:avLst>
              <a:gd name="adj1" fmla="val -60173"/>
              <a:gd name="adj2" fmla="val 174373"/>
            </a:avLst>
          </a:prstGeom>
          <a:solidFill>
            <a:srgbClr val="FFFFFF">
              <a:alpha val="65882"/>
            </a:srgbClr>
          </a:solidFill>
          <a:ln>
            <a:solidFill>
              <a:srgbClr val="800D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Notice of appeal</a:t>
            </a:r>
            <a:r>
              <a:rPr lang="ja-JP" altLang="en-US" sz="1600" b="1"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とともに提出</a:t>
            </a:r>
            <a:endParaRPr lang="en-US" altLang="ja-JP"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四角形吹き出し 29">
            <a:extLst>
              <a:ext uri="{FF2B5EF4-FFF2-40B4-BE49-F238E27FC236}">
                <a16:creationId xmlns:a16="http://schemas.microsoft.com/office/drawing/2014/main" id="{C15BFEAB-6D49-C4F6-8080-083C9E149206}"/>
              </a:ext>
            </a:extLst>
          </p:cNvPr>
          <p:cNvSpPr/>
          <p:nvPr/>
        </p:nvSpPr>
        <p:spPr>
          <a:xfrm>
            <a:off x="43172" y="6441985"/>
            <a:ext cx="1786066" cy="369332"/>
          </a:xfrm>
          <a:prstGeom prst="wedgeRectCallout">
            <a:avLst>
              <a:gd name="adj1" fmla="val 44658"/>
              <a:gd name="adj2" fmla="val -108578"/>
            </a:avLst>
          </a:prstGeom>
          <a:solidFill>
            <a:srgbClr val="FFFFFF">
              <a:alpha val="65882"/>
            </a:srgbClr>
          </a:solidFill>
          <a:ln>
            <a:solidFill>
              <a:srgbClr val="800D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SPE</a:t>
            </a:r>
            <a:r>
              <a:rPr lang="ja-JP" altLang="en-US" sz="16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含む合議体</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9234841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36ACF-9BD5-A0EC-ED50-0F09F16F6A0B}"/>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0CE61897-582F-5FDC-4BF3-4A8E84366457}"/>
              </a:ext>
            </a:extLst>
          </p:cNvPr>
          <p:cNvSpPr/>
          <p:nvPr/>
        </p:nvSpPr>
        <p:spPr>
          <a:xfrm>
            <a:off x="1293832" y="1919362"/>
            <a:ext cx="9278257" cy="163803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55EA92F7-7F18-E21C-2B53-022F91DDAC84}"/>
              </a:ext>
            </a:extLst>
          </p:cNvPr>
          <p:cNvSpPr>
            <a:spLocks noGrp="1"/>
          </p:cNvSpPr>
          <p:nvPr>
            <p:ph type="title"/>
          </p:nvPr>
        </p:nvSpPr>
        <p:spPr>
          <a:xfrm>
            <a:off x="1143000" y="533401"/>
            <a:ext cx="10439400" cy="1382156"/>
          </a:xfrm>
        </p:spPr>
        <p:txBody>
          <a:bodyPr/>
          <a:lstStyle/>
          <a:p>
            <a:r>
              <a:rPr kumimoji="1" lang="en-US" altLang="ja-JP" dirty="0"/>
              <a:t>10.3 PABRR</a:t>
            </a:r>
            <a:r>
              <a:rPr kumimoji="1" lang="ja-JP" altLang="en-US" dirty="0"/>
              <a:t>の条件</a:t>
            </a:r>
          </a:p>
        </p:txBody>
      </p:sp>
      <p:sp>
        <p:nvSpPr>
          <p:cNvPr id="3" name="テキスト ボックス 2">
            <a:extLst>
              <a:ext uri="{FF2B5EF4-FFF2-40B4-BE49-F238E27FC236}">
                <a16:creationId xmlns:a16="http://schemas.microsoft.com/office/drawing/2014/main" id="{C9EF034A-308B-B29B-9362-868E19D59FDB}"/>
              </a:ext>
            </a:extLst>
          </p:cNvPr>
          <p:cNvSpPr txBox="1"/>
          <p:nvPr/>
        </p:nvSpPr>
        <p:spPr>
          <a:xfrm>
            <a:off x="1500661" y="1956954"/>
            <a:ext cx="9196748" cy="1600438"/>
          </a:xfrm>
          <a:prstGeom prst="rect">
            <a:avLst/>
          </a:prstGeom>
          <a:noFill/>
        </p:spPr>
        <p:txBody>
          <a:bodyPr wrap="none" rtlCol="0">
            <a:spAutoFit/>
          </a:bodyPr>
          <a:lstStyle/>
          <a:p>
            <a:r>
              <a:rPr kumimoji="1" lang="en-US" altLang="ja-JP" b="1" u="sng" dirty="0"/>
              <a:t>PABRR </a:t>
            </a:r>
            <a:r>
              <a:rPr lang="en-US" altLang="ja-JP" b="1" u="sng" dirty="0"/>
              <a:t>(Pre-Appeal Brief Review Request)</a:t>
            </a:r>
            <a:r>
              <a:rPr lang="ja-JP" altLang="en-US" b="1" u="sng" dirty="0"/>
              <a:t>の条件</a:t>
            </a:r>
            <a:endParaRPr lang="en-US" altLang="ja-JP" b="1" u="sng" dirty="0"/>
          </a:p>
          <a:p>
            <a:endParaRPr lang="en-US" altLang="ja-JP" sz="800" dirty="0"/>
          </a:p>
          <a:p>
            <a:r>
              <a:rPr lang="en-US" altLang="ja-JP" dirty="0"/>
              <a:t>- </a:t>
            </a:r>
            <a:r>
              <a:rPr lang="ja-JP" altLang="en-US" dirty="0"/>
              <a:t>時期的要件：何れかのクレームが</a:t>
            </a:r>
            <a:r>
              <a:rPr lang="en-US" altLang="ja-JP" b="1" dirty="0"/>
              <a:t>2</a:t>
            </a:r>
            <a:r>
              <a:rPr lang="ja-JP" altLang="en-US" b="1" dirty="0"/>
              <a:t>回拒絶</a:t>
            </a:r>
            <a:r>
              <a:rPr lang="ja-JP" altLang="en-US" dirty="0"/>
              <a:t>された後（最終拒絶でなくても</a:t>
            </a:r>
            <a:r>
              <a:rPr lang="en-US" altLang="ja-JP" dirty="0"/>
              <a:t>OK</a:t>
            </a:r>
            <a:r>
              <a:rPr lang="ja-JP" altLang="en-US" dirty="0"/>
              <a:t>）</a:t>
            </a:r>
            <a:endParaRPr lang="en-US" altLang="ja-JP" dirty="0"/>
          </a:p>
          <a:p>
            <a:r>
              <a:rPr lang="en-US" altLang="ja-JP" dirty="0"/>
              <a:t>- PABRR</a:t>
            </a:r>
            <a:r>
              <a:rPr lang="ja-JP" altLang="en-US" dirty="0"/>
              <a:t>における意見（反論）は、</a:t>
            </a:r>
            <a:r>
              <a:rPr lang="en-US" altLang="ja-JP" b="1" dirty="0"/>
              <a:t>5</a:t>
            </a:r>
            <a:r>
              <a:rPr lang="ja-JP" altLang="en-US" b="1" dirty="0"/>
              <a:t>ページ以内</a:t>
            </a:r>
            <a:r>
              <a:rPr lang="ja-JP" altLang="en-US" dirty="0"/>
              <a:t>に制限される。</a:t>
            </a:r>
            <a:endParaRPr lang="en-US" altLang="ja-JP" dirty="0"/>
          </a:p>
          <a:p>
            <a:r>
              <a:rPr lang="en-US" altLang="ja-JP" dirty="0"/>
              <a:t>- PABRR</a:t>
            </a:r>
            <a:r>
              <a:rPr lang="ja-JP" altLang="en-US" dirty="0"/>
              <a:t>は</a:t>
            </a:r>
            <a:r>
              <a:rPr lang="ja-JP" altLang="en-US" b="1" dirty="0"/>
              <a:t>補正不可</a:t>
            </a:r>
            <a:r>
              <a:rPr lang="ja-JP" altLang="en-US" dirty="0"/>
              <a:t>（拒絶クレームについて争う）。但し、軽微なクレーム補正なら、</a:t>
            </a:r>
            <a:br>
              <a:rPr lang="en-US" altLang="ja-JP" dirty="0"/>
            </a:br>
            <a:r>
              <a:rPr lang="en-US" altLang="ja-JP" dirty="0"/>
              <a:t>after final amendment</a:t>
            </a:r>
            <a:r>
              <a:rPr lang="ja-JP" altLang="en-US" dirty="0"/>
              <a:t>提出⇒</a:t>
            </a:r>
            <a:r>
              <a:rPr lang="en-US" altLang="ja-JP" dirty="0"/>
              <a:t>Advisory Action</a:t>
            </a:r>
            <a:r>
              <a:rPr lang="ja-JP" altLang="en-US" dirty="0"/>
              <a:t>⇒</a:t>
            </a:r>
            <a:r>
              <a:rPr lang="en-US" altLang="ja-JP" dirty="0"/>
              <a:t>PABRR</a:t>
            </a:r>
            <a:r>
              <a:rPr lang="ja-JP" altLang="en-US" dirty="0"/>
              <a:t>提出で反映可能。</a:t>
            </a:r>
            <a:endParaRPr lang="en-US" altLang="ja-JP" dirty="0"/>
          </a:p>
        </p:txBody>
      </p:sp>
      <p:sp>
        <p:nvSpPr>
          <p:cNvPr id="5" name="正方形/長方形 4">
            <a:extLst>
              <a:ext uri="{FF2B5EF4-FFF2-40B4-BE49-F238E27FC236}">
                <a16:creationId xmlns:a16="http://schemas.microsoft.com/office/drawing/2014/main" id="{DB033402-2F26-887F-F755-2728322CDBE9}"/>
              </a:ext>
            </a:extLst>
          </p:cNvPr>
          <p:cNvSpPr/>
          <p:nvPr/>
        </p:nvSpPr>
        <p:spPr>
          <a:xfrm>
            <a:off x="1260685" y="4068302"/>
            <a:ext cx="9643175" cy="2545622"/>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1C60C02B-9787-2D05-AFF6-9A4A06656F54}"/>
              </a:ext>
            </a:extLst>
          </p:cNvPr>
          <p:cNvSpPr txBox="1"/>
          <p:nvPr/>
        </p:nvSpPr>
        <p:spPr>
          <a:xfrm>
            <a:off x="1488838" y="4119901"/>
            <a:ext cx="9326222" cy="2431435"/>
          </a:xfrm>
          <a:prstGeom prst="rect">
            <a:avLst/>
          </a:prstGeom>
          <a:noFill/>
        </p:spPr>
        <p:txBody>
          <a:bodyPr wrap="square">
            <a:spAutoFit/>
          </a:bodyPr>
          <a:lstStyle/>
          <a:p>
            <a:r>
              <a:rPr lang="en-US" altLang="ja-JP" b="1" dirty="0"/>
              <a:t>1204 Notice of Appeal</a:t>
            </a:r>
            <a:r>
              <a:rPr lang="ja-JP" altLang="en-US" b="1" dirty="0"/>
              <a:t>抜粋</a:t>
            </a:r>
            <a:endParaRPr lang="en-US" altLang="ja-JP" b="1" dirty="0"/>
          </a:p>
          <a:p>
            <a:r>
              <a:rPr lang="en-US" altLang="ja-JP" dirty="0"/>
              <a:t>… </a:t>
            </a:r>
            <a:r>
              <a:rPr lang="en-US" altLang="ja-JP" b="1" dirty="0"/>
              <a:t>A notice of appeal</a:t>
            </a:r>
            <a:r>
              <a:rPr lang="en-US" altLang="ja-JP" dirty="0"/>
              <a:t> may be filed after any of the claims has been </a:t>
            </a:r>
            <a:r>
              <a:rPr lang="en-US" altLang="ja-JP" b="1" dirty="0">
                <a:solidFill>
                  <a:srgbClr val="800D0A"/>
                </a:solidFill>
              </a:rPr>
              <a:t>twice rejected</a:t>
            </a:r>
            <a:r>
              <a:rPr lang="en-US" altLang="ja-JP" dirty="0"/>
              <a:t>, </a:t>
            </a:r>
            <a:r>
              <a:rPr lang="en-US" altLang="ja-JP" b="1" dirty="0">
                <a:solidFill>
                  <a:srgbClr val="800D0A"/>
                </a:solidFill>
              </a:rPr>
              <a:t>regardless of</a:t>
            </a:r>
            <a:r>
              <a:rPr lang="en-US" altLang="ja-JP" b="1" dirty="0"/>
              <a:t> whether the claim(s)  has/have been </a:t>
            </a:r>
            <a:r>
              <a:rPr lang="en-US" altLang="ja-JP" b="1" dirty="0">
                <a:solidFill>
                  <a:srgbClr val="800D0A"/>
                </a:solidFill>
              </a:rPr>
              <a:t>finally rejected</a:t>
            </a:r>
            <a:r>
              <a:rPr lang="en-US" altLang="ja-JP" dirty="0"/>
              <a:t>. … </a:t>
            </a:r>
          </a:p>
          <a:p>
            <a:endParaRPr lang="en-US" altLang="ja-JP" sz="800" b="1" dirty="0"/>
          </a:p>
          <a:p>
            <a:r>
              <a:rPr lang="en-US" altLang="ja-JP" b="1" dirty="0"/>
              <a:t>1204.02 Pre-Appeal Brief Review Request and Conference Pilot Program</a:t>
            </a:r>
            <a:r>
              <a:rPr lang="ja-JP" altLang="en-US" b="1" dirty="0"/>
              <a:t>抜粋</a:t>
            </a:r>
            <a:endParaRPr lang="en-US" altLang="ja-JP" b="1" dirty="0"/>
          </a:p>
          <a:p>
            <a:r>
              <a:rPr lang="en-US" altLang="ja-JP" dirty="0"/>
              <a:t>… The request, not including Form PTO/AIA/33, </a:t>
            </a:r>
            <a:r>
              <a:rPr lang="en-US" altLang="ja-JP" b="1" dirty="0"/>
              <a:t>may not exceed </a:t>
            </a:r>
            <a:r>
              <a:rPr lang="en-US" altLang="ja-JP" b="1" dirty="0">
                <a:solidFill>
                  <a:srgbClr val="800D0A"/>
                </a:solidFill>
              </a:rPr>
              <a:t>five (5) total pages </a:t>
            </a:r>
            <a:r>
              <a:rPr lang="en-US" altLang="ja-JP" dirty="0"/>
              <a:t>and should provide a succinct, concise and focused set of arguments for which the review is being requested. … An </a:t>
            </a:r>
            <a:r>
              <a:rPr lang="en-US" altLang="ja-JP" b="1" dirty="0">
                <a:solidFill>
                  <a:srgbClr val="800D0A"/>
                </a:solidFill>
              </a:rPr>
              <a:t>after final amendment may not accompany</a:t>
            </a:r>
            <a:r>
              <a:rPr lang="en-US" altLang="ja-JP" dirty="0">
                <a:solidFill>
                  <a:srgbClr val="800D0A"/>
                </a:solidFill>
              </a:rPr>
              <a:t> </a:t>
            </a:r>
            <a:r>
              <a:rPr lang="en-US" altLang="ja-JP" dirty="0"/>
              <a:t>the request. … </a:t>
            </a:r>
            <a:endParaRPr lang="ja-JP" altLang="en-US" dirty="0"/>
          </a:p>
        </p:txBody>
      </p:sp>
      <p:sp>
        <p:nvSpPr>
          <p:cNvPr id="7" name="正方形/長方形 6">
            <a:extLst>
              <a:ext uri="{FF2B5EF4-FFF2-40B4-BE49-F238E27FC236}">
                <a16:creationId xmlns:a16="http://schemas.microsoft.com/office/drawing/2014/main" id="{14C62EB6-5369-BB71-D160-796F8BC86763}"/>
              </a:ext>
            </a:extLst>
          </p:cNvPr>
          <p:cNvSpPr/>
          <p:nvPr/>
        </p:nvSpPr>
        <p:spPr>
          <a:xfrm>
            <a:off x="1258474" y="3788950"/>
            <a:ext cx="144016" cy="144016"/>
          </a:xfrm>
          <a:prstGeom prst="rect">
            <a:avLst/>
          </a:prstGeom>
          <a:solidFill>
            <a:srgbClr val="D41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D4162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EA396ADC-4DFE-ACBE-EB84-BD03439529B8}"/>
              </a:ext>
            </a:extLst>
          </p:cNvPr>
          <p:cNvSpPr txBox="1"/>
          <p:nvPr/>
        </p:nvSpPr>
        <p:spPr>
          <a:xfrm>
            <a:off x="1405825" y="3726681"/>
            <a:ext cx="1786066" cy="369332"/>
          </a:xfrm>
          <a:prstGeom prst="rect">
            <a:avLst/>
          </a:prstGeom>
          <a:noFill/>
        </p:spPr>
        <p:txBody>
          <a:bodyPr wrap="none" rtlCol="0">
            <a:spAutoFit/>
          </a:bodyPr>
          <a:lstStyle/>
          <a:p>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MPEP</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関連規定</a:t>
            </a:r>
            <a:endParaRPr kumimoji="1" lang="en-US" altLang="ja-JP" b="1" baseline="30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フッター プレースホルダー 2">
            <a:extLst>
              <a:ext uri="{FF2B5EF4-FFF2-40B4-BE49-F238E27FC236}">
                <a16:creationId xmlns:a16="http://schemas.microsoft.com/office/drawing/2014/main" id="{1C6C4763-6790-D1EE-DD3A-CA5CAC412708}"/>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10" name="四角形吹き出し 29">
            <a:extLst>
              <a:ext uri="{FF2B5EF4-FFF2-40B4-BE49-F238E27FC236}">
                <a16:creationId xmlns:a16="http://schemas.microsoft.com/office/drawing/2014/main" id="{31C14436-28A9-647A-EF97-B99778986C03}"/>
              </a:ext>
            </a:extLst>
          </p:cNvPr>
          <p:cNvSpPr/>
          <p:nvPr/>
        </p:nvSpPr>
        <p:spPr>
          <a:xfrm>
            <a:off x="7222835" y="3636382"/>
            <a:ext cx="1978721" cy="369332"/>
          </a:xfrm>
          <a:prstGeom prst="wedgeRectCallout">
            <a:avLst>
              <a:gd name="adj1" fmla="val 37751"/>
              <a:gd name="adj2" fmla="val 156345"/>
            </a:avLst>
          </a:prstGeom>
          <a:solidFill>
            <a:srgbClr val="FFFFFF">
              <a:alpha val="65882"/>
            </a:srgbClr>
          </a:solidFill>
          <a:ln>
            <a:solidFill>
              <a:srgbClr val="800D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600" b="1"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回拒絶</a:t>
            </a:r>
            <a:r>
              <a:rPr lang="ja-JP" altLang="en-US" sz="16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された後</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四角形吹き出し 29">
            <a:extLst>
              <a:ext uri="{FF2B5EF4-FFF2-40B4-BE49-F238E27FC236}">
                <a16:creationId xmlns:a16="http://schemas.microsoft.com/office/drawing/2014/main" id="{72763D23-8109-EECA-8F20-54FF6D9EBC63}"/>
              </a:ext>
            </a:extLst>
          </p:cNvPr>
          <p:cNvSpPr/>
          <p:nvPr/>
        </p:nvSpPr>
        <p:spPr>
          <a:xfrm>
            <a:off x="9944165" y="3429000"/>
            <a:ext cx="1978721" cy="581815"/>
          </a:xfrm>
          <a:prstGeom prst="wedgeRectCallout">
            <a:avLst>
              <a:gd name="adj1" fmla="val -99784"/>
              <a:gd name="adj2" fmla="val 192148"/>
            </a:avLst>
          </a:prstGeom>
          <a:solidFill>
            <a:srgbClr val="FFFFFF">
              <a:alpha val="65882"/>
            </a:srgbClr>
          </a:solidFill>
          <a:ln>
            <a:solidFill>
              <a:srgbClr val="800D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最終拒絶</a:t>
            </a:r>
            <a:r>
              <a:rPr lang="ja-JP" altLang="en-US" sz="16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でなくても</a:t>
            </a:r>
            <a:r>
              <a:rPr lang="en-US" altLang="ja-JP" sz="16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OK</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四角形吹き出し 29">
            <a:extLst>
              <a:ext uri="{FF2B5EF4-FFF2-40B4-BE49-F238E27FC236}">
                <a16:creationId xmlns:a16="http://schemas.microsoft.com/office/drawing/2014/main" id="{AF284412-3544-02F2-AA99-DF10ACD49251}"/>
              </a:ext>
            </a:extLst>
          </p:cNvPr>
          <p:cNvSpPr/>
          <p:nvPr/>
        </p:nvSpPr>
        <p:spPr>
          <a:xfrm>
            <a:off x="10815060" y="4771188"/>
            <a:ext cx="1059987" cy="388641"/>
          </a:xfrm>
          <a:prstGeom prst="wedgeRectCallout">
            <a:avLst>
              <a:gd name="adj1" fmla="val -82326"/>
              <a:gd name="adj2" fmla="val 127725"/>
            </a:avLst>
          </a:prstGeom>
          <a:solidFill>
            <a:srgbClr val="FFFFFF">
              <a:alpha val="65882"/>
            </a:srgbClr>
          </a:solidFill>
          <a:ln>
            <a:solidFill>
              <a:srgbClr val="800D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600" b="1"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頁</a:t>
            </a:r>
            <a:r>
              <a:rPr lang="ja-JP" altLang="en-US" sz="16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以内</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四角形吹き出し 29">
            <a:extLst>
              <a:ext uri="{FF2B5EF4-FFF2-40B4-BE49-F238E27FC236}">
                <a16:creationId xmlns:a16="http://schemas.microsoft.com/office/drawing/2014/main" id="{B8670F21-EF9D-87BF-08C0-ADF8B2EDC0BC}"/>
              </a:ext>
            </a:extLst>
          </p:cNvPr>
          <p:cNvSpPr/>
          <p:nvPr/>
        </p:nvSpPr>
        <p:spPr>
          <a:xfrm>
            <a:off x="9565683" y="6245527"/>
            <a:ext cx="1249378" cy="329698"/>
          </a:xfrm>
          <a:prstGeom prst="wedgeRectCallout">
            <a:avLst>
              <a:gd name="adj1" fmla="val -74478"/>
              <a:gd name="adj2" fmla="val -54823"/>
            </a:avLst>
          </a:prstGeom>
          <a:solidFill>
            <a:srgbClr val="FFFFFF">
              <a:alpha val="65882"/>
            </a:srgbClr>
          </a:solidFill>
          <a:ln>
            <a:solidFill>
              <a:srgbClr val="800D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補正不可</a:t>
            </a:r>
            <a:endParaRPr lang="en-US" altLang="ja-JP"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928016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ABB7D-AB5B-72EA-127F-93132DED75E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FDD1BD9-6CEF-2D4B-B756-FB2B01C597D9}"/>
              </a:ext>
            </a:extLst>
          </p:cNvPr>
          <p:cNvSpPr>
            <a:spLocks noGrp="1"/>
          </p:cNvSpPr>
          <p:nvPr>
            <p:ph type="title"/>
          </p:nvPr>
        </p:nvSpPr>
        <p:spPr/>
        <p:txBody>
          <a:bodyPr/>
          <a:lstStyle/>
          <a:p>
            <a:r>
              <a:rPr kumimoji="1" lang="en-US" altLang="ja-JP" dirty="0"/>
              <a:t>1.3 </a:t>
            </a:r>
            <a:r>
              <a:rPr kumimoji="1" lang="ja-JP" altLang="en-US" dirty="0"/>
              <a:t>各国での二段階の権利縮小</a:t>
            </a:r>
          </a:p>
        </p:txBody>
      </p:sp>
      <p:sp>
        <p:nvSpPr>
          <p:cNvPr id="43" name="フッター プレースホルダー 2">
            <a:extLst>
              <a:ext uri="{FF2B5EF4-FFF2-40B4-BE49-F238E27FC236}">
                <a16:creationId xmlns:a16="http://schemas.microsoft.com/office/drawing/2014/main" id="{6453F15F-72A7-1655-0389-2CBC9425046A}"/>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graphicFrame>
        <p:nvGraphicFramePr>
          <p:cNvPr id="16" name="表 15">
            <a:extLst>
              <a:ext uri="{FF2B5EF4-FFF2-40B4-BE49-F238E27FC236}">
                <a16:creationId xmlns:a16="http://schemas.microsoft.com/office/drawing/2014/main" id="{E9BF79A7-66D4-3FEB-26C0-3AA5FA94DE72}"/>
              </a:ext>
            </a:extLst>
          </p:cNvPr>
          <p:cNvGraphicFramePr>
            <a:graphicFrameLocks noGrp="1"/>
          </p:cNvGraphicFramePr>
          <p:nvPr>
            <p:extLst>
              <p:ext uri="{D42A27DB-BD31-4B8C-83A1-F6EECF244321}">
                <p14:modId xmlns:p14="http://schemas.microsoft.com/office/powerpoint/2010/main" val="1234318264"/>
              </p:ext>
            </p:extLst>
          </p:nvPr>
        </p:nvGraphicFramePr>
        <p:xfrm>
          <a:off x="896812" y="1652687"/>
          <a:ext cx="10728094" cy="4883747"/>
        </p:xfrm>
        <a:graphic>
          <a:graphicData uri="http://schemas.openxmlformats.org/drawingml/2006/table">
            <a:tbl>
              <a:tblPr firstRow="1" bandRow="1">
                <a:tableStyleId>{5C22544A-7EE6-4342-B048-85BDC9FD1C3A}</a:tableStyleId>
              </a:tblPr>
              <a:tblGrid>
                <a:gridCol w="1798853">
                  <a:extLst>
                    <a:ext uri="{9D8B030D-6E8A-4147-A177-3AD203B41FA5}">
                      <a16:colId xmlns:a16="http://schemas.microsoft.com/office/drawing/2014/main" val="20000"/>
                    </a:ext>
                  </a:extLst>
                </a:gridCol>
                <a:gridCol w="2958353">
                  <a:extLst>
                    <a:ext uri="{9D8B030D-6E8A-4147-A177-3AD203B41FA5}">
                      <a16:colId xmlns:a16="http://schemas.microsoft.com/office/drawing/2014/main" val="20001"/>
                    </a:ext>
                  </a:extLst>
                </a:gridCol>
                <a:gridCol w="2915007">
                  <a:extLst>
                    <a:ext uri="{9D8B030D-6E8A-4147-A177-3AD203B41FA5}">
                      <a16:colId xmlns:a16="http://schemas.microsoft.com/office/drawing/2014/main" val="20002"/>
                    </a:ext>
                  </a:extLst>
                </a:gridCol>
                <a:gridCol w="3055881">
                  <a:extLst>
                    <a:ext uri="{9D8B030D-6E8A-4147-A177-3AD203B41FA5}">
                      <a16:colId xmlns:a16="http://schemas.microsoft.com/office/drawing/2014/main" val="20003"/>
                    </a:ext>
                  </a:extLst>
                </a:gridCol>
              </a:tblGrid>
              <a:tr h="466367">
                <a:tc>
                  <a:txBody>
                    <a:bodyPr/>
                    <a:lstStyle/>
                    <a:p>
                      <a:endParaRPr kumimoji="1" lang="ja-JP" altLang="en-US" dirty="0"/>
                    </a:p>
                  </a:txBody>
                  <a:tcPr>
                    <a:solidFill>
                      <a:schemeClr val="bg1">
                        <a:lumMod val="65000"/>
                      </a:schemeClr>
                    </a:solidFill>
                  </a:tcPr>
                </a:tc>
                <a:tc>
                  <a:txBody>
                    <a:bodyPr/>
                    <a:lstStyle/>
                    <a:p>
                      <a:pPr algn="ctr"/>
                      <a:r>
                        <a:rPr kumimoji="1" lang="ja-JP" altLang="en-US" dirty="0"/>
                        <a:t>発明誕生</a:t>
                      </a:r>
                    </a:p>
                  </a:txBody>
                  <a:tcPr>
                    <a:solidFill>
                      <a:schemeClr val="bg1">
                        <a:lumMod val="65000"/>
                      </a:schemeClr>
                    </a:solidFill>
                  </a:tcPr>
                </a:tc>
                <a:tc>
                  <a:txBody>
                    <a:bodyPr/>
                    <a:lstStyle/>
                    <a:p>
                      <a:pPr algn="ctr"/>
                      <a:r>
                        <a:rPr kumimoji="1" lang="ja-JP" altLang="en-US" dirty="0"/>
                        <a:t>日本語明細書作成</a:t>
                      </a:r>
                      <a:endParaRPr kumimoji="1" lang="en-US" altLang="ja-JP" dirty="0"/>
                    </a:p>
                  </a:txBody>
                  <a:tcPr>
                    <a:solidFill>
                      <a:schemeClr val="bg1">
                        <a:lumMod val="65000"/>
                      </a:schemeClr>
                    </a:solidFill>
                  </a:tcPr>
                </a:tc>
                <a:tc>
                  <a:txBody>
                    <a:bodyPr/>
                    <a:lstStyle/>
                    <a:p>
                      <a:pPr algn="ctr"/>
                      <a:r>
                        <a:rPr kumimoji="1" lang="ja-JP" altLang="en-US" dirty="0"/>
                        <a:t>各国中間</a:t>
                      </a:r>
                    </a:p>
                  </a:txBody>
                  <a:tcPr>
                    <a:solidFill>
                      <a:schemeClr val="bg1">
                        <a:lumMod val="65000"/>
                      </a:schemeClr>
                    </a:solidFill>
                  </a:tcPr>
                </a:tc>
                <a:extLst>
                  <a:ext uri="{0D108BD9-81ED-4DB2-BD59-A6C34878D82A}">
                    <a16:rowId xmlns:a16="http://schemas.microsoft.com/office/drawing/2014/main" val="10000"/>
                  </a:ext>
                </a:extLst>
              </a:tr>
              <a:tr h="1796838">
                <a:tc>
                  <a:txBody>
                    <a:bodyPr/>
                    <a:lstStyle/>
                    <a:p>
                      <a:pPr algn="ctr"/>
                      <a:r>
                        <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rPr>
                        <a:t>A</a:t>
                      </a: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国</a:t>
                      </a:r>
                      <a:endPar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（例えば</a:t>
                      </a:r>
                      <a:r>
                        <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rPr>
                        <a:t>JP</a:t>
                      </a: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a:t>
                      </a:r>
                    </a:p>
                  </a:txBody>
                  <a:tcPr anchor="ctr"/>
                </a:tc>
                <a:tc>
                  <a:txBody>
                    <a:bodyPr/>
                    <a:lstStyle/>
                    <a:p>
                      <a:pPr marL="285750" indent="-285750" algn="l">
                        <a:buFontTx/>
                        <a:buChar char="-"/>
                      </a:pPr>
                      <a:r>
                        <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進歩性：緩い</a:t>
                      </a:r>
                      <a:endParaRPr kumimoji="1" lang="en-US" altLang="ja-JP" sz="1600" b="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gn="l">
                        <a:buFontTx/>
                        <a:buChar char="-"/>
                      </a:pPr>
                      <a:r>
                        <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独立</a:t>
                      </a:r>
                      <a:r>
                        <a:rPr kumimoji="1" lang="en-US" altLang="ja-JP" sz="1600" b="0" dirty="0">
                          <a:latin typeface="メイリオ" panose="020B0604030504040204" pitchFamily="50" charset="-128"/>
                          <a:ea typeface="メイリオ" panose="020B0604030504040204" pitchFamily="50" charset="-128"/>
                          <a:cs typeface="メイリオ" panose="020B0604030504040204" pitchFamily="50" charset="-128"/>
                        </a:rPr>
                        <a:t>CL</a:t>
                      </a:r>
                      <a:r>
                        <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数制限：緩い</a:t>
                      </a:r>
                      <a:endParaRPr kumimoji="1" lang="en-US" altLang="ja-JP" sz="16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l"/>
                      <a:r>
                        <a:rPr kumimoji="1" lang="en-US" altLang="ja-JP" sz="1600" b="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日本語明細書が</a:t>
                      </a:r>
                      <a:r>
                        <a:rPr kumimoji="1" lang="en-US" altLang="ja-JP" sz="1600" b="0" dirty="0">
                          <a:latin typeface="メイリオ" panose="020B0604030504040204" pitchFamily="50" charset="-128"/>
                          <a:ea typeface="メイリオ" panose="020B0604030504040204" pitchFamily="50" charset="-128"/>
                          <a:cs typeface="メイリオ" panose="020B0604030504040204" pitchFamily="50" charset="-128"/>
                        </a:rPr>
                        <a:t>A</a:t>
                      </a:r>
                      <a:r>
                        <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国実務に対応してれば権利縮小なし。</a:t>
                      </a:r>
                    </a:p>
                  </a:txBody>
                  <a:tcPr/>
                </a:tc>
                <a:tc>
                  <a:txBody>
                    <a:bodyPr/>
                    <a:lstStyle/>
                    <a:p>
                      <a:pPr marL="285750" indent="-285750" algn="l">
                        <a:buFontTx/>
                        <a:buChar char="-"/>
                      </a:pPr>
                      <a:r>
                        <a:rPr kumimoji="1" lang="ja-JP" altLang="en-US" b="0" dirty="0">
                          <a:latin typeface="メイリオ" panose="020B0604030504040204" pitchFamily="50" charset="-128"/>
                          <a:ea typeface="メイリオ" panose="020B0604030504040204" pitchFamily="50" charset="-128"/>
                          <a:cs typeface="メイリオ" panose="020B0604030504040204" pitchFamily="50" charset="-128"/>
                        </a:rPr>
                        <a:t>他国と画一的な応答</a:t>
                      </a:r>
                      <a:endParaRPr kumimoji="1"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gn="l">
                        <a:buFontTx/>
                        <a:buChar char="-"/>
                      </a:pPr>
                      <a:r>
                        <a:rPr kumimoji="1" lang="ja-JP" altLang="en-US" b="0" dirty="0">
                          <a:latin typeface="メイリオ" panose="020B0604030504040204" pitchFamily="50" charset="-128"/>
                          <a:ea typeface="メイリオ" panose="020B0604030504040204" pitchFamily="50" charset="-128"/>
                          <a:cs typeface="メイリオ" panose="020B0604030504040204" pitchFamily="50" charset="-128"/>
                        </a:rPr>
                        <a:t>図面からの補正しない</a:t>
                      </a:r>
                      <a:endParaRPr kumimoji="1"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0" dirty="0">
                          <a:latin typeface="メイリオ" panose="020B0604030504040204" pitchFamily="50" charset="-128"/>
                          <a:ea typeface="メイリオ" panose="020B0604030504040204" pitchFamily="50" charset="-128"/>
                          <a:cs typeface="メイリオ" panose="020B0604030504040204" pitchFamily="50" charset="-128"/>
                        </a:rPr>
                        <a:t>A</a:t>
                      </a:r>
                      <a:r>
                        <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国実務を考慮しない中間処理のため</a:t>
                      </a:r>
                      <a:r>
                        <a:rPr kumimoji="1" lang="en-US" altLang="ja-JP" sz="1600" b="0" u="sng" dirty="0">
                          <a:latin typeface="メイリオ" panose="020B0604030504040204" pitchFamily="50" charset="-128"/>
                          <a:ea typeface="メイリオ" panose="020B0604030504040204" pitchFamily="50" charset="-128"/>
                          <a:cs typeface="メイリオ" panose="020B0604030504040204" pitchFamily="50" charset="-128"/>
                        </a:rPr>
                        <a:t>A</a:t>
                      </a:r>
                      <a:r>
                        <a:rPr kumimoji="1" lang="ja-JP" altLang="en-US" sz="1600" b="0" u="sng" dirty="0">
                          <a:latin typeface="メイリオ" panose="020B0604030504040204" pitchFamily="50" charset="-128"/>
                          <a:ea typeface="メイリオ" panose="020B0604030504040204" pitchFamily="50" charset="-128"/>
                          <a:cs typeface="メイリオ" panose="020B0604030504040204" pitchFamily="50" charset="-128"/>
                        </a:rPr>
                        <a:t>国で取れる権利縮小</a:t>
                      </a:r>
                      <a:r>
                        <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600"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gn="l">
                        <a:buFontTx/>
                        <a:buNone/>
                      </a:pPr>
                      <a:endParaRPr kumimoji="1" lang="ja-JP" altLang="en-US" b="1" u="sng" dirty="0">
                        <a:solidFill>
                          <a:srgbClr val="D4161B"/>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1"/>
                  </a:ext>
                </a:extLst>
              </a:tr>
              <a:tr h="2620542">
                <a:tc>
                  <a:txBody>
                    <a:bodyPr/>
                    <a:lstStyle/>
                    <a:p>
                      <a:pPr algn="ctr"/>
                      <a:r>
                        <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rPr>
                        <a:t>B</a:t>
                      </a: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国</a:t>
                      </a:r>
                      <a:endPar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（例えば</a:t>
                      </a:r>
                      <a:r>
                        <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rPr>
                        <a:t>EP</a:t>
                      </a: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a:t>
                      </a:r>
                    </a:p>
                  </a:txBody>
                  <a:tcPr anchor="ctr"/>
                </a:tc>
                <a:tc>
                  <a:txBody>
                    <a:bodyPr/>
                    <a:lstStyle/>
                    <a:p>
                      <a:pPr marL="285750" indent="-285750" algn="l">
                        <a:buFontTx/>
                        <a:buChar char="-"/>
                      </a:pPr>
                      <a:endParaRPr kumimoji="1" lang="en-US" altLang="ja-JP" sz="800" b="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gn="l">
                        <a:buFontTx/>
                        <a:buChar char="-"/>
                      </a:pPr>
                      <a:r>
                        <a:rPr kumimoji="1" lang="ja-JP" altLang="en-US" b="0" dirty="0">
                          <a:latin typeface="メイリオ" panose="020B0604030504040204" pitchFamily="50" charset="-128"/>
                          <a:ea typeface="メイリオ" panose="020B0604030504040204" pitchFamily="50" charset="-128"/>
                          <a:cs typeface="メイリオ" panose="020B0604030504040204" pitchFamily="50" charset="-128"/>
                        </a:rPr>
                        <a:t>進歩性：厳しい</a:t>
                      </a:r>
                      <a:endParaRPr kumimoji="1"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gn="l">
                        <a:buFontTx/>
                        <a:buChar char="-"/>
                      </a:pPr>
                      <a:r>
                        <a:rPr kumimoji="1" lang="ja-JP" altLang="en-US" b="0" dirty="0">
                          <a:latin typeface="メイリオ" panose="020B0604030504040204" pitchFamily="50" charset="-128"/>
                          <a:ea typeface="メイリオ" panose="020B0604030504040204" pitchFamily="50" charset="-128"/>
                          <a:cs typeface="メイリオ" panose="020B0604030504040204" pitchFamily="50" charset="-128"/>
                        </a:rPr>
                        <a:t>独立</a:t>
                      </a:r>
                      <a:r>
                        <a:rPr kumimoji="1" lang="en-US" altLang="ja-JP" b="0" dirty="0">
                          <a:latin typeface="メイリオ" panose="020B0604030504040204" pitchFamily="50" charset="-128"/>
                          <a:ea typeface="メイリオ" panose="020B0604030504040204" pitchFamily="50" charset="-128"/>
                          <a:cs typeface="メイリオ" panose="020B0604030504040204" pitchFamily="50" charset="-128"/>
                        </a:rPr>
                        <a:t>CL</a:t>
                      </a:r>
                      <a:r>
                        <a:rPr kumimoji="1" lang="ja-JP" altLang="en-US" b="0" dirty="0">
                          <a:latin typeface="メイリオ" panose="020B0604030504040204" pitchFamily="50" charset="-128"/>
                          <a:ea typeface="メイリオ" panose="020B0604030504040204" pitchFamily="50" charset="-128"/>
                          <a:cs typeface="メイリオ" panose="020B0604030504040204" pitchFamily="50" charset="-128"/>
                        </a:rPr>
                        <a:t>数制限：厳しい</a:t>
                      </a:r>
                      <a:endParaRPr kumimoji="1"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gn="l">
                        <a:buFontTx/>
                        <a:buNone/>
                      </a:pPr>
                      <a:r>
                        <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⇒制約事項により、</a:t>
                      </a:r>
                      <a:r>
                        <a:rPr kumimoji="1" lang="en-US" altLang="ja-JP" sz="1600" b="0" u="sng" dirty="0">
                          <a:latin typeface="メイリオ" panose="020B0604030504040204" pitchFamily="50" charset="-128"/>
                          <a:ea typeface="メイリオ" panose="020B0604030504040204" pitchFamily="50" charset="-128"/>
                          <a:cs typeface="メイリオ" panose="020B0604030504040204" pitchFamily="50" charset="-128"/>
                        </a:rPr>
                        <a:t>B</a:t>
                      </a:r>
                      <a:r>
                        <a:rPr kumimoji="1" lang="ja-JP" altLang="en-US" sz="1600" b="0" u="sng" dirty="0">
                          <a:latin typeface="メイリオ" panose="020B0604030504040204" pitchFamily="50" charset="-128"/>
                          <a:ea typeface="メイリオ" panose="020B0604030504040204" pitchFamily="50" charset="-128"/>
                          <a:cs typeface="メイリオ" panose="020B0604030504040204" pitchFamily="50" charset="-128"/>
                        </a:rPr>
                        <a:t>国で取れる権利範囲の限界は元々狭い</a:t>
                      </a:r>
                      <a:r>
                        <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600"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gn="l">
                        <a:buFontTx/>
                        <a:buNone/>
                      </a:pP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l"/>
                      <a:endParaRPr kumimoji="1" lang="en-US" altLang="ja-JP" sz="800" b="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b="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b="0" dirty="0">
                          <a:latin typeface="メイリオ" panose="020B0604030504040204" pitchFamily="50" charset="-128"/>
                          <a:ea typeface="メイリオ" panose="020B0604030504040204" pitchFamily="50" charset="-128"/>
                          <a:cs typeface="メイリオ" panose="020B0604030504040204" pitchFamily="50" charset="-128"/>
                        </a:rPr>
                        <a:t>補正要件対策なし</a:t>
                      </a:r>
                      <a:endParaRPr kumimoji="1"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0" dirty="0">
                          <a:latin typeface="メイリオ" panose="020B0604030504040204" pitchFamily="50" charset="-128"/>
                          <a:ea typeface="メイリオ" panose="020B0604030504040204" pitchFamily="50" charset="-128"/>
                          <a:cs typeface="メイリオ" panose="020B0604030504040204" pitchFamily="50" charset="-128"/>
                        </a:rPr>
                        <a:t>B</a:t>
                      </a:r>
                      <a:r>
                        <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国実務への対応不十分な日本語明細書を作成した時点で</a:t>
                      </a:r>
                      <a:r>
                        <a:rPr kumimoji="1" lang="en-US" altLang="ja-JP" sz="1600" b="0" u="sng" dirty="0">
                          <a:latin typeface="メイリオ" panose="020B0604030504040204" pitchFamily="50" charset="-128"/>
                          <a:ea typeface="メイリオ" panose="020B0604030504040204" pitchFamily="50" charset="-128"/>
                          <a:cs typeface="メイリオ" panose="020B0604030504040204" pitchFamily="50" charset="-128"/>
                        </a:rPr>
                        <a:t>B</a:t>
                      </a:r>
                      <a:r>
                        <a:rPr kumimoji="1" lang="ja-JP" altLang="en-US" sz="1600" b="0" u="sng" dirty="0">
                          <a:latin typeface="メイリオ" panose="020B0604030504040204" pitchFamily="50" charset="-128"/>
                          <a:ea typeface="メイリオ" panose="020B0604030504040204" pitchFamily="50" charset="-128"/>
                          <a:cs typeface="メイリオ" panose="020B0604030504040204" pitchFamily="50" charset="-128"/>
                        </a:rPr>
                        <a:t>国で取れる権利範囲縮小</a:t>
                      </a:r>
                      <a:r>
                        <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a:t>
                      </a:r>
                    </a:p>
                    <a:p>
                      <a:pPr algn="l"/>
                      <a:endParaRPr kumimoji="1" lang="ja-JP" altLang="en-US" b="1" u="sng" dirty="0">
                        <a:solidFill>
                          <a:srgbClr val="D4161B"/>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marL="285750" indent="-285750" algn="l">
                        <a:buFontTx/>
                        <a:buChar char="-"/>
                      </a:pPr>
                      <a:endParaRPr kumimoji="1" lang="en-US" altLang="ja-JP" sz="800" b="0"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gn="l">
                        <a:buFontTx/>
                        <a:buChar char="-"/>
                      </a:pPr>
                      <a:r>
                        <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主請求・副請求の</a:t>
                      </a:r>
                      <a:r>
                        <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非活用</a:t>
                      </a:r>
                      <a:endParaRPr kumimoji="1"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gn="l">
                        <a:buFontTx/>
                        <a:buChar char="-"/>
                      </a:pPr>
                      <a:r>
                        <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課題解決アプローチに</a:t>
                      </a:r>
                      <a:r>
                        <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沿わない反論</a:t>
                      </a:r>
                      <a:endParaRPr kumimoji="1"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gn="l">
                        <a:buFontTx/>
                        <a:buNone/>
                      </a:pPr>
                      <a:r>
                        <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0" dirty="0">
                          <a:latin typeface="メイリオ" panose="020B0604030504040204" pitchFamily="50" charset="-128"/>
                          <a:ea typeface="メイリオ" panose="020B0604030504040204" pitchFamily="50" charset="-128"/>
                          <a:cs typeface="メイリオ" panose="020B0604030504040204" pitchFamily="50" charset="-128"/>
                        </a:rPr>
                        <a:t>B</a:t>
                      </a:r>
                      <a:r>
                        <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国実務を考慮しない中間処理のために最終的に</a:t>
                      </a:r>
                      <a:r>
                        <a:rPr kumimoji="1" lang="en-US" altLang="ja-JP" sz="1600" b="0" u="sng" dirty="0">
                          <a:latin typeface="メイリオ" panose="020B0604030504040204" pitchFamily="50" charset="-128"/>
                          <a:ea typeface="メイリオ" panose="020B0604030504040204" pitchFamily="50" charset="-128"/>
                          <a:cs typeface="メイリオ" panose="020B0604030504040204" pitchFamily="50" charset="-128"/>
                        </a:rPr>
                        <a:t>B</a:t>
                      </a:r>
                      <a:r>
                        <a:rPr kumimoji="1" lang="ja-JP" altLang="en-US" sz="1600" b="0" u="sng" dirty="0">
                          <a:latin typeface="メイリオ" panose="020B0604030504040204" pitchFamily="50" charset="-128"/>
                          <a:ea typeface="メイリオ" panose="020B0604030504040204" pitchFamily="50" charset="-128"/>
                          <a:cs typeface="メイリオ" panose="020B0604030504040204" pitchFamily="50" charset="-128"/>
                        </a:rPr>
                        <a:t>国で取れる権利がさらに縮小</a:t>
                      </a:r>
                      <a:r>
                        <a:rPr kumimoji="1"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600" b="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dirty="0">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2"/>
                  </a:ext>
                </a:extLst>
              </a:tr>
            </a:tbl>
          </a:graphicData>
        </a:graphic>
      </p:graphicFrame>
      <p:sp>
        <p:nvSpPr>
          <p:cNvPr id="35" name="正方形/長方形 34">
            <a:extLst>
              <a:ext uri="{FF2B5EF4-FFF2-40B4-BE49-F238E27FC236}">
                <a16:creationId xmlns:a16="http://schemas.microsoft.com/office/drawing/2014/main" id="{59C9BE37-6EAA-6E77-6C1C-B4D1D1022521}"/>
              </a:ext>
            </a:extLst>
          </p:cNvPr>
          <p:cNvSpPr/>
          <p:nvPr/>
        </p:nvSpPr>
        <p:spPr>
          <a:xfrm>
            <a:off x="2690406" y="4017853"/>
            <a:ext cx="2869771" cy="1353984"/>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吹き出し 29">
            <a:extLst>
              <a:ext uri="{FF2B5EF4-FFF2-40B4-BE49-F238E27FC236}">
                <a16:creationId xmlns:a16="http://schemas.microsoft.com/office/drawing/2014/main" id="{6624D786-F8DA-D81D-A7AD-975B2E1AD070}"/>
              </a:ext>
            </a:extLst>
          </p:cNvPr>
          <p:cNvSpPr/>
          <p:nvPr/>
        </p:nvSpPr>
        <p:spPr>
          <a:xfrm>
            <a:off x="205708" y="3624445"/>
            <a:ext cx="2262511" cy="877925"/>
          </a:xfrm>
          <a:prstGeom prst="wedgeRectCallout">
            <a:avLst>
              <a:gd name="adj1" fmla="val 58682"/>
              <a:gd name="adj2" fmla="val 39998"/>
            </a:avLst>
          </a:prstGeom>
          <a:solidFill>
            <a:srgbClr val="FFFFFF">
              <a:alpha val="65882"/>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B</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国で取れる権利の</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最大範囲を決める</a:t>
            </a:r>
            <a:endPar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制約事項</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正方形/長方形 40">
            <a:extLst>
              <a:ext uri="{FF2B5EF4-FFF2-40B4-BE49-F238E27FC236}">
                <a16:creationId xmlns:a16="http://schemas.microsoft.com/office/drawing/2014/main" id="{52EF228F-E979-705C-5E12-0D2EA16C5461}"/>
              </a:ext>
            </a:extLst>
          </p:cNvPr>
          <p:cNvSpPr/>
          <p:nvPr/>
        </p:nvSpPr>
        <p:spPr>
          <a:xfrm>
            <a:off x="5611677" y="4028426"/>
            <a:ext cx="2869771" cy="1128360"/>
          </a:xfrm>
          <a:prstGeom prst="rect">
            <a:avLst/>
          </a:prstGeom>
          <a:noFill/>
          <a:ln w="28575">
            <a:solidFill>
              <a:srgbClr val="800D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05D529A9-D2D2-B434-BC53-9935D6FB3EF2}"/>
              </a:ext>
            </a:extLst>
          </p:cNvPr>
          <p:cNvSpPr/>
          <p:nvPr/>
        </p:nvSpPr>
        <p:spPr>
          <a:xfrm>
            <a:off x="8595628" y="2108476"/>
            <a:ext cx="3013387" cy="1091894"/>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0205E3D2-2509-4279-10B4-2326F94D3543}"/>
              </a:ext>
            </a:extLst>
          </p:cNvPr>
          <p:cNvSpPr/>
          <p:nvPr/>
        </p:nvSpPr>
        <p:spPr>
          <a:xfrm>
            <a:off x="8595628" y="4058066"/>
            <a:ext cx="3013387" cy="150911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2" name="グループ化 51">
            <a:extLst>
              <a:ext uri="{FF2B5EF4-FFF2-40B4-BE49-F238E27FC236}">
                <a16:creationId xmlns:a16="http://schemas.microsoft.com/office/drawing/2014/main" id="{4D8DAC31-EF4E-7110-3321-583DC6573CFB}"/>
              </a:ext>
            </a:extLst>
          </p:cNvPr>
          <p:cNvGrpSpPr/>
          <p:nvPr/>
        </p:nvGrpSpPr>
        <p:grpSpPr>
          <a:xfrm>
            <a:off x="3098518" y="2768553"/>
            <a:ext cx="1882859" cy="1055039"/>
            <a:chOff x="3202335" y="5369554"/>
            <a:chExt cx="1882859" cy="1055039"/>
          </a:xfrm>
        </p:grpSpPr>
        <p:sp>
          <p:nvSpPr>
            <p:cNvPr id="53" name="円/楕円 59">
              <a:extLst>
                <a:ext uri="{FF2B5EF4-FFF2-40B4-BE49-F238E27FC236}">
                  <a16:creationId xmlns:a16="http://schemas.microsoft.com/office/drawing/2014/main" id="{5A2928B6-7BEF-591A-0480-D151C310D1AF}"/>
                </a:ext>
              </a:extLst>
            </p:cNvPr>
            <p:cNvSpPr/>
            <p:nvPr/>
          </p:nvSpPr>
          <p:spPr>
            <a:xfrm>
              <a:off x="3202335" y="5369554"/>
              <a:ext cx="1882859" cy="105503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106EDA91-4CDB-139B-4E6F-EDA527AD311B}"/>
                </a:ext>
              </a:extLst>
            </p:cNvPr>
            <p:cNvSpPr txBox="1"/>
            <p:nvPr/>
          </p:nvSpPr>
          <p:spPr>
            <a:xfrm>
              <a:off x="3641063" y="5604686"/>
              <a:ext cx="1005403" cy="584775"/>
            </a:xfrm>
            <a:prstGeom prst="rect">
              <a:avLst/>
            </a:prstGeom>
            <a:noFill/>
          </p:spPr>
          <p:txBody>
            <a:bodyPr wrap="none" rtlCol="0">
              <a:spAutoFit/>
            </a:bodyPr>
            <a:lstStyle/>
            <a:p>
              <a:pPr algn="ctr"/>
              <a:r>
                <a:rPr lang="ja-JP" altLang="en-US" sz="1600" dirty="0">
                  <a:solidFill>
                    <a:schemeClr val="bg1"/>
                  </a:solidFill>
                </a:rPr>
                <a:t>権利範囲</a:t>
              </a:r>
              <a:endParaRPr lang="en-US" altLang="ja-JP" sz="1600" dirty="0">
                <a:solidFill>
                  <a:schemeClr val="bg1"/>
                </a:solidFill>
              </a:endParaRPr>
            </a:p>
            <a:p>
              <a:pPr algn="ctr"/>
              <a:r>
                <a:rPr kumimoji="1" lang="ja-JP" altLang="en-US" sz="1600" b="1" dirty="0">
                  <a:solidFill>
                    <a:srgbClr val="FFFF00"/>
                  </a:solidFill>
                </a:rPr>
                <a:t>広</a:t>
              </a:r>
            </a:p>
          </p:txBody>
        </p:sp>
      </p:grpSp>
      <p:grpSp>
        <p:nvGrpSpPr>
          <p:cNvPr id="55" name="グループ化 54">
            <a:extLst>
              <a:ext uri="{FF2B5EF4-FFF2-40B4-BE49-F238E27FC236}">
                <a16:creationId xmlns:a16="http://schemas.microsoft.com/office/drawing/2014/main" id="{2C71ACE5-EAC2-E8BF-1831-A504C03D712B}"/>
              </a:ext>
            </a:extLst>
          </p:cNvPr>
          <p:cNvGrpSpPr/>
          <p:nvPr/>
        </p:nvGrpSpPr>
        <p:grpSpPr>
          <a:xfrm>
            <a:off x="3181954" y="5493798"/>
            <a:ext cx="1715985" cy="904337"/>
            <a:chOff x="3269556" y="3497233"/>
            <a:chExt cx="1715985" cy="904337"/>
          </a:xfrm>
        </p:grpSpPr>
        <p:sp>
          <p:nvSpPr>
            <p:cNvPr id="56" name="円/楕円 59">
              <a:extLst>
                <a:ext uri="{FF2B5EF4-FFF2-40B4-BE49-F238E27FC236}">
                  <a16:creationId xmlns:a16="http://schemas.microsoft.com/office/drawing/2014/main" id="{E56BADEE-98E0-40CE-0136-686BB9EE060C}"/>
                </a:ext>
              </a:extLst>
            </p:cNvPr>
            <p:cNvSpPr/>
            <p:nvPr/>
          </p:nvSpPr>
          <p:spPr>
            <a:xfrm>
              <a:off x="3269556" y="3497233"/>
              <a:ext cx="1715985" cy="90433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4734A4F7-E0E4-9102-803B-C1F0C11A7A1A}"/>
                </a:ext>
              </a:extLst>
            </p:cNvPr>
            <p:cNvSpPr txBox="1"/>
            <p:nvPr/>
          </p:nvSpPr>
          <p:spPr>
            <a:xfrm>
              <a:off x="3624847" y="3657014"/>
              <a:ext cx="1005403" cy="584775"/>
            </a:xfrm>
            <a:prstGeom prst="rect">
              <a:avLst/>
            </a:prstGeom>
            <a:noFill/>
          </p:spPr>
          <p:txBody>
            <a:bodyPr wrap="none" rtlCol="0">
              <a:spAutoFit/>
            </a:bodyPr>
            <a:lstStyle/>
            <a:p>
              <a:pPr algn="ctr"/>
              <a:r>
                <a:rPr lang="ja-JP" altLang="en-US" sz="1600" dirty="0">
                  <a:solidFill>
                    <a:schemeClr val="bg1"/>
                  </a:solidFill>
                </a:rPr>
                <a:t>権利範囲</a:t>
              </a:r>
              <a:endParaRPr lang="en-US" altLang="ja-JP" sz="1600" dirty="0">
                <a:solidFill>
                  <a:schemeClr val="bg1"/>
                </a:solidFill>
              </a:endParaRPr>
            </a:p>
            <a:p>
              <a:pPr algn="ctr"/>
              <a:r>
                <a:rPr kumimoji="1" lang="ja-JP" altLang="en-US" sz="1600" b="1" dirty="0">
                  <a:solidFill>
                    <a:srgbClr val="FFFF00"/>
                  </a:solidFill>
                </a:rPr>
                <a:t>中</a:t>
              </a:r>
            </a:p>
          </p:txBody>
        </p:sp>
      </p:grpSp>
      <p:grpSp>
        <p:nvGrpSpPr>
          <p:cNvPr id="60" name="グループ化 59">
            <a:extLst>
              <a:ext uri="{FF2B5EF4-FFF2-40B4-BE49-F238E27FC236}">
                <a16:creationId xmlns:a16="http://schemas.microsoft.com/office/drawing/2014/main" id="{BF5A7045-65E1-2E08-7E62-A14B6C63D6E3}"/>
              </a:ext>
            </a:extLst>
          </p:cNvPr>
          <p:cNvGrpSpPr/>
          <p:nvPr/>
        </p:nvGrpSpPr>
        <p:grpSpPr>
          <a:xfrm>
            <a:off x="6105132" y="2763628"/>
            <a:ext cx="1882859" cy="1055039"/>
            <a:chOff x="3202335" y="5369554"/>
            <a:chExt cx="1882859" cy="1055039"/>
          </a:xfrm>
        </p:grpSpPr>
        <p:sp>
          <p:nvSpPr>
            <p:cNvPr id="61" name="円/楕円 59">
              <a:extLst>
                <a:ext uri="{FF2B5EF4-FFF2-40B4-BE49-F238E27FC236}">
                  <a16:creationId xmlns:a16="http://schemas.microsoft.com/office/drawing/2014/main" id="{DE8D529C-6DE9-11E3-377A-3A5DCE626528}"/>
                </a:ext>
              </a:extLst>
            </p:cNvPr>
            <p:cNvSpPr/>
            <p:nvPr/>
          </p:nvSpPr>
          <p:spPr>
            <a:xfrm>
              <a:off x="3202335" y="5369554"/>
              <a:ext cx="1882859" cy="105503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0FE0586F-8FC8-505F-3477-0FE378FEB215}"/>
                </a:ext>
              </a:extLst>
            </p:cNvPr>
            <p:cNvSpPr txBox="1"/>
            <p:nvPr/>
          </p:nvSpPr>
          <p:spPr>
            <a:xfrm>
              <a:off x="3641063" y="5604686"/>
              <a:ext cx="1005403" cy="584775"/>
            </a:xfrm>
            <a:prstGeom prst="rect">
              <a:avLst/>
            </a:prstGeom>
            <a:noFill/>
          </p:spPr>
          <p:txBody>
            <a:bodyPr wrap="none" rtlCol="0">
              <a:spAutoFit/>
            </a:bodyPr>
            <a:lstStyle/>
            <a:p>
              <a:pPr algn="ctr"/>
              <a:r>
                <a:rPr lang="ja-JP" altLang="en-US" sz="1600" dirty="0">
                  <a:solidFill>
                    <a:schemeClr val="bg1"/>
                  </a:solidFill>
                </a:rPr>
                <a:t>権利範囲</a:t>
              </a:r>
              <a:endParaRPr lang="en-US" altLang="ja-JP" sz="1600" dirty="0">
                <a:solidFill>
                  <a:schemeClr val="bg1"/>
                </a:solidFill>
              </a:endParaRPr>
            </a:p>
            <a:p>
              <a:pPr algn="ctr"/>
              <a:r>
                <a:rPr kumimoji="1" lang="ja-JP" altLang="en-US" sz="1600" b="1" dirty="0">
                  <a:solidFill>
                    <a:srgbClr val="FFFF00"/>
                  </a:solidFill>
                </a:rPr>
                <a:t>広</a:t>
              </a:r>
            </a:p>
          </p:txBody>
        </p:sp>
      </p:grpSp>
      <p:grpSp>
        <p:nvGrpSpPr>
          <p:cNvPr id="63" name="グループ化 62">
            <a:extLst>
              <a:ext uri="{FF2B5EF4-FFF2-40B4-BE49-F238E27FC236}">
                <a16:creationId xmlns:a16="http://schemas.microsoft.com/office/drawing/2014/main" id="{CF72D433-C59A-330A-9271-DEF4145F0711}"/>
              </a:ext>
            </a:extLst>
          </p:cNvPr>
          <p:cNvGrpSpPr/>
          <p:nvPr/>
        </p:nvGrpSpPr>
        <p:grpSpPr>
          <a:xfrm>
            <a:off x="9485029" y="3184872"/>
            <a:ext cx="1238390" cy="708093"/>
            <a:chOff x="9535214" y="5781485"/>
            <a:chExt cx="1382486" cy="790485"/>
          </a:xfrm>
        </p:grpSpPr>
        <p:sp>
          <p:nvSpPr>
            <p:cNvPr id="64" name="円/楕円 59">
              <a:extLst>
                <a:ext uri="{FF2B5EF4-FFF2-40B4-BE49-F238E27FC236}">
                  <a16:creationId xmlns:a16="http://schemas.microsoft.com/office/drawing/2014/main" id="{D9141627-A66E-EC3E-C02B-9128868834E4}"/>
                </a:ext>
              </a:extLst>
            </p:cNvPr>
            <p:cNvSpPr/>
            <p:nvPr/>
          </p:nvSpPr>
          <p:spPr>
            <a:xfrm>
              <a:off x="9535214" y="5781485"/>
              <a:ext cx="1382486" cy="79048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4186EA9D-CEE1-5B28-7C5B-FD0538FC6F23}"/>
                </a:ext>
              </a:extLst>
            </p:cNvPr>
            <p:cNvSpPr txBox="1"/>
            <p:nvPr/>
          </p:nvSpPr>
          <p:spPr>
            <a:xfrm>
              <a:off x="9723756" y="5918212"/>
              <a:ext cx="1005403" cy="584775"/>
            </a:xfrm>
            <a:prstGeom prst="rect">
              <a:avLst/>
            </a:prstGeom>
            <a:noFill/>
          </p:spPr>
          <p:txBody>
            <a:bodyPr wrap="none" rtlCol="0">
              <a:spAutoFit/>
            </a:bodyPr>
            <a:lstStyle/>
            <a:p>
              <a:pPr algn="ctr"/>
              <a:r>
                <a:rPr lang="ja-JP" altLang="en-US" sz="1600" dirty="0">
                  <a:solidFill>
                    <a:schemeClr val="bg1"/>
                  </a:solidFill>
                </a:rPr>
                <a:t>権利範囲</a:t>
              </a:r>
              <a:endParaRPr lang="en-US" altLang="ja-JP" sz="1600" dirty="0">
                <a:solidFill>
                  <a:schemeClr val="bg1"/>
                </a:solidFill>
              </a:endParaRPr>
            </a:p>
            <a:p>
              <a:pPr algn="ctr"/>
              <a:r>
                <a:rPr lang="ja-JP" altLang="en-US" sz="1600" b="1" dirty="0">
                  <a:solidFill>
                    <a:srgbClr val="FFFF00"/>
                  </a:solidFill>
                </a:rPr>
                <a:t>狭</a:t>
              </a:r>
              <a:endParaRPr kumimoji="1" lang="ja-JP" altLang="en-US" sz="1600" b="1" dirty="0">
                <a:solidFill>
                  <a:srgbClr val="FFFF00"/>
                </a:solidFill>
              </a:endParaRPr>
            </a:p>
          </p:txBody>
        </p:sp>
      </p:grpSp>
      <p:grpSp>
        <p:nvGrpSpPr>
          <p:cNvPr id="66" name="グループ化 65">
            <a:extLst>
              <a:ext uri="{FF2B5EF4-FFF2-40B4-BE49-F238E27FC236}">
                <a16:creationId xmlns:a16="http://schemas.microsoft.com/office/drawing/2014/main" id="{FDD6A9D6-990C-B2D4-1AC7-4C572F8D1E0D}"/>
              </a:ext>
            </a:extLst>
          </p:cNvPr>
          <p:cNvGrpSpPr/>
          <p:nvPr/>
        </p:nvGrpSpPr>
        <p:grpSpPr>
          <a:xfrm>
            <a:off x="5006383" y="5804195"/>
            <a:ext cx="1210588" cy="914801"/>
            <a:chOff x="5082161" y="3708123"/>
            <a:chExt cx="1210588" cy="914801"/>
          </a:xfrm>
        </p:grpSpPr>
        <p:sp>
          <p:nvSpPr>
            <p:cNvPr id="67" name="矢印: ストライプ 66">
              <a:extLst>
                <a:ext uri="{FF2B5EF4-FFF2-40B4-BE49-F238E27FC236}">
                  <a16:creationId xmlns:a16="http://schemas.microsoft.com/office/drawing/2014/main" id="{25C5D828-E068-FA51-A614-5046651862D3}"/>
                </a:ext>
              </a:extLst>
            </p:cNvPr>
            <p:cNvSpPr/>
            <p:nvPr/>
          </p:nvSpPr>
          <p:spPr>
            <a:xfrm>
              <a:off x="5424219" y="3708123"/>
              <a:ext cx="526473" cy="365126"/>
            </a:xfrm>
            <a:prstGeom prst="stripedRightArrow">
              <a:avLst>
                <a:gd name="adj1" fmla="val 50000"/>
                <a:gd name="adj2" fmla="val 50000"/>
              </a:avLst>
            </a:prstGeom>
            <a:solidFill>
              <a:srgbClr val="800D0A"/>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ACA71813-C1DF-D89D-F74C-6C883EC17824}"/>
                </a:ext>
              </a:extLst>
            </p:cNvPr>
            <p:cNvSpPr txBox="1"/>
            <p:nvPr/>
          </p:nvSpPr>
          <p:spPr>
            <a:xfrm>
              <a:off x="5082161" y="4038149"/>
              <a:ext cx="1210588" cy="584775"/>
            </a:xfrm>
            <a:prstGeom prst="rect">
              <a:avLst/>
            </a:prstGeom>
            <a:noFill/>
          </p:spPr>
          <p:txBody>
            <a:bodyPr wrap="none" rtlCol="0">
              <a:spAutoFit/>
            </a:bodyPr>
            <a:lstStyle/>
            <a:p>
              <a:pPr algn="ctr"/>
              <a:r>
                <a:rPr kumimoji="1" lang="ja-JP" altLang="en-US" sz="1600" b="1" dirty="0">
                  <a:solidFill>
                    <a:srgbClr val="800D0A"/>
                  </a:solidFill>
                </a:rPr>
                <a:t>１段階目の</a:t>
              </a:r>
              <a:endParaRPr kumimoji="1" lang="en-US" altLang="ja-JP" sz="1600" b="1" dirty="0">
                <a:solidFill>
                  <a:srgbClr val="800D0A"/>
                </a:solidFill>
              </a:endParaRPr>
            </a:p>
            <a:p>
              <a:pPr algn="ctr"/>
              <a:r>
                <a:rPr kumimoji="1" lang="ja-JP" altLang="en-US" sz="1600" b="1" dirty="0">
                  <a:solidFill>
                    <a:srgbClr val="800D0A"/>
                  </a:solidFill>
                </a:rPr>
                <a:t>権利縮小</a:t>
              </a:r>
            </a:p>
          </p:txBody>
        </p:sp>
      </p:grpSp>
      <p:grpSp>
        <p:nvGrpSpPr>
          <p:cNvPr id="70" name="グループ化 69">
            <a:extLst>
              <a:ext uri="{FF2B5EF4-FFF2-40B4-BE49-F238E27FC236}">
                <a16:creationId xmlns:a16="http://schemas.microsoft.com/office/drawing/2014/main" id="{E4065F29-128C-51E5-AE52-CEA1392C4DF6}"/>
              </a:ext>
            </a:extLst>
          </p:cNvPr>
          <p:cNvGrpSpPr/>
          <p:nvPr/>
        </p:nvGrpSpPr>
        <p:grpSpPr>
          <a:xfrm>
            <a:off x="6543860" y="5627234"/>
            <a:ext cx="1238390" cy="708093"/>
            <a:chOff x="9535214" y="5781485"/>
            <a:chExt cx="1382486" cy="790485"/>
          </a:xfrm>
        </p:grpSpPr>
        <p:sp>
          <p:nvSpPr>
            <p:cNvPr id="71" name="円/楕円 59">
              <a:extLst>
                <a:ext uri="{FF2B5EF4-FFF2-40B4-BE49-F238E27FC236}">
                  <a16:creationId xmlns:a16="http://schemas.microsoft.com/office/drawing/2014/main" id="{60FF73A7-6736-42EF-5400-8D8C007010AE}"/>
                </a:ext>
              </a:extLst>
            </p:cNvPr>
            <p:cNvSpPr/>
            <p:nvPr/>
          </p:nvSpPr>
          <p:spPr>
            <a:xfrm>
              <a:off x="9535214" y="5781485"/>
              <a:ext cx="1382486" cy="79048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a:extLst>
                <a:ext uri="{FF2B5EF4-FFF2-40B4-BE49-F238E27FC236}">
                  <a16:creationId xmlns:a16="http://schemas.microsoft.com/office/drawing/2014/main" id="{FB291229-9D3E-F8AA-60ED-51DD85F4DD8F}"/>
                </a:ext>
              </a:extLst>
            </p:cNvPr>
            <p:cNvSpPr txBox="1"/>
            <p:nvPr/>
          </p:nvSpPr>
          <p:spPr>
            <a:xfrm>
              <a:off x="9723756" y="5918212"/>
              <a:ext cx="1005403" cy="584775"/>
            </a:xfrm>
            <a:prstGeom prst="rect">
              <a:avLst/>
            </a:prstGeom>
            <a:noFill/>
          </p:spPr>
          <p:txBody>
            <a:bodyPr wrap="none" rtlCol="0">
              <a:spAutoFit/>
            </a:bodyPr>
            <a:lstStyle/>
            <a:p>
              <a:pPr algn="ctr"/>
              <a:r>
                <a:rPr lang="ja-JP" altLang="en-US" sz="1600" dirty="0">
                  <a:solidFill>
                    <a:schemeClr val="bg1"/>
                  </a:solidFill>
                </a:rPr>
                <a:t>権利範囲</a:t>
              </a:r>
              <a:endParaRPr lang="en-US" altLang="ja-JP" sz="1600" dirty="0">
                <a:solidFill>
                  <a:schemeClr val="bg1"/>
                </a:solidFill>
              </a:endParaRPr>
            </a:p>
            <a:p>
              <a:pPr algn="ctr"/>
              <a:r>
                <a:rPr lang="ja-JP" altLang="en-US" sz="1600" b="1" dirty="0">
                  <a:solidFill>
                    <a:srgbClr val="FFFF00"/>
                  </a:solidFill>
                </a:rPr>
                <a:t>狭</a:t>
              </a:r>
              <a:endParaRPr kumimoji="1" lang="ja-JP" altLang="en-US" sz="1600" b="1" dirty="0">
                <a:solidFill>
                  <a:srgbClr val="FFFF00"/>
                </a:solidFill>
              </a:endParaRPr>
            </a:p>
          </p:txBody>
        </p:sp>
      </p:grpSp>
      <p:sp>
        <p:nvSpPr>
          <p:cNvPr id="73" name="矢印: ストライプ 72">
            <a:extLst>
              <a:ext uri="{FF2B5EF4-FFF2-40B4-BE49-F238E27FC236}">
                <a16:creationId xmlns:a16="http://schemas.microsoft.com/office/drawing/2014/main" id="{094172D3-B503-AB69-3EC5-10B9B8F98BDF}"/>
              </a:ext>
            </a:extLst>
          </p:cNvPr>
          <p:cNvSpPr/>
          <p:nvPr/>
        </p:nvSpPr>
        <p:spPr>
          <a:xfrm>
            <a:off x="8354122" y="5837295"/>
            <a:ext cx="526473" cy="365126"/>
          </a:xfrm>
          <a:prstGeom prst="stripedRightArrow">
            <a:avLst/>
          </a:prstGeom>
          <a:solidFill>
            <a:srgbClr val="0070C0"/>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3D7D8ABF-97F1-5E3B-0F66-C7CEB001204E}"/>
              </a:ext>
            </a:extLst>
          </p:cNvPr>
          <p:cNvSpPr txBox="1"/>
          <p:nvPr/>
        </p:nvSpPr>
        <p:spPr>
          <a:xfrm>
            <a:off x="8058701" y="6151865"/>
            <a:ext cx="1210588" cy="584775"/>
          </a:xfrm>
          <a:prstGeom prst="rect">
            <a:avLst/>
          </a:prstGeom>
          <a:noFill/>
        </p:spPr>
        <p:txBody>
          <a:bodyPr wrap="none" rtlCol="0">
            <a:spAutoFit/>
          </a:bodyPr>
          <a:lstStyle/>
          <a:p>
            <a:pPr algn="ctr"/>
            <a:r>
              <a:rPr lang="ja-JP" altLang="en-US" sz="1600" b="1" dirty="0">
                <a:solidFill>
                  <a:srgbClr val="0070C0"/>
                </a:solidFill>
              </a:rPr>
              <a:t>２</a:t>
            </a:r>
            <a:r>
              <a:rPr kumimoji="1" lang="ja-JP" altLang="en-US" sz="1600" b="1" dirty="0">
                <a:solidFill>
                  <a:srgbClr val="0070C0"/>
                </a:solidFill>
              </a:rPr>
              <a:t>段階目の</a:t>
            </a:r>
            <a:endParaRPr kumimoji="1" lang="en-US" altLang="ja-JP" sz="1600" b="1" dirty="0">
              <a:solidFill>
                <a:srgbClr val="0070C0"/>
              </a:solidFill>
            </a:endParaRPr>
          </a:p>
          <a:p>
            <a:pPr algn="ctr"/>
            <a:r>
              <a:rPr kumimoji="1" lang="ja-JP" altLang="en-US" sz="1600" b="1" dirty="0">
                <a:solidFill>
                  <a:srgbClr val="0070C0"/>
                </a:solidFill>
              </a:rPr>
              <a:t>権利縮小</a:t>
            </a:r>
          </a:p>
        </p:txBody>
      </p:sp>
      <p:sp>
        <p:nvSpPr>
          <p:cNvPr id="75" name="矢印: ストライプ 74">
            <a:extLst>
              <a:ext uri="{FF2B5EF4-FFF2-40B4-BE49-F238E27FC236}">
                <a16:creationId xmlns:a16="http://schemas.microsoft.com/office/drawing/2014/main" id="{E5060995-3985-4F26-9589-445E869B1253}"/>
              </a:ext>
            </a:extLst>
          </p:cNvPr>
          <p:cNvSpPr/>
          <p:nvPr/>
        </p:nvSpPr>
        <p:spPr>
          <a:xfrm rot="750090">
            <a:off x="8405361" y="3152175"/>
            <a:ext cx="526473" cy="365126"/>
          </a:xfrm>
          <a:prstGeom prst="stripedRightArrow">
            <a:avLst/>
          </a:prstGeom>
          <a:solidFill>
            <a:srgbClr val="0070C0"/>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a:extLst>
              <a:ext uri="{FF2B5EF4-FFF2-40B4-BE49-F238E27FC236}">
                <a16:creationId xmlns:a16="http://schemas.microsoft.com/office/drawing/2014/main" id="{D83AB428-3019-94FC-B1DB-2C8C17264F36}"/>
              </a:ext>
            </a:extLst>
          </p:cNvPr>
          <p:cNvSpPr txBox="1"/>
          <p:nvPr/>
        </p:nvSpPr>
        <p:spPr>
          <a:xfrm>
            <a:off x="7766789" y="3437741"/>
            <a:ext cx="1210588" cy="584775"/>
          </a:xfrm>
          <a:prstGeom prst="rect">
            <a:avLst/>
          </a:prstGeom>
          <a:noFill/>
        </p:spPr>
        <p:txBody>
          <a:bodyPr wrap="none" rtlCol="0">
            <a:spAutoFit/>
          </a:bodyPr>
          <a:lstStyle/>
          <a:p>
            <a:pPr algn="ctr"/>
            <a:r>
              <a:rPr lang="ja-JP" altLang="en-US" sz="1600" b="1" dirty="0">
                <a:solidFill>
                  <a:srgbClr val="0070C0"/>
                </a:solidFill>
              </a:rPr>
              <a:t>２</a:t>
            </a:r>
            <a:r>
              <a:rPr kumimoji="1" lang="ja-JP" altLang="en-US" sz="1600" b="1" dirty="0">
                <a:solidFill>
                  <a:srgbClr val="0070C0"/>
                </a:solidFill>
              </a:rPr>
              <a:t>段階目の</a:t>
            </a:r>
            <a:endParaRPr kumimoji="1" lang="en-US" altLang="ja-JP" sz="1600" b="1" dirty="0">
              <a:solidFill>
                <a:srgbClr val="0070C0"/>
              </a:solidFill>
            </a:endParaRPr>
          </a:p>
          <a:p>
            <a:pPr algn="ctr"/>
            <a:r>
              <a:rPr kumimoji="1" lang="ja-JP" altLang="en-US" sz="1600" b="1" dirty="0">
                <a:solidFill>
                  <a:srgbClr val="0070C0"/>
                </a:solidFill>
              </a:rPr>
              <a:t>権利縮小</a:t>
            </a:r>
          </a:p>
        </p:txBody>
      </p:sp>
      <p:sp>
        <p:nvSpPr>
          <p:cNvPr id="77" name="円/楕円 59">
            <a:extLst>
              <a:ext uri="{FF2B5EF4-FFF2-40B4-BE49-F238E27FC236}">
                <a16:creationId xmlns:a16="http://schemas.microsoft.com/office/drawing/2014/main" id="{A32EBA58-8106-6329-6A89-10B8865CDE61}"/>
              </a:ext>
            </a:extLst>
          </p:cNvPr>
          <p:cNvSpPr/>
          <p:nvPr/>
        </p:nvSpPr>
        <p:spPr>
          <a:xfrm>
            <a:off x="9653919" y="5774307"/>
            <a:ext cx="1087845" cy="58477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342EE84C-0658-A06A-49D8-9EE11C9B4068}"/>
              </a:ext>
            </a:extLst>
          </p:cNvPr>
          <p:cNvSpPr txBox="1"/>
          <p:nvPr/>
        </p:nvSpPr>
        <p:spPr>
          <a:xfrm>
            <a:off x="9699417" y="5813360"/>
            <a:ext cx="1005403" cy="584775"/>
          </a:xfrm>
          <a:prstGeom prst="rect">
            <a:avLst/>
          </a:prstGeom>
          <a:noFill/>
        </p:spPr>
        <p:txBody>
          <a:bodyPr wrap="none" rtlCol="0">
            <a:spAutoFit/>
          </a:bodyPr>
          <a:lstStyle/>
          <a:p>
            <a:pPr algn="ctr"/>
            <a:r>
              <a:rPr lang="ja-JP" altLang="en-US" sz="1600" dirty="0">
                <a:solidFill>
                  <a:schemeClr val="bg1"/>
                </a:solidFill>
              </a:rPr>
              <a:t>権利範囲</a:t>
            </a:r>
            <a:endParaRPr lang="en-US" altLang="ja-JP" sz="1600" dirty="0">
              <a:solidFill>
                <a:schemeClr val="bg1"/>
              </a:solidFill>
            </a:endParaRPr>
          </a:p>
          <a:p>
            <a:pPr algn="ctr"/>
            <a:r>
              <a:rPr lang="ja-JP" altLang="en-US" sz="1600" b="1" dirty="0">
                <a:solidFill>
                  <a:srgbClr val="FFFF00"/>
                </a:solidFill>
              </a:rPr>
              <a:t>極狭</a:t>
            </a:r>
            <a:endParaRPr kumimoji="1" lang="ja-JP" altLang="en-US" sz="1600" b="1" dirty="0">
              <a:solidFill>
                <a:srgbClr val="FFFF00"/>
              </a:solidFill>
            </a:endParaRPr>
          </a:p>
        </p:txBody>
      </p:sp>
    </p:spTree>
    <p:extLst>
      <p:ext uri="{BB962C8B-B14F-4D97-AF65-F5344CB8AC3E}">
        <p14:creationId xmlns:p14="http://schemas.microsoft.com/office/powerpoint/2010/main" val="24069575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92C8A-F4F2-D463-AEE9-E79086E509A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2F6CD7F-309E-5628-E7A5-249918E5FB4E}"/>
              </a:ext>
            </a:extLst>
          </p:cNvPr>
          <p:cNvSpPr>
            <a:spLocks noGrp="1"/>
          </p:cNvSpPr>
          <p:nvPr>
            <p:ph type="title"/>
          </p:nvPr>
        </p:nvSpPr>
        <p:spPr>
          <a:xfrm>
            <a:off x="1143000" y="533401"/>
            <a:ext cx="10439400" cy="1382156"/>
          </a:xfrm>
        </p:spPr>
        <p:txBody>
          <a:bodyPr/>
          <a:lstStyle/>
          <a:p>
            <a:r>
              <a:rPr kumimoji="1" lang="en-US" altLang="ja-JP" dirty="0"/>
              <a:t>10.4 US</a:t>
            </a:r>
            <a:r>
              <a:rPr kumimoji="1" lang="ja-JP" altLang="en-US" dirty="0"/>
              <a:t>審査促進のための</a:t>
            </a:r>
            <a:r>
              <a:rPr kumimoji="1" lang="en-US" altLang="ja-JP" dirty="0"/>
              <a:t>PABRR</a:t>
            </a:r>
            <a:endParaRPr kumimoji="1" lang="ja-JP" altLang="en-US" dirty="0"/>
          </a:p>
        </p:txBody>
      </p:sp>
      <p:sp>
        <p:nvSpPr>
          <p:cNvPr id="9" name="フッター プレースホルダー 2">
            <a:extLst>
              <a:ext uri="{FF2B5EF4-FFF2-40B4-BE49-F238E27FC236}">
                <a16:creationId xmlns:a16="http://schemas.microsoft.com/office/drawing/2014/main" id="{9DB35C85-DE67-96FD-3C57-DCDF0B52D0F0}"/>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19" name="テキスト ボックス 18">
            <a:extLst>
              <a:ext uri="{FF2B5EF4-FFF2-40B4-BE49-F238E27FC236}">
                <a16:creationId xmlns:a16="http://schemas.microsoft.com/office/drawing/2014/main" id="{0E4CADFD-B93C-E383-B9F2-9281DAE6015D}"/>
              </a:ext>
            </a:extLst>
          </p:cNvPr>
          <p:cNvSpPr txBox="1"/>
          <p:nvPr/>
        </p:nvSpPr>
        <p:spPr>
          <a:xfrm>
            <a:off x="1265400" y="1804633"/>
            <a:ext cx="9629908" cy="707886"/>
          </a:xfrm>
          <a:prstGeom prst="rect">
            <a:avLst/>
          </a:prstGeom>
          <a:solidFill>
            <a:schemeClr val="bg1"/>
          </a:solidFill>
          <a:ln w="19050" cmpd="thinThick">
            <a:solidFill>
              <a:schemeClr val="accent1">
                <a:shade val="50000"/>
              </a:schemeClr>
            </a:solidFill>
          </a:ln>
          <a:effectLst>
            <a:outerShdw blurRad="50800" dist="38100" dir="2700000" algn="tl" rotWithShape="0">
              <a:prstClr val="black">
                <a:alpha val="40000"/>
              </a:prstClr>
            </a:outerShdw>
          </a:effectLst>
        </p:spPr>
        <p:txBody>
          <a:bodyPr wrap="square" rtlCol="0">
            <a:spAutoFit/>
          </a:bodyPr>
          <a:lstStyle/>
          <a:p>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目的</a:t>
            </a:r>
          </a:p>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PABRR</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を応答オプションとして有効活用し、</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KSR</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以降の難しい</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US</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審査を促進する。</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a:extLst>
              <a:ext uri="{FF2B5EF4-FFF2-40B4-BE49-F238E27FC236}">
                <a16:creationId xmlns:a16="http://schemas.microsoft.com/office/drawing/2014/main" id="{86886334-9887-6C42-3575-37D3994677A6}"/>
              </a:ext>
            </a:extLst>
          </p:cNvPr>
          <p:cNvSpPr/>
          <p:nvPr/>
        </p:nvSpPr>
        <p:spPr>
          <a:xfrm>
            <a:off x="1147558" y="3010036"/>
            <a:ext cx="144016" cy="144016"/>
          </a:xfrm>
          <a:prstGeom prst="rect">
            <a:avLst/>
          </a:prstGeom>
          <a:solidFill>
            <a:srgbClr val="D41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a:extLst>
              <a:ext uri="{FF2B5EF4-FFF2-40B4-BE49-F238E27FC236}">
                <a16:creationId xmlns:a16="http://schemas.microsoft.com/office/drawing/2014/main" id="{69E659CD-74BF-558B-F6FC-8AF4AE6C9598}"/>
              </a:ext>
            </a:extLst>
          </p:cNvPr>
          <p:cNvSpPr txBox="1"/>
          <p:nvPr/>
        </p:nvSpPr>
        <p:spPr>
          <a:xfrm>
            <a:off x="1311894" y="2887413"/>
            <a:ext cx="800219"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対策</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a:extLst>
              <a:ext uri="{FF2B5EF4-FFF2-40B4-BE49-F238E27FC236}">
                <a16:creationId xmlns:a16="http://schemas.microsoft.com/office/drawing/2014/main" id="{7E36AD06-14A0-37D0-85A5-7E4DAA830693}"/>
              </a:ext>
            </a:extLst>
          </p:cNvPr>
          <p:cNvSpPr txBox="1"/>
          <p:nvPr/>
        </p:nvSpPr>
        <p:spPr>
          <a:xfrm>
            <a:off x="1539377" y="3337157"/>
            <a:ext cx="8549841" cy="707886"/>
          </a:xfrm>
          <a:prstGeom prst="rect">
            <a:avLst/>
          </a:prstGeom>
          <a:noFill/>
        </p:spPr>
        <p:txBody>
          <a:bodyPr wrap="none" rtlCol="0">
            <a:spAutoFit/>
          </a:bodyPr>
          <a:lstStyle/>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Non-Final</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OA</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の段階から、</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バックアップ従属項を追加</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しておく。</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⇒補正なし前提の</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PABRR</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でも戦えるクレームセットを早期に準備</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する。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a:extLst>
              <a:ext uri="{FF2B5EF4-FFF2-40B4-BE49-F238E27FC236}">
                <a16:creationId xmlns:a16="http://schemas.microsoft.com/office/drawing/2014/main" id="{38AC0833-6D74-4897-5498-B1D3C237B4C4}"/>
              </a:ext>
            </a:extLst>
          </p:cNvPr>
          <p:cNvSpPr/>
          <p:nvPr/>
        </p:nvSpPr>
        <p:spPr>
          <a:xfrm>
            <a:off x="1424506" y="3441878"/>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27">
            <a:extLst>
              <a:ext uri="{FF2B5EF4-FFF2-40B4-BE49-F238E27FC236}">
                <a16:creationId xmlns:a16="http://schemas.microsoft.com/office/drawing/2014/main" id="{69EA196A-EF23-07EC-E9E3-1162BF48E1BD}"/>
              </a:ext>
            </a:extLst>
          </p:cNvPr>
          <p:cNvSpPr txBox="1"/>
          <p:nvPr/>
        </p:nvSpPr>
        <p:spPr>
          <a:xfrm>
            <a:off x="1521295" y="4109493"/>
            <a:ext cx="10259796" cy="1938992"/>
          </a:xfrm>
          <a:prstGeom prst="rect">
            <a:avLst/>
          </a:prstGeom>
          <a:noFill/>
        </p:spPr>
        <p:txBody>
          <a:bodyPr wrap="none" rtlCol="0">
            <a:spAutoFit/>
          </a:bodyPr>
          <a:lstStyle/>
          <a:p>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RCE</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だけでなく</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PABRR</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もオプションに含めて、</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Final OA</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への応答方針を決定する。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⇒それまでの審査官との議論を踏まえて、クレーム補正が必要なら</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RCE</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反論だけで</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争えるなら</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PABRR</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に進む。</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特に、</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引例の開示内容についての事実認定</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が争点になっている場合、審査官に遠慮</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してクレーム補正するよりも、</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上席審査官を含めた</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PABRR</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の合議体による客観的判断</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を求めたほうが費用対効果で有利。</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8">
            <a:extLst>
              <a:ext uri="{FF2B5EF4-FFF2-40B4-BE49-F238E27FC236}">
                <a16:creationId xmlns:a16="http://schemas.microsoft.com/office/drawing/2014/main" id="{0F0EF9C5-245D-F10A-5A01-6D189116298E}"/>
              </a:ext>
            </a:extLst>
          </p:cNvPr>
          <p:cNvSpPr/>
          <p:nvPr/>
        </p:nvSpPr>
        <p:spPr>
          <a:xfrm>
            <a:off x="1406424" y="4214214"/>
            <a:ext cx="14401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359795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FF238-FAB0-5B9C-BF05-D67625E4A92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C8F21C7-AE0F-062D-18C0-845B7C25D9A0}"/>
              </a:ext>
            </a:extLst>
          </p:cNvPr>
          <p:cNvSpPr>
            <a:spLocks noGrp="1"/>
          </p:cNvSpPr>
          <p:nvPr>
            <p:ph type="title"/>
          </p:nvPr>
        </p:nvSpPr>
        <p:spPr/>
        <p:txBody>
          <a:bodyPr anchor="ctr"/>
          <a:lstStyle/>
          <a:p>
            <a:pPr algn="ctr"/>
            <a:r>
              <a:rPr kumimoji="1" lang="en-US" altLang="ja-JP" sz="4800" dirty="0"/>
              <a:t>11. </a:t>
            </a:r>
            <a:r>
              <a:rPr kumimoji="1" lang="ja-JP" altLang="en-US" sz="4800" dirty="0"/>
              <a:t>グローバル審査戦略の</a:t>
            </a:r>
            <a:r>
              <a:rPr kumimoji="1" lang="en-US" altLang="ja-JP" sz="4800" dirty="0"/>
              <a:t>CK</a:t>
            </a:r>
            <a:r>
              <a:rPr kumimoji="1" lang="ja-JP" altLang="en-US" sz="4800" dirty="0"/>
              <a:t>リスト</a:t>
            </a:r>
          </a:p>
        </p:txBody>
      </p:sp>
      <p:sp>
        <p:nvSpPr>
          <p:cNvPr id="4" name="フッター プレースホルダー 2">
            <a:extLst>
              <a:ext uri="{FF2B5EF4-FFF2-40B4-BE49-F238E27FC236}">
                <a16:creationId xmlns:a16="http://schemas.microsoft.com/office/drawing/2014/main" id="{E1E81C93-E2BC-3334-BA39-C9F71B434980}"/>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Tree>
    <p:extLst>
      <p:ext uri="{BB962C8B-B14F-4D97-AF65-F5344CB8AC3E}">
        <p14:creationId xmlns:p14="http://schemas.microsoft.com/office/powerpoint/2010/main" val="24373408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36A0C870-9E4B-A9A2-9A5C-F542EDF38240}"/>
              </a:ext>
            </a:extLst>
          </p:cNvPr>
          <p:cNvSpPr/>
          <p:nvPr/>
        </p:nvSpPr>
        <p:spPr>
          <a:xfrm>
            <a:off x="1126341" y="3094936"/>
            <a:ext cx="144016" cy="144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a:extLst>
              <a:ext uri="{FF2B5EF4-FFF2-40B4-BE49-F238E27FC236}">
                <a16:creationId xmlns:a16="http://schemas.microsoft.com/office/drawing/2014/main" id="{F2889AE0-7CB8-0CFD-E651-A406BC609112}"/>
              </a:ext>
            </a:extLst>
          </p:cNvPr>
          <p:cNvSpPr txBox="1"/>
          <p:nvPr/>
        </p:nvSpPr>
        <p:spPr>
          <a:xfrm>
            <a:off x="1315541" y="2983192"/>
            <a:ext cx="8930650" cy="430887"/>
          </a:xfrm>
          <a:prstGeom prst="rect">
            <a:avLst/>
          </a:prstGeom>
          <a:noFill/>
        </p:spPr>
        <p:txBody>
          <a:bodyPr wrap="none" rtlCol="0">
            <a:spAutoFit/>
          </a:bodyPr>
          <a:lstStyle/>
          <a:p>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図面の開示内容と明細書中の文言での開示内容とに隔たりがないか？</a:t>
            </a:r>
            <a:endParaRPr lang="en-US" altLang="ja-JP" sz="2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タイトル 1">
            <a:extLst>
              <a:ext uri="{FF2B5EF4-FFF2-40B4-BE49-F238E27FC236}">
                <a16:creationId xmlns:a16="http://schemas.microsoft.com/office/drawing/2014/main" id="{2E5E4299-A938-8196-7331-E40F3EB5C9E1}"/>
              </a:ext>
            </a:extLst>
          </p:cNvPr>
          <p:cNvSpPr txBox="1">
            <a:spLocks/>
          </p:cNvSpPr>
          <p:nvPr/>
        </p:nvSpPr>
        <p:spPr>
          <a:xfrm>
            <a:off x="1143000" y="533401"/>
            <a:ext cx="9906000" cy="1382156"/>
          </a:xfrm>
          <a:prstGeom prst="rect">
            <a:avLst/>
          </a:prstGeom>
        </p:spPr>
        <p:txBody>
          <a:bodyPr/>
          <a:lstStyle>
            <a:lvl1pPr algn="l" defTabSz="914400" rtl="0" eaLnBrk="1" latinLnBrk="0" hangingPunct="1">
              <a:lnSpc>
                <a:spcPct val="105000"/>
              </a:lnSpc>
              <a:spcBef>
                <a:spcPct val="0"/>
              </a:spcBef>
              <a:buNone/>
              <a:defRPr sz="4800" b="1" i="0" kern="1200" cap="none" spc="140" baseline="0">
                <a:solidFill>
                  <a:schemeClr val="tx2"/>
                </a:solidFill>
                <a:latin typeface="+mj-lt"/>
                <a:ea typeface="+mj-ea"/>
                <a:cs typeface="+mj-cs"/>
              </a:defRPr>
            </a:lvl1pPr>
          </a:lstStyle>
          <a:p>
            <a:r>
              <a:rPr lang="en-US" altLang="ja-JP" dirty="0"/>
              <a:t>6</a:t>
            </a:r>
            <a:r>
              <a:rPr kumimoji="1" lang="en-US" altLang="ja-JP" dirty="0"/>
              <a:t> </a:t>
            </a:r>
            <a:r>
              <a:rPr kumimoji="1" lang="ja-JP" altLang="en-US" dirty="0">
                <a:latin typeface="メイリオ" panose="020B0604030504040204" pitchFamily="50" charset="-128"/>
                <a:ea typeface="メイリオ" panose="020B0604030504040204" pitchFamily="50" charset="-128"/>
              </a:rPr>
              <a:t>グローバル審査戦略の</a:t>
            </a:r>
            <a:r>
              <a:rPr kumimoji="1" lang="en-US" altLang="ja-JP" dirty="0">
                <a:latin typeface="メイリオ" panose="020B0604030504040204" pitchFamily="50" charset="-128"/>
                <a:ea typeface="メイリオ" panose="020B0604030504040204" pitchFamily="50" charset="-128"/>
              </a:rPr>
              <a:t>CK</a:t>
            </a:r>
            <a:r>
              <a:rPr kumimoji="1" lang="ja-JP" altLang="en-US" dirty="0">
                <a:latin typeface="メイリオ" panose="020B0604030504040204" pitchFamily="50" charset="-128"/>
                <a:ea typeface="メイリオ" panose="020B0604030504040204" pitchFamily="50" charset="-128"/>
              </a:rPr>
              <a:t>リスト</a:t>
            </a:r>
            <a:endParaRPr kumimoji="1" lang="ja-JP" altLang="en-US" dirty="0"/>
          </a:p>
        </p:txBody>
      </p:sp>
      <p:sp>
        <p:nvSpPr>
          <p:cNvPr id="23" name="正方形/長方形 22">
            <a:extLst>
              <a:ext uri="{FF2B5EF4-FFF2-40B4-BE49-F238E27FC236}">
                <a16:creationId xmlns:a16="http://schemas.microsoft.com/office/drawing/2014/main" id="{BA91BA50-6222-AF81-B2C8-2A78591F12FE}"/>
              </a:ext>
            </a:extLst>
          </p:cNvPr>
          <p:cNvSpPr/>
          <p:nvPr/>
        </p:nvSpPr>
        <p:spPr>
          <a:xfrm>
            <a:off x="1126341" y="2587066"/>
            <a:ext cx="144016" cy="144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a:extLst>
              <a:ext uri="{FF2B5EF4-FFF2-40B4-BE49-F238E27FC236}">
                <a16:creationId xmlns:a16="http://schemas.microsoft.com/office/drawing/2014/main" id="{D7611306-1005-3E9E-E1A6-698283174F04}"/>
              </a:ext>
            </a:extLst>
          </p:cNvPr>
          <p:cNvSpPr txBox="1"/>
          <p:nvPr/>
        </p:nvSpPr>
        <p:spPr>
          <a:xfrm>
            <a:off x="1314117" y="2475322"/>
            <a:ext cx="9212778" cy="430887"/>
          </a:xfrm>
          <a:prstGeom prst="rect">
            <a:avLst/>
          </a:prstGeom>
          <a:noFill/>
        </p:spPr>
        <p:txBody>
          <a:bodyPr wrap="none" rtlCol="0">
            <a:spAutoFit/>
          </a:bodyPr>
          <a:lstStyle/>
          <a:p>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多様な構成の組合せを開示するのに適した図面群が選択されているか？</a:t>
            </a:r>
            <a:endParaRPr lang="en-US" altLang="ja-JP" sz="2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a:extLst>
              <a:ext uri="{FF2B5EF4-FFF2-40B4-BE49-F238E27FC236}">
                <a16:creationId xmlns:a16="http://schemas.microsoft.com/office/drawing/2014/main" id="{128C67BE-109B-4D25-994D-5CE96DC60463}"/>
              </a:ext>
            </a:extLst>
          </p:cNvPr>
          <p:cNvSpPr/>
          <p:nvPr/>
        </p:nvSpPr>
        <p:spPr>
          <a:xfrm>
            <a:off x="1126341" y="2059830"/>
            <a:ext cx="144016" cy="144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a:extLst>
              <a:ext uri="{FF2B5EF4-FFF2-40B4-BE49-F238E27FC236}">
                <a16:creationId xmlns:a16="http://schemas.microsoft.com/office/drawing/2014/main" id="{21FEEA6F-F806-4055-7E47-98BBFE865812}"/>
              </a:ext>
            </a:extLst>
          </p:cNvPr>
          <p:cNvSpPr txBox="1"/>
          <p:nvPr/>
        </p:nvSpPr>
        <p:spPr>
          <a:xfrm>
            <a:off x="1321950" y="1948086"/>
            <a:ext cx="7237879" cy="430887"/>
          </a:xfrm>
          <a:prstGeom prst="rect">
            <a:avLst/>
          </a:prstGeom>
          <a:noFill/>
        </p:spPr>
        <p:txBody>
          <a:bodyPr wrap="none" rtlCol="0">
            <a:spAutoFit/>
          </a:bodyPr>
          <a:lstStyle/>
          <a:p>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複数の実施形態を横断的に開示しているか（横串型）？</a:t>
            </a:r>
            <a:endParaRPr lang="en-US" altLang="ja-JP" sz="2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a:extLst>
              <a:ext uri="{FF2B5EF4-FFF2-40B4-BE49-F238E27FC236}">
                <a16:creationId xmlns:a16="http://schemas.microsoft.com/office/drawing/2014/main" id="{6AD1162D-E91F-7EFC-F408-2CBEEC29421C}"/>
              </a:ext>
            </a:extLst>
          </p:cNvPr>
          <p:cNvSpPr txBox="1"/>
          <p:nvPr/>
        </p:nvSpPr>
        <p:spPr>
          <a:xfrm>
            <a:off x="838919" y="1513706"/>
            <a:ext cx="4698722" cy="430887"/>
          </a:xfrm>
          <a:prstGeom prst="rect">
            <a:avLst/>
          </a:prstGeom>
          <a:noFill/>
        </p:spPr>
        <p:txBody>
          <a:bodyPr wrap="none" rtlCol="0">
            <a:spAutoFit/>
          </a:bodyPr>
          <a:lstStyle/>
          <a:p>
            <a:r>
              <a:rPr lang="ja-JP" altLang="en-US" sz="2200" b="1" u="sng" dirty="0">
                <a:latin typeface="メイリオ" panose="020B0604030504040204" pitchFamily="50" charset="-128"/>
                <a:ea typeface="メイリオ" panose="020B0604030504040204" pitchFamily="50" charset="-128"/>
                <a:cs typeface="メイリオ" panose="020B0604030504040204" pitchFamily="50" charset="-128"/>
              </a:rPr>
              <a:t>日本語明細書（外国出願のベース）</a:t>
            </a:r>
            <a:endParaRPr lang="en-US" altLang="ja-JP" sz="22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a:extLst>
              <a:ext uri="{FF2B5EF4-FFF2-40B4-BE49-F238E27FC236}">
                <a16:creationId xmlns:a16="http://schemas.microsoft.com/office/drawing/2014/main" id="{A113DF97-1016-C626-BCF2-0673CBC0EA19}"/>
              </a:ext>
            </a:extLst>
          </p:cNvPr>
          <p:cNvSpPr/>
          <p:nvPr/>
        </p:nvSpPr>
        <p:spPr>
          <a:xfrm>
            <a:off x="1126341" y="5110546"/>
            <a:ext cx="144016" cy="144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a:extLst>
              <a:ext uri="{FF2B5EF4-FFF2-40B4-BE49-F238E27FC236}">
                <a16:creationId xmlns:a16="http://schemas.microsoft.com/office/drawing/2014/main" id="{8BDA3392-8166-9E5C-4652-360D2AA75CA4}"/>
              </a:ext>
            </a:extLst>
          </p:cNvPr>
          <p:cNvSpPr txBox="1"/>
          <p:nvPr/>
        </p:nvSpPr>
        <p:spPr>
          <a:xfrm>
            <a:off x="1302514" y="4998802"/>
            <a:ext cx="6776214" cy="430887"/>
          </a:xfrm>
          <a:prstGeom prst="rect">
            <a:avLst/>
          </a:prstGeom>
          <a:noFill/>
        </p:spPr>
        <p:txBody>
          <a:bodyPr wrap="none" rtlCol="0">
            <a:spAutoFit/>
          </a:bodyPr>
          <a:lstStyle/>
          <a:p>
            <a:r>
              <a:rPr lang="en-US" altLang="ja-JP" sz="2200" dirty="0">
                <a:latin typeface="メイリオ" panose="020B0604030504040204" pitchFamily="50" charset="-128"/>
                <a:ea typeface="メイリオ" panose="020B0604030504040204" pitchFamily="50" charset="-128"/>
                <a:cs typeface="メイリオ" panose="020B0604030504040204" pitchFamily="50" charset="-128"/>
              </a:rPr>
              <a:t>US</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で多様なクレーム作成にチャレンジしているか？</a:t>
            </a:r>
            <a:endParaRPr lang="en-US" altLang="ja-JP" sz="2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a:extLst>
              <a:ext uri="{FF2B5EF4-FFF2-40B4-BE49-F238E27FC236}">
                <a16:creationId xmlns:a16="http://schemas.microsoft.com/office/drawing/2014/main" id="{99D90116-BC21-C3AE-7D98-9CA836F4B3E6}"/>
              </a:ext>
            </a:extLst>
          </p:cNvPr>
          <p:cNvSpPr/>
          <p:nvPr/>
        </p:nvSpPr>
        <p:spPr>
          <a:xfrm>
            <a:off x="1126341" y="4602676"/>
            <a:ext cx="144016" cy="144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a:extLst>
              <a:ext uri="{FF2B5EF4-FFF2-40B4-BE49-F238E27FC236}">
                <a16:creationId xmlns:a16="http://schemas.microsoft.com/office/drawing/2014/main" id="{4EB4EC69-17FC-E40B-A898-C51391DB8636}"/>
              </a:ext>
            </a:extLst>
          </p:cNvPr>
          <p:cNvSpPr txBox="1"/>
          <p:nvPr/>
        </p:nvSpPr>
        <p:spPr>
          <a:xfrm>
            <a:off x="1301090" y="4490932"/>
            <a:ext cx="6955750" cy="430887"/>
          </a:xfrm>
          <a:prstGeom prst="rect">
            <a:avLst/>
          </a:prstGeom>
          <a:noFill/>
        </p:spPr>
        <p:txBody>
          <a:bodyPr wrap="none" rtlCol="0">
            <a:spAutoFit/>
          </a:bodyPr>
          <a:lstStyle/>
          <a:p>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各国の進歩性基準に合わせた意見書を書けているか？</a:t>
            </a:r>
            <a:endParaRPr lang="en-US" altLang="ja-JP" sz="2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a:extLst>
              <a:ext uri="{FF2B5EF4-FFF2-40B4-BE49-F238E27FC236}">
                <a16:creationId xmlns:a16="http://schemas.microsoft.com/office/drawing/2014/main" id="{A267710D-8B24-19D3-65A6-5D9EB250C462}"/>
              </a:ext>
            </a:extLst>
          </p:cNvPr>
          <p:cNvSpPr/>
          <p:nvPr/>
        </p:nvSpPr>
        <p:spPr>
          <a:xfrm>
            <a:off x="1126341" y="4075440"/>
            <a:ext cx="144016" cy="144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27">
            <a:extLst>
              <a:ext uri="{FF2B5EF4-FFF2-40B4-BE49-F238E27FC236}">
                <a16:creationId xmlns:a16="http://schemas.microsoft.com/office/drawing/2014/main" id="{BE0220B0-EF50-C4D8-DA58-6CBC90545A6B}"/>
              </a:ext>
            </a:extLst>
          </p:cNvPr>
          <p:cNvSpPr txBox="1"/>
          <p:nvPr/>
        </p:nvSpPr>
        <p:spPr>
          <a:xfrm>
            <a:off x="1308923" y="3963696"/>
            <a:ext cx="8606843" cy="430887"/>
          </a:xfrm>
          <a:prstGeom prst="rect">
            <a:avLst/>
          </a:prstGeom>
          <a:noFill/>
        </p:spPr>
        <p:txBody>
          <a:bodyPr wrap="none" rtlCol="0">
            <a:spAutoFit/>
          </a:bodyPr>
          <a:lstStyle/>
          <a:p>
            <a:r>
              <a:rPr lang="en-US" altLang="ja-JP" sz="2200" dirty="0">
                <a:latin typeface="メイリオ" panose="020B0604030504040204" pitchFamily="50" charset="-128"/>
                <a:ea typeface="メイリオ" panose="020B0604030504040204" pitchFamily="50" charset="-128"/>
                <a:cs typeface="メイリオ" panose="020B0604030504040204" pitchFamily="50" charset="-128"/>
              </a:rPr>
              <a:t>JP/US</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の緩い補正要件のギリギリを攻める補正を検討しているか？</a:t>
            </a:r>
            <a:endParaRPr lang="en-US" altLang="ja-JP" sz="2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a:extLst>
              <a:ext uri="{FF2B5EF4-FFF2-40B4-BE49-F238E27FC236}">
                <a16:creationId xmlns:a16="http://schemas.microsoft.com/office/drawing/2014/main" id="{BA7C5682-2B6C-81BF-68E6-CAC7139EBB03}"/>
              </a:ext>
            </a:extLst>
          </p:cNvPr>
          <p:cNvSpPr txBox="1"/>
          <p:nvPr/>
        </p:nvSpPr>
        <p:spPr>
          <a:xfrm>
            <a:off x="825892" y="3529316"/>
            <a:ext cx="1877437" cy="430887"/>
          </a:xfrm>
          <a:prstGeom prst="rect">
            <a:avLst/>
          </a:prstGeom>
          <a:noFill/>
        </p:spPr>
        <p:txBody>
          <a:bodyPr wrap="none" rtlCol="0">
            <a:spAutoFit/>
          </a:bodyPr>
          <a:lstStyle/>
          <a:p>
            <a:r>
              <a:rPr lang="ja-JP" altLang="en-US" sz="2200" b="1" u="sng" dirty="0">
                <a:latin typeface="メイリオ" panose="020B0604030504040204" pitchFamily="50" charset="-128"/>
                <a:ea typeface="メイリオ" panose="020B0604030504040204" pitchFamily="50" charset="-128"/>
                <a:cs typeface="メイリオ" panose="020B0604030504040204" pitchFamily="50" charset="-128"/>
              </a:rPr>
              <a:t>各国中間処理</a:t>
            </a:r>
            <a:endParaRPr lang="en-US" altLang="ja-JP" sz="22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正方形/長方形 29">
            <a:extLst>
              <a:ext uri="{FF2B5EF4-FFF2-40B4-BE49-F238E27FC236}">
                <a16:creationId xmlns:a16="http://schemas.microsoft.com/office/drawing/2014/main" id="{E7403B18-10D1-B9C6-15C4-D0481B40F9C4}"/>
              </a:ext>
            </a:extLst>
          </p:cNvPr>
          <p:cNvSpPr/>
          <p:nvPr/>
        </p:nvSpPr>
        <p:spPr>
          <a:xfrm>
            <a:off x="1126341" y="5656670"/>
            <a:ext cx="144016" cy="144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a:extLst>
              <a:ext uri="{FF2B5EF4-FFF2-40B4-BE49-F238E27FC236}">
                <a16:creationId xmlns:a16="http://schemas.microsoft.com/office/drawing/2014/main" id="{067F3449-F963-51B0-2CCB-ED723217D68D}"/>
              </a:ext>
            </a:extLst>
          </p:cNvPr>
          <p:cNvSpPr txBox="1"/>
          <p:nvPr/>
        </p:nvSpPr>
        <p:spPr>
          <a:xfrm>
            <a:off x="1315541" y="5544926"/>
            <a:ext cx="8369022" cy="430887"/>
          </a:xfrm>
          <a:prstGeom prst="rect">
            <a:avLst/>
          </a:prstGeom>
          <a:noFill/>
        </p:spPr>
        <p:txBody>
          <a:bodyPr wrap="none" rtlCol="0">
            <a:spAutoFit/>
          </a:bodyPr>
          <a:lstStyle/>
          <a:p>
            <a:r>
              <a:rPr lang="en-US" altLang="ja-JP" sz="2200" dirty="0">
                <a:latin typeface="メイリオ" panose="020B0604030504040204" pitchFamily="50" charset="-128"/>
                <a:ea typeface="メイリオ" panose="020B0604030504040204" pitchFamily="50" charset="-128"/>
                <a:cs typeface="メイリオ" panose="020B0604030504040204" pitchFamily="50" charset="-128"/>
              </a:rPr>
              <a:t>US</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の種の選択要求に対して</a:t>
            </a:r>
            <a:r>
              <a:rPr lang="en-US" altLang="ja-JP" sz="2200" dirty="0">
                <a:latin typeface="メイリオ" panose="020B0604030504040204" pitchFamily="50" charset="-128"/>
                <a:ea typeface="メイリオ" panose="020B0604030504040204" pitchFamily="50" charset="-128"/>
                <a:cs typeface="メイリオ" panose="020B0604030504040204" pitchFamily="50" charset="-128"/>
              </a:rPr>
              <a:t>Rejoinder</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を有効活用できているか？</a:t>
            </a:r>
            <a:endParaRPr lang="en-US" altLang="ja-JP" sz="2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31">
            <a:extLst>
              <a:ext uri="{FF2B5EF4-FFF2-40B4-BE49-F238E27FC236}">
                <a16:creationId xmlns:a16="http://schemas.microsoft.com/office/drawing/2014/main" id="{7378914D-1AD2-9578-C0DC-2A0458842D58}"/>
              </a:ext>
            </a:extLst>
          </p:cNvPr>
          <p:cNvSpPr/>
          <p:nvPr/>
        </p:nvSpPr>
        <p:spPr>
          <a:xfrm>
            <a:off x="1126341" y="6165530"/>
            <a:ext cx="144016" cy="144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テキスト ボックス 32">
            <a:extLst>
              <a:ext uri="{FF2B5EF4-FFF2-40B4-BE49-F238E27FC236}">
                <a16:creationId xmlns:a16="http://schemas.microsoft.com/office/drawing/2014/main" id="{05F22C8B-EFE5-E2E3-660C-0C1340DE28BF}"/>
              </a:ext>
            </a:extLst>
          </p:cNvPr>
          <p:cNvSpPr txBox="1"/>
          <p:nvPr/>
        </p:nvSpPr>
        <p:spPr>
          <a:xfrm>
            <a:off x="1297458" y="6053786"/>
            <a:ext cx="7138173" cy="430887"/>
          </a:xfrm>
          <a:prstGeom prst="rect">
            <a:avLst/>
          </a:prstGeom>
          <a:noFill/>
        </p:spPr>
        <p:txBody>
          <a:bodyPr wrap="none" rtlCol="0">
            <a:spAutoFit/>
          </a:bodyPr>
          <a:lstStyle/>
          <a:p>
            <a:r>
              <a:rPr lang="en-US" altLang="ja-JP" sz="2200" dirty="0">
                <a:latin typeface="メイリオ" panose="020B0604030504040204" pitchFamily="50" charset="-128"/>
                <a:ea typeface="メイリオ" panose="020B0604030504040204" pitchFamily="50" charset="-128"/>
                <a:cs typeface="メイリオ" panose="020B0604030504040204" pitchFamily="50" charset="-128"/>
              </a:rPr>
              <a:t>US</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審査促進のために</a:t>
            </a:r>
            <a:r>
              <a:rPr lang="en-US" altLang="ja-JP" sz="2200" dirty="0">
                <a:latin typeface="メイリオ" panose="020B0604030504040204" pitchFamily="50" charset="-128"/>
                <a:ea typeface="メイリオ" panose="020B0604030504040204" pitchFamily="50" charset="-128"/>
                <a:cs typeface="メイリオ" panose="020B0604030504040204" pitchFamily="50" charset="-128"/>
              </a:rPr>
              <a:t>PABRR</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を有効活用できているか？</a:t>
            </a:r>
            <a:endParaRPr lang="en-US" altLang="ja-JP" sz="2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27933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35A63-9621-E33F-89A5-E2325DCD5C68}"/>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B123034F-E573-1FF8-F208-ED197E519492}"/>
              </a:ext>
            </a:extLst>
          </p:cNvPr>
          <p:cNvPicPr>
            <a:picLocks noChangeAspect="1"/>
          </p:cNvPicPr>
          <p:nvPr/>
        </p:nvPicPr>
        <p:blipFill>
          <a:blip r:embed="rId2"/>
          <a:stretch>
            <a:fillRect/>
          </a:stretch>
        </p:blipFill>
        <p:spPr>
          <a:xfrm>
            <a:off x="2059739" y="1521141"/>
            <a:ext cx="7733606" cy="3498830"/>
          </a:xfrm>
          <a:prstGeom prst="rect">
            <a:avLst/>
          </a:prstGeom>
        </p:spPr>
      </p:pic>
      <p:sp>
        <p:nvSpPr>
          <p:cNvPr id="2" name="タイトル 1">
            <a:extLst>
              <a:ext uri="{FF2B5EF4-FFF2-40B4-BE49-F238E27FC236}">
                <a16:creationId xmlns:a16="http://schemas.microsoft.com/office/drawing/2014/main" id="{F42FB8EC-C094-2AB9-A942-1C63BA186A04}"/>
              </a:ext>
            </a:extLst>
          </p:cNvPr>
          <p:cNvSpPr>
            <a:spLocks noGrp="1"/>
          </p:cNvSpPr>
          <p:nvPr>
            <p:ph type="title"/>
          </p:nvPr>
        </p:nvSpPr>
        <p:spPr/>
        <p:txBody>
          <a:bodyPr/>
          <a:lstStyle/>
          <a:p>
            <a:r>
              <a:rPr kumimoji="1" lang="en-US" altLang="ja-JP" dirty="0"/>
              <a:t>1.4 </a:t>
            </a:r>
            <a:r>
              <a:rPr kumimoji="1" lang="ja-JP" altLang="en-US" dirty="0"/>
              <a:t>グローバル審査戦略の必要性</a:t>
            </a:r>
          </a:p>
        </p:txBody>
      </p:sp>
      <p:sp>
        <p:nvSpPr>
          <p:cNvPr id="43" name="フッター プレースホルダー 2">
            <a:extLst>
              <a:ext uri="{FF2B5EF4-FFF2-40B4-BE49-F238E27FC236}">
                <a16:creationId xmlns:a16="http://schemas.microsoft.com/office/drawing/2014/main" id="{574B4C7A-27CB-BDB6-8FC8-00526FCD210B}"/>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7" name="四角形吹き出し 29">
            <a:extLst>
              <a:ext uri="{FF2B5EF4-FFF2-40B4-BE49-F238E27FC236}">
                <a16:creationId xmlns:a16="http://schemas.microsoft.com/office/drawing/2014/main" id="{62285C0A-FEAF-7B28-7ACC-88FF7CABDD1A}"/>
              </a:ext>
            </a:extLst>
          </p:cNvPr>
          <p:cNvSpPr/>
          <p:nvPr/>
        </p:nvSpPr>
        <p:spPr>
          <a:xfrm>
            <a:off x="622000" y="5076381"/>
            <a:ext cx="2688772" cy="1234967"/>
          </a:xfrm>
          <a:prstGeom prst="wedgeRectCallout">
            <a:avLst>
              <a:gd name="adj1" fmla="val 73558"/>
              <a:gd name="adj2" fmla="val -102458"/>
            </a:avLst>
          </a:prstGeom>
          <a:solidFill>
            <a:srgbClr val="FFFFFF">
              <a:alpha val="65882"/>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ゴール</a:t>
            </a:r>
            <a:endParaRPr lang="en-US" altLang="ja-JP"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各国の制約事項で</a:t>
            </a:r>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発明誕生時に決まる最大の権利範囲</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を取りたい</a:t>
            </a: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矢印: ストライプ 8">
            <a:extLst>
              <a:ext uri="{FF2B5EF4-FFF2-40B4-BE49-F238E27FC236}">
                <a16:creationId xmlns:a16="http://schemas.microsoft.com/office/drawing/2014/main" id="{2B95660F-A644-B594-8110-0FD63DB3E5A8}"/>
              </a:ext>
            </a:extLst>
          </p:cNvPr>
          <p:cNvSpPr/>
          <p:nvPr/>
        </p:nvSpPr>
        <p:spPr>
          <a:xfrm>
            <a:off x="3814713" y="5354921"/>
            <a:ext cx="670201" cy="599320"/>
          </a:xfrm>
          <a:prstGeom prst="stripedRightArrow">
            <a:avLst/>
          </a:prstGeom>
          <a:solidFill>
            <a:schemeClr val="bg1">
              <a:lumMod val="5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四角形吹き出し 29">
            <a:extLst>
              <a:ext uri="{FF2B5EF4-FFF2-40B4-BE49-F238E27FC236}">
                <a16:creationId xmlns:a16="http://schemas.microsoft.com/office/drawing/2014/main" id="{8CCB9FC9-C5A6-ABF8-93B4-13948420ECAD}"/>
              </a:ext>
            </a:extLst>
          </p:cNvPr>
          <p:cNvSpPr/>
          <p:nvPr/>
        </p:nvSpPr>
        <p:spPr>
          <a:xfrm>
            <a:off x="5110475" y="5078551"/>
            <a:ext cx="2977609" cy="1234967"/>
          </a:xfrm>
          <a:prstGeom prst="wedgeRectCallout">
            <a:avLst>
              <a:gd name="adj1" fmla="val -6181"/>
              <a:gd name="adj2" fmla="val -81998"/>
            </a:avLst>
          </a:prstGeom>
          <a:solidFill>
            <a:srgbClr val="FFFFFF">
              <a:alpha val="65882"/>
            </a:srgbClr>
          </a:solidFill>
          <a:ln>
            <a:solidFill>
              <a:srgbClr val="800D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グローバル明細書</a:t>
            </a:r>
            <a:endParaRPr lang="en-US" altLang="ja-JP"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各国実務の違いを考慮した日本語明細書</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⇒第１段階の権利縮小回避</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a:extLst>
              <a:ext uri="{FF2B5EF4-FFF2-40B4-BE49-F238E27FC236}">
                <a16:creationId xmlns:a16="http://schemas.microsoft.com/office/drawing/2014/main" id="{B8F16909-E39D-3677-A5E9-7A4D0515632D}"/>
              </a:ext>
            </a:extLst>
          </p:cNvPr>
          <p:cNvSpPr txBox="1"/>
          <p:nvPr/>
        </p:nvSpPr>
        <p:spPr>
          <a:xfrm>
            <a:off x="3429002" y="4859540"/>
            <a:ext cx="1338828" cy="646331"/>
          </a:xfrm>
          <a:prstGeom prst="rect">
            <a:avLst/>
          </a:prstGeom>
          <a:noFill/>
        </p:spPr>
        <p:txBody>
          <a:bodyPr wrap="none" rtlCol="0">
            <a:spAutoFit/>
          </a:bodyPr>
          <a:lstStyle/>
          <a:p>
            <a:r>
              <a:rPr kumimoji="1" lang="ja-JP" altLang="en-US" dirty="0"/>
              <a:t>そのために</a:t>
            </a:r>
            <a:endParaRPr kumimoji="1" lang="en-US" altLang="ja-JP" dirty="0"/>
          </a:p>
          <a:p>
            <a:r>
              <a:rPr lang="ja-JP" altLang="en-US" dirty="0"/>
              <a:t>どうする？</a:t>
            </a:r>
            <a:endParaRPr kumimoji="1" lang="ja-JP" altLang="en-US" dirty="0"/>
          </a:p>
        </p:txBody>
      </p:sp>
      <p:sp>
        <p:nvSpPr>
          <p:cNvPr id="13" name="十字形 12">
            <a:extLst>
              <a:ext uri="{FF2B5EF4-FFF2-40B4-BE49-F238E27FC236}">
                <a16:creationId xmlns:a16="http://schemas.microsoft.com/office/drawing/2014/main" id="{192EEE39-6D68-50C2-3C86-5CEF27E0150D}"/>
              </a:ext>
            </a:extLst>
          </p:cNvPr>
          <p:cNvSpPr/>
          <p:nvPr/>
        </p:nvSpPr>
        <p:spPr>
          <a:xfrm>
            <a:off x="8279154" y="5551887"/>
            <a:ext cx="402354" cy="402354"/>
          </a:xfrm>
          <a:prstGeom prst="plus">
            <a:avLst>
              <a:gd name="adj" fmla="val 41279"/>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吹き出し 29">
            <a:extLst>
              <a:ext uri="{FF2B5EF4-FFF2-40B4-BE49-F238E27FC236}">
                <a16:creationId xmlns:a16="http://schemas.microsoft.com/office/drawing/2014/main" id="{72E85F20-0B63-302B-5609-5868F657AA30}"/>
              </a:ext>
            </a:extLst>
          </p:cNvPr>
          <p:cNvSpPr/>
          <p:nvPr/>
        </p:nvSpPr>
        <p:spPr>
          <a:xfrm>
            <a:off x="8830850" y="5114800"/>
            <a:ext cx="2977609" cy="1225297"/>
          </a:xfrm>
          <a:prstGeom prst="wedgeRectCallout">
            <a:avLst>
              <a:gd name="adj1" fmla="val -39605"/>
              <a:gd name="adj2" fmla="val -85560"/>
            </a:avLst>
          </a:prstGeom>
          <a:solidFill>
            <a:srgbClr val="FFFFFF">
              <a:alpha val="65882"/>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グローバル中間処理</a:t>
            </a:r>
            <a:endParaRPr lang="en-US" altLang="ja-JP"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各国実務の違いを考慮した中間処理</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⇒第２段階の権利縮小回避</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左中かっこ 17">
            <a:extLst>
              <a:ext uri="{FF2B5EF4-FFF2-40B4-BE49-F238E27FC236}">
                <a16:creationId xmlns:a16="http://schemas.microsoft.com/office/drawing/2014/main" id="{D61500EA-92D9-D8C3-13CF-2746654452AB}"/>
              </a:ext>
            </a:extLst>
          </p:cNvPr>
          <p:cNvSpPr/>
          <p:nvPr/>
        </p:nvSpPr>
        <p:spPr>
          <a:xfrm rot="16200000">
            <a:off x="8630709" y="4428480"/>
            <a:ext cx="101598" cy="4001489"/>
          </a:xfrm>
          <a:prstGeom prst="leftBrace">
            <a:avLst/>
          </a:prstGeom>
          <a:ln w="28575">
            <a:solidFill>
              <a:srgbClr val="800D0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AD717B4C-BCC4-6257-B7F2-1E87E1C2796A}"/>
              </a:ext>
            </a:extLst>
          </p:cNvPr>
          <p:cNvSpPr txBox="1"/>
          <p:nvPr/>
        </p:nvSpPr>
        <p:spPr>
          <a:xfrm>
            <a:off x="7550429" y="6504519"/>
            <a:ext cx="3185487" cy="369332"/>
          </a:xfrm>
          <a:prstGeom prst="rect">
            <a:avLst/>
          </a:prstGeom>
          <a:noFill/>
        </p:spPr>
        <p:txBody>
          <a:bodyPr wrap="none" rtlCol="0">
            <a:spAutoFit/>
          </a:bodyPr>
          <a:lstStyle/>
          <a:p>
            <a:r>
              <a:rPr kumimoji="1" lang="ja-JP" altLang="en-US" b="1" dirty="0">
                <a:solidFill>
                  <a:srgbClr val="800D0A"/>
                </a:solidFill>
              </a:rPr>
              <a:t>グローバル審査戦略</a:t>
            </a:r>
            <a:r>
              <a:rPr kumimoji="1" lang="ja-JP" altLang="en-US" b="1" dirty="0"/>
              <a:t>が必要！</a:t>
            </a:r>
          </a:p>
        </p:txBody>
      </p:sp>
    </p:spTree>
    <p:extLst>
      <p:ext uri="{BB962C8B-B14F-4D97-AF65-F5344CB8AC3E}">
        <p14:creationId xmlns:p14="http://schemas.microsoft.com/office/powerpoint/2010/main" val="982540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C9C58-1147-27AC-F9AE-9FB4EA6D7907}"/>
            </a:ext>
          </a:extLst>
        </p:cNvPr>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FF205E96-9511-9AA9-90D6-34DFBD97DC00}"/>
              </a:ext>
            </a:extLst>
          </p:cNvPr>
          <p:cNvSpPr/>
          <p:nvPr/>
        </p:nvSpPr>
        <p:spPr>
          <a:xfrm>
            <a:off x="1142999" y="3157895"/>
            <a:ext cx="8871611" cy="3483049"/>
          </a:xfrm>
          <a:prstGeom prst="roundRect">
            <a:avLst>
              <a:gd name="adj" fmla="val 697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84002A4-3708-5F40-E05D-E9231EFDEAC2}"/>
              </a:ext>
            </a:extLst>
          </p:cNvPr>
          <p:cNvSpPr>
            <a:spLocks noGrp="1"/>
          </p:cNvSpPr>
          <p:nvPr>
            <p:ph type="title"/>
          </p:nvPr>
        </p:nvSpPr>
        <p:spPr/>
        <p:txBody>
          <a:bodyPr/>
          <a:lstStyle/>
          <a:p>
            <a:r>
              <a:rPr kumimoji="1" lang="en-US" altLang="ja-JP" dirty="0"/>
              <a:t>1.5 </a:t>
            </a:r>
            <a:r>
              <a:rPr kumimoji="1" lang="ja-JP" altLang="en-US" dirty="0"/>
              <a:t>グローバル審査戦略とは</a:t>
            </a:r>
          </a:p>
        </p:txBody>
      </p:sp>
      <p:sp>
        <p:nvSpPr>
          <p:cNvPr id="43" name="フッター プレースホルダー 2">
            <a:extLst>
              <a:ext uri="{FF2B5EF4-FFF2-40B4-BE49-F238E27FC236}">
                <a16:creationId xmlns:a16="http://schemas.microsoft.com/office/drawing/2014/main" id="{8B4991D8-5AF7-F1C1-BE42-32027A88B7BF}"/>
              </a:ext>
            </a:extLst>
          </p:cNvPr>
          <p:cNvSpPr>
            <a:spLocks noGrp="1"/>
          </p:cNvSpPr>
          <p:nvPr>
            <p:ph type="ftr" sz="quarter" idx="11"/>
          </p:nvPr>
        </p:nvSpPr>
        <p:spPr>
          <a:xfrm>
            <a:off x="4630250" y="6536434"/>
            <a:ext cx="2592585" cy="365125"/>
          </a:xfrm>
        </p:spPr>
        <p:txBody>
          <a:bodyPr/>
          <a:lstStyle/>
          <a:p>
            <a:r>
              <a:rPr lang="en-US" altLang="ja-JP" sz="800" dirty="0">
                <a:latin typeface="メイリオ" panose="020B0604030504040204" pitchFamily="50" charset="-128"/>
                <a:ea typeface="メイリオ" panose="020B0604030504040204" pitchFamily="50" charset="-128"/>
                <a:cs typeface="Arial" panose="020B0604020202020204" pitchFamily="34" charset="0"/>
              </a:rPr>
              <a:t>©SSIP</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弁理士法人</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All Rights Reserved.</a:t>
            </a:r>
          </a:p>
        </p:txBody>
      </p:sp>
      <p:sp>
        <p:nvSpPr>
          <p:cNvPr id="11" name="四角形吹き出し 29">
            <a:extLst>
              <a:ext uri="{FF2B5EF4-FFF2-40B4-BE49-F238E27FC236}">
                <a16:creationId xmlns:a16="http://schemas.microsoft.com/office/drawing/2014/main" id="{6799146B-DC39-AC0B-AFFD-0E6E9314965B}"/>
              </a:ext>
            </a:extLst>
          </p:cNvPr>
          <p:cNvSpPr/>
          <p:nvPr/>
        </p:nvSpPr>
        <p:spPr>
          <a:xfrm>
            <a:off x="5036587" y="1721623"/>
            <a:ext cx="2977609" cy="1234967"/>
          </a:xfrm>
          <a:prstGeom prst="wedgeRectCallout">
            <a:avLst>
              <a:gd name="adj1" fmla="val 4675"/>
              <a:gd name="adj2" fmla="val -48342"/>
            </a:avLst>
          </a:prstGeom>
          <a:solidFill>
            <a:srgbClr val="FFFFFF">
              <a:alpha val="65882"/>
            </a:srgbClr>
          </a:solidFill>
          <a:ln>
            <a:solidFill>
              <a:srgbClr val="800D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u="sng" dirty="0">
                <a:solidFill>
                  <a:srgbClr val="800D0A"/>
                </a:solidFill>
                <a:latin typeface="メイリオ" panose="020B0604030504040204" pitchFamily="50" charset="-128"/>
                <a:ea typeface="メイリオ" panose="020B0604030504040204" pitchFamily="50" charset="-128"/>
                <a:cs typeface="メイリオ" panose="020B0604030504040204" pitchFamily="50" charset="-128"/>
              </a:rPr>
              <a:t>グローバル明細書</a:t>
            </a:r>
            <a:endParaRPr lang="en-US" altLang="ja-JP" b="1" u="sng" dirty="0">
              <a:solidFill>
                <a:srgbClr val="800D0A"/>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各国実務の違いを考慮した日本語明細書</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⇒第１段階の権利縮小回避</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十字形 12">
            <a:extLst>
              <a:ext uri="{FF2B5EF4-FFF2-40B4-BE49-F238E27FC236}">
                <a16:creationId xmlns:a16="http://schemas.microsoft.com/office/drawing/2014/main" id="{779F03CE-9FD1-F1BC-4401-40ADA887942E}"/>
              </a:ext>
            </a:extLst>
          </p:cNvPr>
          <p:cNvSpPr/>
          <p:nvPr/>
        </p:nvSpPr>
        <p:spPr>
          <a:xfrm>
            <a:off x="8205266" y="2194959"/>
            <a:ext cx="402354" cy="402354"/>
          </a:xfrm>
          <a:prstGeom prst="plus">
            <a:avLst>
              <a:gd name="adj" fmla="val 41279"/>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吹き出し 29">
            <a:extLst>
              <a:ext uri="{FF2B5EF4-FFF2-40B4-BE49-F238E27FC236}">
                <a16:creationId xmlns:a16="http://schemas.microsoft.com/office/drawing/2014/main" id="{DDDCE6A2-97D3-F482-53E9-5F956C47D94C}"/>
              </a:ext>
            </a:extLst>
          </p:cNvPr>
          <p:cNvSpPr/>
          <p:nvPr/>
        </p:nvSpPr>
        <p:spPr>
          <a:xfrm>
            <a:off x="8756962" y="1742374"/>
            <a:ext cx="2977609" cy="1225297"/>
          </a:xfrm>
          <a:prstGeom prst="wedgeRectCallout">
            <a:avLst>
              <a:gd name="adj1" fmla="val -38985"/>
              <a:gd name="adj2" fmla="val -48624"/>
            </a:avLst>
          </a:prstGeom>
          <a:solidFill>
            <a:srgbClr val="FFFFFF">
              <a:alpha val="65882"/>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u="sng"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グローバル中間処理</a:t>
            </a:r>
            <a:endParaRPr lang="en-US" altLang="ja-JP" b="1" u="sng"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各国実務の違いを考慮した中間処理</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⇒第２段階の権利縮小回避</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a:extLst>
              <a:ext uri="{FF2B5EF4-FFF2-40B4-BE49-F238E27FC236}">
                <a16:creationId xmlns:a16="http://schemas.microsoft.com/office/drawing/2014/main" id="{CF159AB7-1741-2889-B7A0-12A224669667}"/>
              </a:ext>
            </a:extLst>
          </p:cNvPr>
          <p:cNvSpPr txBox="1"/>
          <p:nvPr/>
        </p:nvSpPr>
        <p:spPr>
          <a:xfrm>
            <a:off x="946138" y="2148779"/>
            <a:ext cx="3416320" cy="523220"/>
          </a:xfrm>
          <a:prstGeom prst="rect">
            <a:avLst/>
          </a:prstGeom>
          <a:noFill/>
        </p:spPr>
        <p:txBody>
          <a:bodyPr wrap="none" rtlCol="0">
            <a:spAutoFit/>
          </a:bodyPr>
          <a:lstStyle/>
          <a:p>
            <a:r>
              <a:rPr kumimoji="1" lang="ja-JP" altLang="en-US" sz="2800" b="1" dirty="0"/>
              <a:t>グローバル審査戦略</a:t>
            </a:r>
          </a:p>
        </p:txBody>
      </p:sp>
      <p:sp>
        <p:nvSpPr>
          <p:cNvPr id="5" name="次の値と等しい 4">
            <a:extLst>
              <a:ext uri="{FF2B5EF4-FFF2-40B4-BE49-F238E27FC236}">
                <a16:creationId xmlns:a16="http://schemas.microsoft.com/office/drawing/2014/main" id="{D902367E-4AD6-DD04-03E2-130D3F80B751}"/>
              </a:ext>
            </a:extLst>
          </p:cNvPr>
          <p:cNvSpPr/>
          <p:nvPr/>
        </p:nvSpPr>
        <p:spPr>
          <a:xfrm>
            <a:off x="4350328" y="2216735"/>
            <a:ext cx="467479" cy="334398"/>
          </a:xfrm>
          <a:prstGeom prst="mathEqual">
            <a:avLst>
              <a:gd name="adj1" fmla="val 15234"/>
              <a:gd name="adj2" fmla="val 22809"/>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テキスト ボックス 7">
            <a:extLst>
              <a:ext uri="{FF2B5EF4-FFF2-40B4-BE49-F238E27FC236}">
                <a16:creationId xmlns:a16="http://schemas.microsoft.com/office/drawing/2014/main" id="{8FBC5B2F-9617-C6C3-17A1-AE1774285715}"/>
              </a:ext>
            </a:extLst>
          </p:cNvPr>
          <p:cNvSpPr txBox="1"/>
          <p:nvPr/>
        </p:nvSpPr>
        <p:spPr>
          <a:xfrm>
            <a:off x="1379735" y="3620202"/>
            <a:ext cx="9389919" cy="3046988"/>
          </a:xfrm>
          <a:prstGeom prst="rect">
            <a:avLst/>
          </a:prstGeom>
          <a:noFill/>
        </p:spPr>
        <p:txBody>
          <a:bodyPr wrap="square">
            <a:spAutoFit/>
          </a:bodyPr>
          <a:lstStyle/>
          <a:p>
            <a:r>
              <a:rPr kumimoji="1" lang="ja-JP" altLang="en-US" b="1" dirty="0">
                <a:solidFill>
                  <a:srgbClr val="800D0A"/>
                </a:solidFill>
              </a:rPr>
              <a:t>➀ グローバル明細書</a:t>
            </a:r>
            <a:br>
              <a:rPr kumimoji="1" lang="en-US" altLang="ja-JP" b="1" dirty="0"/>
            </a:br>
            <a:r>
              <a:rPr kumimoji="1" lang="ja-JP" altLang="en-US" b="1" dirty="0"/>
              <a:t>　日本語明細書を作成する段階から各国実務の違いを考慮して実体的内容を工夫。</a:t>
            </a:r>
            <a:endParaRPr kumimoji="1" lang="en-US" altLang="ja-JP" b="1" dirty="0"/>
          </a:p>
          <a:p>
            <a:r>
              <a:rPr lang="ja-JP" altLang="en-US" sz="1600" dirty="0"/>
              <a:t>　　例）</a:t>
            </a:r>
            <a:endParaRPr kumimoji="1" lang="en-US" altLang="ja-JP" sz="1600" dirty="0"/>
          </a:p>
          <a:p>
            <a:r>
              <a:rPr kumimoji="1" lang="ja-JP" altLang="en-US" sz="1600" dirty="0"/>
              <a:t>　　</a:t>
            </a:r>
            <a:r>
              <a:rPr kumimoji="1" lang="en-US" altLang="ja-JP" sz="1600" dirty="0"/>
              <a:t>- EP/CN</a:t>
            </a:r>
            <a:r>
              <a:rPr lang="ja-JP" altLang="en-US" sz="1600" dirty="0"/>
              <a:t>の補正要件に対応可能な実施形態・図面を戦略的に作成</a:t>
            </a:r>
            <a:endParaRPr lang="en-US" altLang="ja-JP" sz="1600" dirty="0"/>
          </a:p>
          <a:p>
            <a:r>
              <a:rPr kumimoji="1" lang="ja-JP" altLang="en-US" sz="1600" dirty="0"/>
              <a:t>　　</a:t>
            </a:r>
            <a:r>
              <a:rPr kumimoji="1" lang="en-US" altLang="ja-JP" sz="1600" dirty="0"/>
              <a:t>- CN</a:t>
            </a:r>
            <a:r>
              <a:rPr kumimoji="1" lang="ja-JP" altLang="en-US" sz="1600" dirty="0"/>
              <a:t>の実体審査開始後の補正目的制限に対応可能な充実したクレームセット</a:t>
            </a:r>
            <a:endParaRPr kumimoji="1" lang="en-US" altLang="ja-JP" sz="1600" dirty="0"/>
          </a:p>
          <a:p>
            <a:endParaRPr kumimoji="1" lang="en-US" altLang="ja-JP" sz="800" dirty="0"/>
          </a:p>
          <a:p>
            <a:r>
              <a:rPr kumimoji="1" lang="ja-JP" altLang="en-US" b="1" dirty="0">
                <a:solidFill>
                  <a:srgbClr val="0070C0"/>
                </a:solidFill>
              </a:rPr>
              <a:t>② グローバル中間処理</a:t>
            </a:r>
            <a:endParaRPr kumimoji="1" lang="en-US" altLang="ja-JP" b="1" dirty="0">
              <a:solidFill>
                <a:srgbClr val="0070C0"/>
              </a:solidFill>
            </a:endParaRPr>
          </a:p>
          <a:p>
            <a:r>
              <a:rPr kumimoji="1" lang="ja-JP" altLang="en-US" b="1" dirty="0"/>
              <a:t>　その国の特許実務が許すオプションを最大限に活かした中間処理。</a:t>
            </a:r>
            <a:endParaRPr kumimoji="1" lang="en-US" altLang="ja-JP" dirty="0"/>
          </a:p>
          <a:p>
            <a:r>
              <a:rPr lang="ja-JP" altLang="en-US" sz="1600" dirty="0"/>
              <a:t>　　例）</a:t>
            </a:r>
            <a:endParaRPr lang="en-US" altLang="ja-JP" sz="1600" dirty="0"/>
          </a:p>
          <a:p>
            <a:r>
              <a:rPr kumimoji="1" lang="ja-JP" altLang="en-US" sz="1600" dirty="0"/>
              <a:t>　</a:t>
            </a:r>
            <a:r>
              <a:rPr lang="ja-JP" altLang="en-US" sz="1600" dirty="0"/>
              <a:t>　</a:t>
            </a:r>
            <a:r>
              <a:rPr lang="en-US" altLang="ja-JP" sz="1600" dirty="0"/>
              <a:t>- US/JP</a:t>
            </a:r>
            <a:r>
              <a:rPr lang="ja-JP" altLang="en-US" sz="1600" dirty="0"/>
              <a:t>の緩い制約（補正要件・独立クレーム数制限）のギリギリを攻める補正</a:t>
            </a:r>
            <a:endParaRPr lang="en-US" altLang="ja-JP" sz="1600" dirty="0"/>
          </a:p>
          <a:p>
            <a:r>
              <a:rPr kumimoji="1" lang="ja-JP" altLang="en-US" sz="1600" dirty="0"/>
              <a:t>　　</a:t>
            </a:r>
            <a:r>
              <a:rPr kumimoji="1" lang="en-US" altLang="ja-JP" sz="1600" dirty="0"/>
              <a:t>- US</a:t>
            </a:r>
            <a:r>
              <a:rPr lang="ja-JP" altLang="en-US" sz="1600" dirty="0"/>
              <a:t>の</a:t>
            </a:r>
            <a:r>
              <a:rPr lang="en-US" altLang="ja-JP" sz="1600" dirty="0"/>
              <a:t>Non-Final OA</a:t>
            </a:r>
            <a:r>
              <a:rPr lang="ja-JP" altLang="en-US" sz="1600" dirty="0"/>
              <a:t>への応答時、審査効率化のために</a:t>
            </a:r>
            <a:r>
              <a:rPr kumimoji="1" lang="en-US" altLang="ja-JP" sz="1600" dirty="0"/>
              <a:t>backup</a:t>
            </a:r>
            <a:r>
              <a:rPr kumimoji="1" lang="ja-JP" altLang="en-US" sz="1600" dirty="0"/>
              <a:t>従属項を追加</a:t>
            </a:r>
            <a:endParaRPr kumimoji="1" lang="en-US" altLang="ja-JP" sz="1600" dirty="0"/>
          </a:p>
          <a:p>
            <a:r>
              <a:rPr lang="ja-JP" altLang="en-US" sz="1600" dirty="0"/>
              <a:t>　　</a:t>
            </a:r>
            <a:r>
              <a:rPr lang="en-US" altLang="ja-JP" sz="1600" dirty="0"/>
              <a:t>- US</a:t>
            </a:r>
            <a:r>
              <a:rPr lang="ja-JP" altLang="en-US" sz="1600" dirty="0"/>
              <a:t>で審査官と膠着状態を打開するために必要に応じて</a:t>
            </a:r>
            <a:r>
              <a:rPr lang="en-US" altLang="ja-JP" sz="1600" dirty="0"/>
              <a:t>PABRR</a:t>
            </a:r>
            <a:r>
              <a:rPr lang="ja-JP" altLang="en-US" sz="1600" dirty="0"/>
              <a:t>を利用</a:t>
            </a:r>
            <a:endParaRPr lang="en-US" altLang="ja-JP" sz="1600" dirty="0"/>
          </a:p>
        </p:txBody>
      </p:sp>
      <p:sp>
        <p:nvSpPr>
          <p:cNvPr id="20" name="テキスト ボックス 19">
            <a:extLst>
              <a:ext uri="{FF2B5EF4-FFF2-40B4-BE49-F238E27FC236}">
                <a16:creationId xmlns:a16="http://schemas.microsoft.com/office/drawing/2014/main" id="{42D6AF9F-CF03-94C6-4D21-47E08DBFB06F}"/>
              </a:ext>
            </a:extLst>
          </p:cNvPr>
          <p:cNvSpPr txBox="1"/>
          <p:nvPr/>
        </p:nvSpPr>
        <p:spPr>
          <a:xfrm>
            <a:off x="1422346" y="3278578"/>
            <a:ext cx="7330204" cy="369332"/>
          </a:xfrm>
          <a:prstGeom prst="rect">
            <a:avLst/>
          </a:prstGeom>
          <a:noFill/>
        </p:spPr>
        <p:txBody>
          <a:bodyPr wrap="square" rtlCol="0">
            <a:spAutoFit/>
          </a:bodyPr>
          <a:lstStyle/>
          <a:p>
            <a:r>
              <a:rPr kumimoji="1" lang="ja-JP" altLang="en-US" b="1" u="sng" dirty="0"/>
              <a:t>グローバル審査戦略の</a:t>
            </a:r>
            <a:r>
              <a:rPr lang="ja-JP" altLang="en-US" b="1" u="sng" dirty="0"/>
              <a:t>２</a:t>
            </a:r>
            <a:r>
              <a:rPr kumimoji="1" lang="ja-JP" altLang="en-US" b="1" u="sng" dirty="0"/>
              <a:t>要素</a:t>
            </a:r>
          </a:p>
        </p:txBody>
      </p:sp>
      <p:sp>
        <p:nvSpPr>
          <p:cNvPr id="3" name="テキスト ボックス 2">
            <a:extLst>
              <a:ext uri="{FF2B5EF4-FFF2-40B4-BE49-F238E27FC236}">
                <a16:creationId xmlns:a16="http://schemas.microsoft.com/office/drawing/2014/main" id="{6D26BCFD-7667-8FC7-A1AC-27F307ED9264}"/>
              </a:ext>
            </a:extLst>
          </p:cNvPr>
          <p:cNvSpPr txBox="1"/>
          <p:nvPr/>
        </p:nvSpPr>
        <p:spPr>
          <a:xfrm>
            <a:off x="4543709" y="1532038"/>
            <a:ext cx="543739" cy="523220"/>
          </a:xfrm>
          <a:prstGeom prst="rect">
            <a:avLst/>
          </a:prstGeom>
          <a:noFill/>
        </p:spPr>
        <p:txBody>
          <a:bodyPr wrap="none" rtlCol="0">
            <a:spAutoFit/>
          </a:bodyPr>
          <a:lstStyle/>
          <a:p>
            <a:r>
              <a:rPr kumimoji="1" lang="ja-JP" altLang="en-US" sz="2800" b="1" dirty="0">
                <a:solidFill>
                  <a:srgbClr val="800D0A"/>
                </a:solidFill>
              </a:rPr>
              <a:t>➀</a:t>
            </a:r>
          </a:p>
        </p:txBody>
      </p:sp>
      <p:sp>
        <p:nvSpPr>
          <p:cNvPr id="4" name="テキスト ボックス 3">
            <a:extLst>
              <a:ext uri="{FF2B5EF4-FFF2-40B4-BE49-F238E27FC236}">
                <a16:creationId xmlns:a16="http://schemas.microsoft.com/office/drawing/2014/main" id="{317FF6C0-D16D-A637-E4F0-162F44A4EE7F}"/>
              </a:ext>
            </a:extLst>
          </p:cNvPr>
          <p:cNvSpPr txBox="1"/>
          <p:nvPr/>
        </p:nvSpPr>
        <p:spPr>
          <a:xfrm>
            <a:off x="8280334" y="1533509"/>
            <a:ext cx="543739" cy="523220"/>
          </a:xfrm>
          <a:prstGeom prst="rect">
            <a:avLst/>
          </a:prstGeom>
          <a:noFill/>
        </p:spPr>
        <p:txBody>
          <a:bodyPr wrap="none" rtlCol="0">
            <a:spAutoFit/>
          </a:bodyPr>
          <a:lstStyle/>
          <a:p>
            <a:r>
              <a:rPr lang="ja-JP" altLang="en-US" sz="2800" b="1" dirty="0">
                <a:solidFill>
                  <a:srgbClr val="0070C0"/>
                </a:solidFill>
              </a:rPr>
              <a:t>②</a:t>
            </a:r>
            <a:endParaRPr kumimoji="1" lang="ja-JP" altLang="en-US" sz="2800" b="1" dirty="0">
              <a:solidFill>
                <a:srgbClr val="0070C0"/>
              </a:solidFill>
            </a:endParaRPr>
          </a:p>
        </p:txBody>
      </p:sp>
      <p:sp>
        <p:nvSpPr>
          <p:cNvPr id="6" name="右中かっこ 5">
            <a:extLst>
              <a:ext uri="{FF2B5EF4-FFF2-40B4-BE49-F238E27FC236}">
                <a16:creationId xmlns:a16="http://schemas.microsoft.com/office/drawing/2014/main" id="{6C1B0617-3D9C-C44E-98B2-1F4A566DB948}"/>
              </a:ext>
            </a:extLst>
          </p:cNvPr>
          <p:cNvSpPr/>
          <p:nvPr/>
        </p:nvSpPr>
        <p:spPr>
          <a:xfrm>
            <a:off x="9734229" y="3647910"/>
            <a:ext cx="170481" cy="1296049"/>
          </a:xfrm>
          <a:prstGeom prst="rightBrac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右中かっこ 6">
            <a:extLst>
              <a:ext uri="{FF2B5EF4-FFF2-40B4-BE49-F238E27FC236}">
                <a16:creationId xmlns:a16="http://schemas.microsoft.com/office/drawing/2014/main" id="{FFE8356B-B285-3CA0-0B4C-02AF8E9D684A}"/>
              </a:ext>
            </a:extLst>
          </p:cNvPr>
          <p:cNvSpPr/>
          <p:nvPr/>
        </p:nvSpPr>
        <p:spPr>
          <a:xfrm>
            <a:off x="9739394" y="5276467"/>
            <a:ext cx="170481" cy="1296049"/>
          </a:xfrm>
          <a:prstGeom prst="rightBrac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A1DE178D-944E-6B80-5B76-CB06DFBDCABB}"/>
              </a:ext>
            </a:extLst>
          </p:cNvPr>
          <p:cNvSpPr txBox="1"/>
          <p:nvPr/>
        </p:nvSpPr>
        <p:spPr>
          <a:xfrm>
            <a:off x="9938412" y="4049276"/>
            <a:ext cx="1835759" cy="646331"/>
          </a:xfrm>
          <a:prstGeom prst="rect">
            <a:avLst/>
          </a:prstGeom>
          <a:noFill/>
        </p:spPr>
        <p:txBody>
          <a:bodyPr wrap="none" rtlCol="0">
            <a:spAutoFit/>
          </a:bodyPr>
          <a:lstStyle/>
          <a:p>
            <a:r>
              <a:rPr kumimoji="1" lang="ja-JP" altLang="en-US" b="1" dirty="0"/>
              <a:t>第</a:t>
            </a:r>
            <a:r>
              <a:rPr kumimoji="1" lang="en-US" altLang="ja-JP" b="1" dirty="0"/>
              <a:t>2</a:t>
            </a:r>
            <a:r>
              <a:rPr kumimoji="1" lang="ja-JP" altLang="en-US" b="1" dirty="0"/>
              <a:t>章～第</a:t>
            </a:r>
            <a:r>
              <a:rPr kumimoji="1" lang="en-US" altLang="ja-JP" b="1" dirty="0"/>
              <a:t>4</a:t>
            </a:r>
            <a:r>
              <a:rPr kumimoji="1" lang="ja-JP" altLang="en-US" b="1" dirty="0"/>
              <a:t>章</a:t>
            </a:r>
            <a:r>
              <a:rPr lang="ja-JP" altLang="en-US" b="1" dirty="0"/>
              <a:t>で</a:t>
            </a:r>
            <a:endParaRPr lang="en-US" altLang="ja-JP" b="1" dirty="0"/>
          </a:p>
          <a:p>
            <a:pPr algn="ctr"/>
            <a:r>
              <a:rPr kumimoji="1" lang="ja-JP" altLang="en-US" b="1" dirty="0"/>
              <a:t>説明</a:t>
            </a:r>
            <a:endParaRPr kumimoji="1" lang="en-US" altLang="ja-JP" b="1" dirty="0"/>
          </a:p>
        </p:txBody>
      </p:sp>
      <p:sp>
        <p:nvSpPr>
          <p:cNvPr id="10" name="テキスト ボックス 9">
            <a:extLst>
              <a:ext uri="{FF2B5EF4-FFF2-40B4-BE49-F238E27FC236}">
                <a16:creationId xmlns:a16="http://schemas.microsoft.com/office/drawing/2014/main" id="{AA25B0C9-7BFD-4C80-2CB7-D72ED0D945C6}"/>
              </a:ext>
            </a:extLst>
          </p:cNvPr>
          <p:cNvSpPr txBox="1"/>
          <p:nvPr/>
        </p:nvSpPr>
        <p:spPr>
          <a:xfrm>
            <a:off x="9938412" y="5660946"/>
            <a:ext cx="1968809" cy="646331"/>
          </a:xfrm>
          <a:prstGeom prst="rect">
            <a:avLst/>
          </a:prstGeom>
          <a:noFill/>
        </p:spPr>
        <p:txBody>
          <a:bodyPr wrap="none" rtlCol="0">
            <a:spAutoFit/>
          </a:bodyPr>
          <a:lstStyle/>
          <a:p>
            <a:r>
              <a:rPr kumimoji="1" lang="ja-JP" altLang="en-US" b="1" dirty="0"/>
              <a:t>第</a:t>
            </a:r>
            <a:r>
              <a:rPr kumimoji="1" lang="en-US" altLang="ja-JP" b="1" dirty="0"/>
              <a:t>5</a:t>
            </a:r>
            <a:r>
              <a:rPr kumimoji="1" lang="ja-JP" altLang="en-US" b="1" dirty="0"/>
              <a:t>章～第</a:t>
            </a:r>
            <a:r>
              <a:rPr kumimoji="1" lang="en-US" altLang="ja-JP" b="1" dirty="0"/>
              <a:t>10</a:t>
            </a:r>
            <a:r>
              <a:rPr kumimoji="1" lang="ja-JP" altLang="en-US" b="1" dirty="0"/>
              <a:t>章で</a:t>
            </a:r>
            <a:endParaRPr kumimoji="1" lang="en-US" altLang="ja-JP" b="1" dirty="0"/>
          </a:p>
          <a:p>
            <a:pPr algn="ctr"/>
            <a:r>
              <a:rPr lang="ja-JP" altLang="en-US" b="1" dirty="0"/>
              <a:t>説明</a:t>
            </a:r>
            <a:endParaRPr kumimoji="1" lang="ja-JP" altLang="en-US" b="1" dirty="0"/>
          </a:p>
        </p:txBody>
      </p:sp>
    </p:spTree>
    <p:extLst>
      <p:ext uri="{BB962C8B-B14F-4D97-AF65-F5344CB8AC3E}">
        <p14:creationId xmlns:p14="http://schemas.microsoft.com/office/powerpoint/2010/main" val="3792465579"/>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Yu Gothic Medium"/>
        <a:ea typeface=""/>
        <a:cs typeface=""/>
      </a:majorFont>
      <a:minorFont>
        <a:latin typeface="Yu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5776</TotalTime>
  <Words>11662</Words>
  <Application>Microsoft Office PowerPoint</Application>
  <PresentationFormat>ワイド画面</PresentationFormat>
  <Paragraphs>1146</Paragraphs>
  <Slides>72</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72</vt:i4>
      </vt:variant>
    </vt:vector>
  </HeadingPairs>
  <TitlesOfParts>
    <vt:vector size="81" baseType="lpstr">
      <vt:lpstr>HGP創英角ｺﾞｼｯｸUB</vt:lpstr>
      <vt:lpstr>ＭＳ Ｐゴシック</vt:lpstr>
      <vt:lpstr>メイリオ</vt:lpstr>
      <vt:lpstr>Yu Gothic</vt:lpstr>
      <vt:lpstr>Yu Gothic</vt:lpstr>
      <vt:lpstr>Yu Gothic Medium</vt:lpstr>
      <vt:lpstr>Arial</vt:lpstr>
      <vt:lpstr>Tahoma</vt:lpstr>
      <vt:lpstr>AngleLinesVTI</vt:lpstr>
      <vt:lpstr>PowerPoint プレゼンテーション</vt:lpstr>
      <vt:lpstr>目次➀</vt:lpstr>
      <vt:lpstr>目次②</vt:lpstr>
      <vt:lpstr>1. グローバル審査戦略の概要</vt:lpstr>
      <vt:lpstr>1.1 一般的な海外権利化の流れ</vt:lpstr>
      <vt:lpstr>1.2 二段階の権利縮小</vt:lpstr>
      <vt:lpstr>1.3 各国での二段階の権利縮小</vt:lpstr>
      <vt:lpstr>1.4 グローバル審査戦略の必要性</vt:lpstr>
      <vt:lpstr>1.5 グローバル審査戦略とは</vt:lpstr>
      <vt:lpstr>2. グローバル明細書</vt:lpstr>
      <vt:lpstr>2.1 主要国実務の比較</vt:lpstr>
      <vt:lpstr>2.2 各国で直面しやすい課題</vt:lpstr>
      <vt:lpstr>2.3 グローバル明細書の強み</vt:lpstr>
      <vt:lpstr>3. グローバル明細書の欧州向け対策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4. グローバル明細書の中国向け対策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5. グローバル中間処理の概要</vt:lpstr>
      <vt:lpstr>5.1 主要国実務の比較</vt:lpstr>
      <vt:lpstr>5.2 グローバル中間処理の強み</vt:lpstr>
      <vt:lpstr>6. US/JPの緩い補正要件対策</vt:lpstr>
      <vt:lpstr>6.1 JPの補正要件</vt:lpstr>
      <vt:lpstr>6.2 審査基準事例集 附属書A</vt:lpstr>
      <vt:lpstr>6.3 図面に基づく補正の事例</vt:lpstr>
      <vt:lpstr>6.3 図面に基づく補正の事例55</vt:lpstr>
      <vt:lpstr>PowerPoint プレゼンテーション</vt:lpstr>
      <vt:lpstr>7. 各国進歩性基準に合わせた意見書</vt:lpstr>
      <vt:lpstr>7.1 進歩性の判断基準 ～JP　　～</vt:lpstr>
      <vt:lpstr>7.1 進歩性の判断基準 ～US　　～</vt:lpstr>
      <vt:lpstr>7.1 進歩性の判断基準 ～EP　　～</vt:lpstr>
      <vt:lpstr>7.1 進歩性の判断基準 ～CN　　～</vt:lpstr>
      <vt:lpstr>PowerPoint プレゼンテーション</vt:lpstr>
      <vt:lpstr>PowerPoint プレゼンテーション</vt:lpstr>
      <vt:lpstr>PowerPoint プレゼンテーション</vt:lpstr>
      <vt:lpstr>8. USでの多様な独立クレーム作成</vt:lpstr>
      <vt:lpstr>PowerPoint プレゼンテーション</vt:lpstr>
      <vt:lpstr>8.2 非独立又は区別不可能なら？</vt:lpstr>
      <vt:lpstr>8.3 非独立の複数発明ならOK？</vt:lpstr>
      <vt:lpstr>8.4 STF基準の明細書の場合</vt:lpstr>
      <vt:lpstr>PowerPoint プレゼンテーション</vt:lpstr>
      <vt:lpstr>8.6 独立CL追加検討フロー例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10.1 KSR以降のUS審査の難しさ</vt:lpstr>
      <vt:lpstr>10.2 PABRRとは？</vt:lpstr>
      <vt:lpstr>10.3 PABRRの条件</vt:lpstr>
      <vt:lpstr>10.4 US審査促進のためのPABRR</vt:lpstr>
      <vt:lpstr>11. グローバル審査戦略のCKリスト</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石橋 克之</dc:creator>
  <cp:lastModifiedBy>石橋 克之</cp:lastModifiedBy>
  <cp:revision>279</cp:revision>
  <dcterms:created xsi:type="dcterms:W3CDTF">2025-01-28T11:26:12Z</dcterms:created>
  <dcterms:modified xsi:type="dcterms:W3CDTF">2025-02-13T22:02:12Z</dcterms:modified>
</cp:coreProperties>
</file>