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2" r:id="rId1"/>
  </p:sldMasterIdLst>
  <p:notesMasterIdLst>
    <p:notesMasterId r:id="rId43"/>
  </p:notesMasterIdLst>
  <p:sldIdLst>
    <p:sldId id="256" r:id="rId2"/>
    <p:sldId id="263" r:id="rId3"/>
    <p:sldId id="266" r:id="rId4"/>
    <p:sldId id="260" r:id="rId5"/>
    <p:sldId id="259" r:id="rId6"/>
    <p:sldId id="258" r:id="rId7"/>
    <p:sldId id="267" r:id="rId8"/>
    <p:sldId id="262" r:id="rId9"/>
    <p:sldId id="265" r:id="rId10"/>
    <p:sldId id="261" r:id="rId11"/>
    <p:sldId id="268" r:id="rId12"/>
    <p:sldId id="264" r:id="rId13"/>
    <p:sldId id="269" r:id="rId14"/>
    <p:sldId id="270" r:id="rId15"/>
    <p:sldId id="271" r:id="rId16"/>
    <p:sldId id="272" r:id="rId17"/>
    <p:sldId id="273" r:id="rId18"/>
    <p:sldId id="274" r:id="rId19"/>
    <p:sldId id="276" r:id="rId20"/>
    <p:sldId id="275" r:id="rId21"/>
    <p:sldId id="277" r:id="rId22"/>
    <p:sldId id="282" r:id="rId23"/>
    <p:sldId id="278" r:id="rId24"/>
    <p:sldId id="279" r:id="rId25"/>
    <p:sldId id="280" r:id="rId26"/>
    <p:sldId id="283" r:id="rId27"/>
    <p:sldId id="284" r:id="rId28"/>
    <p:sldId id="286" r:id="rId29"/>
    <p:sldId id="281" r:id="rId30"/>
    <p:sldId id="287" r:id="rId31"/>
    <p:sldId id="300" r:id="rId32"/>
    <p:sldId id="299" r:id="rId33"/>
    <p:sldId id="288" r:id="rId34"/>
    <p:sldId id="289" r:id="rId35"/>
    <p:sldId id="292" r:id="rId36"/>
    <p:sldId id="293" r:id="rId37"/>
    <p:sldId id="291" r:id="rId38"/>
    <p:sldId id="294" r:id="rId39"/>
    <p:sldId id="295" r:id="rId40"/>
    <p:sldId id="296" r:id="rId41"/>
    <p:sldId id="297" r:id="rId42"/>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modifyVerifier cryptProviderType="rsaAES" cryptAlgorithmClass="hash" cryptAlgorithmType="typeAny" cryptAlgorithmSid="14" spinCount="100000" saltData="/HocW69vndE5wEkqDJUFfg==" hashData="PUf7nUM7XRZu8vRN5Zu/tEdgDT5kCE+OlKQ7EIWnvvtdHJ2wSefUrjuYBuWWm/hH2lxRyvB2mv/0FCahG/zyrQ=="/>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00D0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7E9639D4-E3E2-4D34-9284-5A2195B3D0D7}" styleName="スタイル (淡色)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793D81CF-94F2-401A-BA57-92F5A7B2D0C5}" styleName="スタイル (中間)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226" autoAdjust="0"/>
    <p:restoredTop sz="94660"/>
  </p:normalViewPr>
  <p:slideViewPr>
    <p:cSldViewPr snapToGrid="0">
      <p:cViewPr varScale="1">
        <p:scale>
          <a:sx n="59" d="100"/>
          <a:sy n="59" d="100"/>
        </p:scale>
        <p:origin x="1068" y="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notesMaster" Target="notesMasters/notesMaster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0EE336B-D007-477C-8649-166D1CE155E4}" type="datetimeFigureOut">
              <a:rPr kumimoji="1" lang="ja-JP" altLang="en-US" smtClean="0"/>
              <a:t>2025/2/15</a:t>
            </a:fld>
            <a:endParaRPr kumimoji="1" lang="ja-JP" altLang="en-US"/>
          </a:p>
        </p:txBody>
      </p:sp>
      <p:sp>
        <p:nvSpPr>
          <p:cNvPr id="4" name="スライド イメージ プレースホルダー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7D7821B-806D-4026-8D42-D7D26B286F06}" type="slidenum">
              <a:rPr kumimoji="1" lang="ja-JP" altLang="en-US" smtClean="0"/>
              <a:t>‹#›</a:t>
            </a:fld>
            <a:endParaRPr kumimoji="1" lang="ja-JP" altLang="en-US"/>
          </a:p>
        </p:txBody>
      </p:sp>
    </p:spTree>
    <p:extLst>
      <p:ext uri="{BB962C8B-B14F-4D97-AF65-F5344CB8AC3E}">
        <p14:creationId xmlns:p14="http://schemas.microsoft.com/office/powerpoint/2010/main" val="3081679069"/>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97D7821B-806D-4026-8D42-D7D26B286F06}" type="slidenum">
              <a:rPr kumimoji="1" lang="ja-JP" altLang="en-US" smtClean="0"/>
              <a:t>1</a:t>
            </a:fld>
            <a:endParaRPr kumimoji="1" lang="ja-JP" altLang="en-US"/>
          </a:p>
        </p:txBody>
      </p:sp>
    </p:spTree>
    <p:extLst>
      <p:ext uri="{BB962C8B-B14F-4D97-AF65-F5344CB8AC3E}">
        <p14:creationId xmlns:p14="http://schemas.microsoft.com/office/powerpoint/2010/main" val="190120545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BB0DB3-A8FF-4ABB-9E2E-D960422260EB}"/>
              </a:ext>
            </a:extLst>
          </p:cNvPr>
          <p:cNvSpPr>
            <a:spLocks noGrp="1"/>
          </p:cNvSpPr>
          <p:nvPr>
            <p:ph type="ctrTitle"/>
          </p:nvPr>
        </p:nvSpPr>
        <p:spPr>
          <a:xfrm>
            <a:off x="1524000" y="1122363"/>
            <a:ext cx="9144000" cy="3025308"/>
          </a:xfrm>
        </p:spPr>
        <p:txBody>
          <a:bodyPr anchor="b"/>
          <a:lstStyle>
            <a:lvl1pPr algn="ctr">
              <a:defRPr sz="6600"/>
            </a:lvl1pPr>
          </a:lstStyle>
          <a:p>
            <a:r>
              <a:rPr lang="en-US" dirty="0"/>
              <a:t>Click to edit Master title style</a:t>
            </a:r>
          </a:p>
        </p:txBody>
      </p:sp>
      <p:sp>
        <p:nvSpPr>
          <p:cNvPr id="3" name="Subtitle 2">
            <a:extLst>
              <a:ext uri="{FF2B5EF4-FFF2-40B4-BE49-F238E27FC236}">
                <a16:creationId xmlns:a16="http://schemas.microsoft.com/office/drawing/2014/main" id="{8BEE0618-75D7-410F-859C-CDF53BC53E85}"/>
              </a:ext>
            </a:extLst>
          </p:cNvPr>
          <p:cNvSpPr>
            <a:spLocks noGrp="1"/>
          </p:cNvSpPr>
          <p:nvPr>
            <p:ph type="subTitle" idx="1"/>
          </p:nvPr>
        </p:nvSpPr>
        <p:spPr>
          <a:xfrm>
            <a:off x="1524000" y="4386729"/>
            <a:ext cx="9144000" cy="1135529"/>
          </a:xfrm>
        </p:spPr>
        <p:txBody>
          <a:bodyPr>
            <a:normAutofit/>
          </a:bodyPr>
          <a:lstStyle>
            <a:lvl1pPr marL="0" indent="0" algn="ctr">
              <a:lnSpc>
                <a:spcPct val="120000"/>
              </a:lnSpc>
              <a:buNone/>
              <a:defRPr sz="1800" b="1" cap="all" spc="300" baseline="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a:extLst>
              <a:ext uri="{FF2B5EF4-FFF2-40B4-BE49-F238E27FC236}">
                <a16:creationId xmlns:a16="http://schemas.microsoft.com/office/drawing/2014/main" id="{A5237F11-76DB-4DD9-9747-3F38D05BA0FE}"/>
              </a:ext>
            </a:extLst>
          </p:cNvPr>
          <p:cNvSpPr>
            <a:spLocks noGrp="1"/>
          </p:cNvSpPr>
          <p:nvPr>
            <p:ph type="dt" sz="half" idx="10"/>
          </p:nvPr>
        </p:nvSpPr>
        <p:spPr/>
        <p:txBody>
          <a:bodyPr/>
          <a:lstStyle/>
          <a:p>
            <a:fld id="{11EAACC7-3B3F-47D1-959A-EF58926E955E}" type="datetimeFigureOut">
              <a:rPr lang="en-US" smtClean="0"/>
              <a:t>2/15/2025</a:t>
            </a:fld>
            <a:endParaRPr lang="en-US"/>
          </a:p>
        </p:txBody>
      </p:sp>
      <p:sp>
        <p:nvSpPr>
          <p:cNvPr id="5" name="Footer Placeholder 4">
            <a:extLst>
              <a:ext uri="{FF2B5EF4-FFF2-40B4-BE49-F238E27FC236}">
                <a16:creationId xmlns:a16="http://schemas.microsoft.com/office/drawing/2014/main" id="{3059F581-81B0-44B3-ABA5-A25CA4BAE48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C10D591-ADCF-4300-8282-72AE357F3D2D}"/>
              </a:ext>
            </a:extLst>
          </p:cNvPr>
          <p:cNvSpPr>
            <a:spLocks noGrp="1"/>
          </p:cNvSpPr>
          <p:nvPr>
            <p:ph type="sldNum" sz="quarter" idx="12"/>
          </p:nvPr>
        </p:nvSpPr>
        <p:spPr/>
        <p:txBody>
          <a:bodyPr/>
          <a:lstStyle/>
          <a:p>
            <a:fld id="{312CC964-A50B-4C29-B4E4-2C30BB34CCF3}" type="slidenum">
              <a:rPr lang="en-US" smtClean="0"/>
              <a:t>‹#›</a:t>
            </a:fld>
            <a:endParaRPr lang="en-US"/>
          </a:p>
        </p:txBody>
      </p:sp>
    </p:spTree>
    <p:extLst>
      <p:ext uri="{BB962C8B-B14F-4D97-AF65-F5344CB8AC3E}">
        <p14:creationId xmlns:p14="http://schemas.microsoft.com/office/powerpoint/2010/main" val="8928052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3E5C77-55F8-4677-A96C-E6D3F5545DC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29A064EF-ADDA-4943-8F87-A7469D79975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6B0D493-D1E7-4358-95E9-B5B80A49E603}"/>
              </a:ext>
            </a:extLst>
          </p:cNvPr>
          <p:cNvSpPr>
            <a:spLocks noGrp="1"/>
          </p:cNvSpPr>
          <p:nvPr>
            <p:ph type="dt" sz="half" idx="10"/>
          </p:nvPr>
        </p:nvSpPr>
        <p:spPr/>
        <p:txBody>
          <a:bodyPr/>
          <a:lstStyle/>
          <a:p>
            <a:fld id="{11EAACC7-3B3F-47D1-959A-EF58926E955E}" type="datetimeFigureOut">
              <a:rPr lang="en-US" smtClean="0"/>
              <a:t>2/15/2025</a:t>
            </a:fld>
            <a:endParaRPr lang="en-US"/>
          </a:p>
        </p:txBody>
      </p:sp>
      <p:sp>
        <p:nvSpPr>
          <p:cNvPr id="5" name="Footer Placeholder 4">
            <a:extLst>
              <a:ext uri="{FF2B5EF4-FFF2-40B4-BE49-F238E27FC236}">
                <a16:creationId xmlns:a16="http://schemas.microsoft.com/office/drawing/2014/main" id="{A6E98326-3276-4B9E-960F-10C6677BFAF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D4C3AC2-288D-4FEE-BF80-0EAEDDFAB049}"/>
              </a:ext>
            </a:extLst>
          </p:cNvPr>
          <p:cNvSpPr>
            <a:spLocks noGrp="1"/>
          </p:cNvSpPr>
          <p:nvPr>
            <p:ph type="sldNum" sz="quarter" idx="12"/>
          </p:nvPr>
        </p:nvSpPr>
        <p:spPr/>
        <p:txBody>
          <a:bodyPr/>
          <a:lstStyle/>
          <a:p>
            <a:fld id="{312CC964-A50B-4C29-B4E4-2C30BB34CCF3}" type="slidenum">
              <a:rPr lang="en-US" smtClean="0"/>
              <a:t>‹#›</a:t>
            </a:fld>
            <a:endParaRPr lang="en-US"/>
          </a:p>
        </p:txBody>
      </p:sp>
    </p:spTree>
    <p:extLst>
      <p:ext uri="{BB962C8B-B14F-4D97-AF65-F5344CB8AC3E}">
        <p14:creationId xmlns:p14="http://schemas.microsoft.com/office/powerpoint/2010/main" val="19095293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3333C6A-5417-40BD-BF7A-94058322377A}"/>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43BCB45-B343-46F6-9718-AA0D68CED1F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FBDA2A4-FD34-4E17-908F-4367B1E644C3}"/>
              </a:ext>
            </a:extLst>
          </p:cNvPr>
          <p:cNvSpPr>
            <a:spLocks noGrp="1"/>
          </p:cNvSpPr>
          <p:nvPr>
            <p:ph type="dt" sz="half" idx="10"/>
          </p:nvPr>
        </p:nvSpPr>
        <p:spPr/>
        <p:txBody>
          <a:bodyPr/>
          <a:lstStyle/>
          <a:p>
            <a:fld id="{11EAACC7-3B3F-47D1-959A-EF58926E955E}" type="datetimeFigureOut">
              <a:rPr lang="en-US" smtClean="0"/>
              <a:t>2/15/2025</a:t>
            </a:fld>
            <a:endParaRPr lang="en-US"/>
          </a:p>
        </p:txBody>
      </p:sp>
      <p:sp>
        <p:nvSpPr>
          <p:cNvPr id="5" name="Footer Placeholder 4">
            <a:extLst>
              <a:ext uri="{FF2B5EF4-FFF2-40B4-BE49-F238E27FC236}">
                <a16:creationId xmlns:a16="http://schemas.microsoft.com/office/drawing/2014/main" id="{93B87AE3-776D-451D-AA52-C06B747248C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AA0C4D5-BE1E-4D6A-9196-E0F9E42B2E1E}"/>
              </a:ext>
            </a:extLst>
          </p:cNvPr>
          <p:cNvSpPr>
            <a:spLocks noGrp="1"/>
          </p:cNvSpPr>
          <p:nvPr>
            <p:ph type="sldNum" sz="quarter" idx="12"/>
          </p:nvPr>
        </p:nvSpPr>
        <p:spPr/>
        <p:txBody>
          <a:bodyPr/>
          <a:lstStyle/>
          <a:p>
            <a:fld id="{312CC964-A50B-4C29-B4E4-2C30BB34CCF3}" type="slidenum">
              <a:rPr lang="en-US" smtClean="0"/>
              <a:t>‹#›</a:t>
            </a:fld>
            <a:endParaRPr lang="en-US"/>
          </a:p>
        </p:txBody>
      </p:sp>
    </p:spTree>
    <p:extLst>
      <p:ext uri="{BB962C8B-B14F-4D97-AF65-F5344CB8AC3E}">
        <p14:creationId xmlns:p14="http://schemas.microsoft.com/office/powerpoint/2010/main" val="18108916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D75558-A264-444E-829B-51AAE6B4BFCE}"/>
              </a:ext>
            </a:extLst>
          </p:cNvPr>
          <p:cNvSpPr>
            <a:spLocks noGrp="1"/>
          </p:cNvSpPr>
          <p:nvPr>
            <p:ph type="title"/>
          </p:nvPr>
        </p:nvSpPr>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908D9373-37D1-4135-8D34-755E139F79DD}"/>
              </a:ext>
            </a:extLst>
          </p:cNvPr>
          <p:cNvSpPr>
            <a:spLocks noGrp="1"/>
          </p:cNvSpPr>
          <p:nvPr>
            <p:ph idx="1"/>
          </p:nvPr>
        </p:nvSpPr>
        <p:spPr/>
        <p:txBody>
          <a:bodyPr/>
          <a:lstStyle>
            <a:lvl1pPr>
              <a:lnSpc>
                <a:spcPct val="100000"/>
              </a:lnSpc>
              <a:defRPr/>
            </a:lvl1pPr>
            <a:lvl2pPr>
              <a:lnSpc>
                <a:spcPct val="100000"/>
              </a:lnSpc>
              <a:defRPr/>
            </a:lvl2pPr>
            <a:lvl3pPr>
              <a:lnSpc>
                <a:spcPct val="100000"/>
              </a:lnSpc>
              <a:defRPr/>
            </a:lvl3pPr>
            <a:lvl4pPr>
              <a:lnSpc>
                <a:spcPct val="100000"/>
              </a:lnSpc>
              <a:defRPr/>
            </a:lvl4pPr>
            <a:lvl5pPr>
              <a:lnSpc>
                <a:spcPct val="100000"/>
              </a:lnSpc>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A55E4A6B-1966-4E57-9FB8-8B111E97BC11}"/>
              </a:ext>
            </a:extLst>
          </p:cNvPr>
          <p:cNvSpPr>
            <a:spLocks noGrp="1"/>
          </p:cNvSpPr>
          <p:nvPr>
            <p:ph type="dt" sz="half" idx="10"/>
          </p:nvPr>
        </p:nvSpPr>
        <p:spPr/>
        <p:txBody>
          <a:bodyPr/>
          <a:lstStyle/>
          <a:p>
            <a:fld id="{11EAACC7-3B3F-47D1-959A-EF58926E955E}" type="datetimeFigureOut">
              <a:rPr lang="en-US" smtClean="0"/>
              <a:t>2/15/2025</a:t>
            </a:fld>
            <a:endParaRPr lang="en-US" dirty="0"/>
          </a:p>
        </p:txBody>
      </p:sp>
      <p:sp>
        <p:nvSpPr>
          <p:cNvPr id="5" name="Footer Placeholder 4">
            <a:extLst>
              <a:ext uri="{FF2B5EF4-FFF2-40B4-BE49-F238E27FC236}">
                <a16:creationId xmlns:a16="http://schemas.microsoft.com/office/drawing/2014/main" id="{133FC3DD-F2BE-41FF-895B-00129AAB15F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91F830C-8424-4FAF-A011-605AE1D147FC}"/>
              </a:ext>
            </a:extLst>
          </p:cNvPr>
          <p:cNvSpPr>
            <a:spLocks noGrp="1"/>
          </p:cNvSpPr>
          <p:nvPr>
            <p:ph type="sldNum" sz="quarter" idx="12"/>
          </p:nvPr>
        </p:nvSpPr>
        <p:spPr/>
        <p:txBody>
          <a:bodyPr/>
          <a:lstStyle/>
          <a:p>
            <a:fld id="{312CC964-A50B-4C29-B4E4-2C30BB34CCF3}" type="slidenum">
              <a:rPr lang="en-US" smtClean="0"/>
              <a:t>‹#›</a:t>
            </a:fld>
            <a:endParaRPr lang="en-US"/>
          </a:p>
        </p:txBody>
      </p:sp>
    </p:spTree>
    <p:extLst>
      <p:ext uri="{BB962C8B-B14F-4D97-AF65-F5344CB8AC3E}">
        <p14:creationId xmlns:p14="http://schemas.microsoft.com/office/powerpoint/2010/main" val="41642916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0A1BE8-ECC1-4027-B16E-C7BECCA9DF4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1246C7E1-471A-46AA-8068-98E68C0C207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F7C9F8F-EC48-4D16-B4C6-023A7B607BE6}"/>
              </a:ext>
            </a:extLst>
          </p:cNvPr>
          <p:cNvSpPr>
            <a:spLocks noGrp="1"/>
          </p:cNvSpPr>
          <p:nvPr>
            <p:ph type="dt" sz="half" idx="10"/>
          </p:nvPr>
        </p:nvSpPr>
        <p:spPr/>
        <p:txBody>
          <a:bodyPr/>
          <a:lstStyle/>
          <a:p>
            <a:fld id="{11EAACC7-3B3F-47D1-959A-EF58926E955E}" type="datetimeFigureOut">
              <a:rPr lang="en-US" smtClean="0"/>
              <a:t>2/15/2025</a:t>
            </a:fld>
            <a:endParaRPr lang="en-US"/>
          </a:p>
        </p:txBody>
      </p:sp>
      <p:sp>
        <p:nvSpPr>
          <p:cNvPr id="5" name="Footer Placeholder 4">
            <a:extLst>
              <a:ext uri="{FF2B5EF4-FFF2-40B4-BE49-F238E27FC236}">
                <a16:creationId xmlns:a16="http://schemas.microsoft.com/office/drawing/2014/main" id="{B79FA5B3-F726-417B-932A-B93E0C8F5AB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77D21F1-1A24-43EA-AB09-3024C491E8FB}"/>
              </a:ext>
            </a:extLst>
          </p:cNvPr>
          <p:cNvSpPr>
            <a:spLocks noGrp="1"/>
          </p:cNvSpPr>
          <p:nvPr>
            <p:ph type="sldNum" sz="quarter" idx="12"/>
          </p:nvPr>
        </p:nvSpPr>
        <p:spPr/>
        <p:txBody>
          <a:bodyPr/>
          <a:lstStyle/>
          <a:p>
            <a:fld id="{312CC964-A50B-4C29-B4E4-2C30BB34CCF3}" type="slidenum">
              <a:rPr lang="en-US" smtClean="0"/>
              <a:t>‹#›</a:t>
            </a:fld>
            <a:endParaRPr lang="en-US"/>
          </a:p>
        </p:txBody>
      </p:sp>
    </p:spTree>
    <p:extLst>
      <p:ext uri="{BB962C8B-B14F-4D97-AF65-F5344CB8AC3E}">
        <p14:creationId xmlns:p14="http://schemas.microsoft.com/office/powerpoint/2010/main" val="5822091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E16569-B648-4D50-BEB8-E8DAE24D68F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40831B3-A1FD-470C-BEEE-4CFB441502DD}"/>
              </a:ext>
            </a:extLst>
          </p:cNvPr>
          <p:cNvSpPr>
            <a:spLocks noGrp="1"/>
          </p:cNvSpPr>
          <p:nvPr>
            <p:ph sz="half" idx="1"/>
          </p:nvPr>
        </p:nvSpPr>
        <p:spPr>
          <a:xfrm>
            <a:off x="838200" y="1924493"/>
            <a:ext cx="5181600" cy="425247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01F34A17-C244-438C-9AE3-FB9B3CE3BD8F}"/>
              </a:ext>
            </a:extLst>
          </p:cNvPr>
          <p:cNvSpPr>
            <a:spLocks noGrp="1"/>
          </p:cNvSpPr>
          <p:nvPr>
            <p:ph sz="half" idx="2"/>
          </p:nvPr>
        </p:nvSpPr>
        <p:spPr>
          <a:xfrm>
            <a:off x="6172200" y="1924493"/>
            <a:ext cx="5181600" cy="425247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4CFA3AA-3FC1-4B98-8F99-1726F1AC0A38}"/>
              </a:ext>
            </a:extLst>
          </p:cNvPr>
          <p:cNvSpPr>
            <a:spLocks noGrp="1"/>
          </p:cNvSpPr>
          <p:nvPr>
            <p:ph type="dt" sz="half" idx="10"/>
          </p:nvPr>
        </p:nvSpPr>
        <p:spPr/>
        <p:txBody>
          <a:bodyPr/>
          <a:lstStyle/>
          <a:p>
            <a:fld id="{11EAACC7-3B3F-47D1-959A-EF58926E955E}" type="datetimeFigureOut">
              <a:rPr lang="en-US" smtClean="0"/>
              <a:t>2/15/2025</a:t>
            </a:fld>
            <a:endParaRPr lang="en-US"/>
          </a:p>
        </p:txBody>
      </p:sp>
      <p:sp>
        <p:nvSpPr>
          <p:cNvPr id="6" name="Footer Placeholder 5">
            <a:extLst>
              <a:ext uri="{FF2B5EF4-FFF2-40B4-BE49-F238E27FC236}">
                <a16:creationId xmlns:a16="http://schemas.microsoft.com/office/drawing/2014/main" id="{1CE10883-BACC-41A1-9067-ECFDB937D72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27660A2-13C9-4432-A6EB-A4FF3D78F15F}"/>
              </a:ext>
            </a:extLst>
          </p:cNvPr>
          <p:cNvSpPr>
            <a:spLocks noGrp="1"/>
          </p:cNvSpPr>
          <p:nvPr>
            <p:ph type="sldNum" sz="quarter" idx="12"/>
          </p:nvPr>
        </p:nvSpPr>
        <p:spPr/>
        <p:txBody>
          <a:bodyPr/>
          <a:lstStyle/>
          <a:p>
            <a:fld id="{312CC964-A50B-4C29-B4E4-2C30BB34CCF3}" type="slidenum">
              <a:rPr lang="en-US" smtClean="0"/>
              <a:t>‹#›</a:t>
            </a:fld>
            <a:endParaRPr lang="en-US"/>
          </a:p>
        </p:txBody>
      </p:sp>
    </p:spTree>
    <p:extLst>
      <p:ext uri="{BB962C8B-B14F-4D97-AF65-F5344CB8AC3E}">
        <p14:creationId xmlns:p14="http://schemas.microsoft.com/office/powerpoint/2010/main" val="19793042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97C843-C993-4E9C-80DD-3620816E56A9}"/>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D91A8E3-B066-4511-9C6E-A3435B64DD88}"/>
              </a:ext>
            </a:extLst>
          </p:cNvPr>
          <p:cNvSpPr>
            <a:spLocks noGrp="1"/>
          </p:cNvSpPr>
          <p:nvPr>
            <p:ph type="body" idx="1"/>
          </p:nvPr>
        </p:nvSpPr>
        <p:spPr>
          <a:xfrm>
            <a:off x="839788" y="1734325"/>
            <a:ext cx="5157787" cy="823912"/>
          </a:xfrm>
        </p:spPr>
        <p:txBody>
          <a:bodyPr anchor="b">
            <a:normAutofit/>
          </a:bodyPr>
          <a:lstStyle>
            <a:lvl1pPr marL="0" indent="0">
              <a:buNone/>
              <a:defRPr sz="2000" b="1" cap="all" spc="30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6E86B63-4102-4802-94D7-F138F80F3E19}"/>
              </a:ext>
            </a:extLst>
          </p:cNvPr>
          <p:cNvSpPr>
            <a:spLocks noGrp="1"/>
          </p:cNvSpPr>
          <p:nvPr>
            <p:ph sz="half" idx="2"/>
          </p:nvPr>
        </p:nvSpPr>
        <p:spPr>
          <a:xfrm>
            <a:off x="839788" y="2558237"/>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9C924765-08A7-4A60-86DC-DC420F60BBAE}"/>
              </a:ext>
            </a:extLst>
          </p:cNvPr>
          <p:cNvSpPr>
            <a:spLocks noGrp="1"/>
          </p:cNvSpPr>
          <p:nvPr>
            <p:ph type="body" sz="quarter" idx="3"/>
          </p:nvPr>
        </p:nvSpPr>
        <p:spPr>
          <a:xfrm>
            <a:off x="6172200" y="1734325"/>
            <a:ext cx="5183188" cy="823912"/>
          </a:xfrm>
        </p:spPr>
        <p:txBody>
          <a:bodyPr anchor="b">
            <a:normAutofit/>
          </a:bodyPr>
          <a:lstStyle>
            <a:lvl1pPr marL="0" indent="0">
              <a:buNone/>
              <a:defRPr sz="2000" b="1" cap="all" spc="30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4AA2795-EFB6-4000-8F25-FBB62646C0CD}"/>
              </a:ext>
            </a:extLst>
          </p:cNvPr>
          <p:cNvSpPr>
            <a:spLocks noGrp="1"/>
          </p:cNvSpPr>
          <p:nvPr>
            <p:ph sz="quarter" idx="4"/>
          </p:nvPr>
        </p:nvSpPr>
        <p:spPr>
          <a:xfrm>
            <a:off x="6172200" y="2558237"/>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C942CFB-FE12-494A-9C41-3CB90F07BDAA}"/>
              </a:ext>
            </a:extLst>
          </p:cNvPr>
          <p:cNvSpPr>
            <a:spLocks noGrp="1"/>
          </p:cNvSpPr>
          <p:nvPr>
            <p:ph type="dt" sz="half" idx="10"/>
          </p:nvPr>
        </p:nvSpPr>
        <p:spPr/>
        <p:txBody>
          <a:bodyPr/>
          <a:lstStyle/>
          <a:p>
            <a:fld id="{11EAACC7-3B3F-47D1-959A-EF58926E955E}" type="datetimeFigureOut">
              <a:rPr lang="en-US" smtClean="0"/>
              <a:t>2/15/2025</a:t>
            </a:fld>
            <a:endParaRPr lang="en-US"/>
          </a:p>
        </p:txBody>
      </p:sp>
      <p:sp>
        <p:nvSpPr>
          <p:cNvPr id="8" name="Footer Placeholder 7">
            <a:extLst>
              <a:ext uri="{FF2B5EF4-FFF2-40B4-BE49-F238E27FC236}">
                <a16:creationId xmlns:a16="http://schemas.microsoft.com/office/drawing/2014/main" id="{6C3A07E3-59E1-4EBD-9687-4B6ABE96ACA4}"/>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ECF7BB23-7539-4674-8B66-ACEFF94686CE}"/>
              </a:ext>
            </a:extLst>
          </p:cNvPr>
          <p:cNvSpPr>
            <a:spLocks noGrp="1"/>
          </p:cNvSpPr>
          <p:nvPr>
            <p:ph type="sldNum" sz="quarter" idx="12"/>
          </p:nvPr>
        </p:nvSpPr>
        <p:spPr/>
        <p:txBody>
          <a:bodyPr/>
          <a:lstStyle/>
          <a:p>
            <a:fld id="{312CC964-A50B-4C29-B4E4-2C30BB34CCF3}" type="slidenum">
              <a:rPr lang="en-US" smtClean="0"/>
              <a:t>‹#›</a:t>
            </a:fld>
            <a:endParaRPr lang="en-US"/>
          </a:p>
        </p:txBody>
      </p:sp>
    </p:spTree>
    <p:extLst>
      <p:ext uri="{BB962C8B-B14F-4D97-AF65-F5344CB8AC3E}">
        <p14:creationId xmlns:p14="http://schemas.microsoft.com/office/powerpoint/2010/main" val="40247942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5841DB-C73C-4968-B434-A6AA14DAF625}"/>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108152BF-92C7-4BF5-A9DB-16A0BF0F5F5D}"/>
              </a:ext>
            </a:extLst>
          </p:cNvPr>
          <p:cNvSpPr>
            <a:spLocks noGrp="1"/>
          </p:cNvSpPr>
          <p:nvPr>
            <p:ph type="dt" sz="half" idx="10"/>
          </p:nvPr>
        </p:nvSpPr>
        <p:spPr/>
        <p:txBody>
          <a:bodyPr/>
          <a:lstStyle/>
          <a:p>
            <a:fld id="{11EAACC7-3B3F-47D1-959A-EF58926E955E}" type="datetimeFigureOut">
              <a:rPr lang="en-US" smtClean="0"/>
              <a:t>2/15/2025</a:t>
            </a:fld>
            <a:endParaRPr lang="en-US"/>
          </a:p>
        </p:txBody>
      </p:sp>
      <p:sp>
        <p:nvSpPr>
          <p:cNvPr id="4" name="Footer Placeholder 3">
            <a:extLst>
              <a:ext uri="{FF2B5EF4-FFF2-40B4-BE49-F238E27FC236}">
                <a16:creationId xmlns:a16="http://schemas.microsoft.com/office/drawing/2014/main" id="{C1289DB7-F492-4037-A439-D70F7E556524}"/>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2FFA96F1-8B8A-4E83-B3C2-E10DE522AD30}"/>
              </a:ext>
            </a:extLst>
          </p:cNvPr>
          <p:cNvSpPr>
            <a:spLocks noGrp="1"/>
          </p:cNvSpPr>
          <p:nvPr>
            <p:ph type="sldNum" sz="quarter" idx="12"/>
          </p:nvPr>
        </p:nvSpPr>
        <p:spPr/>
        <p:txBody>
          <a:bodyPr/>
          <a:lstStyle/>
          <a:p>
            <a:fld id="{312CC964-A50B-4C29-B4E4-2C30BB34CCF3}" type="slidenum">
              <a:rPr lang="en-US" smtClean="0"/>
              <a:t>‹#›</a:t>
            </a:fld>
            <a:endParaRPr lang="en-US"/>
          </a:p>
        </p:txBody>
      </p:sp>
    </p:spTree>
    <p:extLst>
      <p:ext uri="{BB962C8B-B14F-4D97-AF65-F5344CB8AC3E}">
        <p14:creationId xmlns:p14="http://schemas.microsoft.com/office/powerpoint/2010/main" val="28806562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8031033-9688-463F-9614-47F2F5BC6BF7}"/>
              </a:ext>
            </a:extLst>
          </p:cNvPr>
          <p:cNvSpPr>
            <a:spLocks noGrp="1"/>
          </p:cNvSpPr>
          <p:nvPr>
            <p:ph type="dt" sz="half" idx="10"/>
          </p:nvPr>
        </p:nvSpPr>
        <p:spPr/>
        <p:txBody>
          <a:bodyPr/>
          <a:lstStyle/>
          <a:p>
            <a:fld id="{11EAACC7-3B3F-47D1-959A-EF58926E955E}" type="datetimeFigureOut">
              <a:rPr lang="en-US" smtClean="0"/>
              <a:t>2/15/2025</a:t>
            </a:fld>
            <a:endParaRPr lang="en-US"/>
          </a:p>
        </p:txBody>
      </p:sp>
      <p:sp>
        <p:nvSpPr>
          <p:cNvPr id="3" name="Footer Placeholder 2">
            <a:extLst>
              <a:ext uri="{FF2B5EF4-FFF2-40B4-BE49-F238E27FC236}">
                <a16:creationId xmlns:a16="http://schemas.microsoft.com/office/drawing/2014/main" id="{085B8DB2-C14B-45AC-ACAF-8702DF59C6E2}"/>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8001DA57-8D4E-4075-9460-4F03DF8AABA8}"/>
              </a:ext>
            </a:extLst>
          </p:cNvPr>
          <p:cNvSpPr>
            <a:spLocks noGrp="1"/>
          </p:cNvSpPr>
          <p:nvPr>
            <p:ph type="sldNum" sz="quarter" idx="12"/>
          </p:nvPr>
        </p:nvSpPr>
        <p:spPr/>
        <p:txBody>
          <a:bodyPr/>
          <a:lstStyle/>
          <a:p>
            <a:fld id="{312CC964-A50B-4C29-B4E4-2C30BB34CCF3}" type="slidenum">
              <a:rPr lang="en-US" smtClean="0"/>
              <a:t>‹#›</a:t>
            </a:fld>
            <a:endParaRPr lang="en-US"/>
          </a:p>
        </p:txBody>
      </p:sp>
    </p:spTree>
    <p:extLst>
      <p:ext uri="{BB962C8B-B14F-4D97-AF65-F5344CB8AC3E}">
        <p14:creationId xmlns:p14="http://schemas.microsoft.com/office/powerpoint/2010/main" val="21515720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2CBE2C-9DAA-489D-AC88-15CBBA8A9BF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AEE124BE-E494-445A-A4FB-A2A8F28F0C1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4F2446DE-9A32-4774-9F7C-86678CA90EA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400115D-61B3-46D0-B4D3-30C374B526CF}"/>
              </a:ext>
            </a:extLst>
          </p:cNvPr>
          <p:cNvSpPr>
            <a:spLocks noGrp="1"/>
          </p:cNvSpPr>
          <p:nvPr>
            <p:ph type="dt" sz="half" idx="10"/>
          </p:nvPr>
        </p:nvSpPr>
        <p:spPr/>
        <p:txBody>
          <a:bodyPr/>
          <a:lstStyle/>
          <a:p>
            <a:fld id="{11EAACC7-3B3F-47D1-959A-EF58926E955E}" type="datetimeFigureOut">
              <a:rPr lang="en-US" smtClean="0"/>
              <a:t>2/15/2025</a:t>
            </a:fld>
            <a:endParaRPr lang="en-US"/>
          </a:p>
        </p:txBody>
      </p:sp>
      <p:sp>
        <p:nvSpPr>
          <p:cNvPr id="6" name="Footer Placeholder 5">
            <a:extLst>
              <a:ext uri="{FF2B5EF4-FFF2-40B4-BE49-F238E27FC236}">
                <a16:creationId xmlns:a16="http://schemas.microsoft.com/office/drawing/2014/main" id="{EF3C2AFC-D0F8-469F-B1E0-123C2E066EC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8B9BCDA-9EF7-4531-8021-AF7B30751516}"/>
              </a:ext>
            </a:extLst>
          </p:cNvPr>
          <p:cNvSpPr>
            <a:spLocks noGrp="1"/>
          </p:cNvSpPr>
          <p:nvPr>
            <p:ph type="sldNum" sz="quarter" idx="12"/>
          </p:nvPr>
        </p:nvSpPr>
        <p:spPr/>
        <p:txBody>
          <a:bodyPr/>
          <a:lstStyle/>
          <a:p>
            <a:fld id="{312CC964-A50B-4C29-B4E4-2C30BB34CCF3}" type="slidenum">
              <a:rPr lang="en-US" smtClean="0"/>
              <a:t>‹#›</a:t>
            </a:fld>
            <a:endParaRPr lang="en-US"/>
          </a:p>
        </p:txBody>
      </p:sp>
    </p:spTree>
    <p:extLst>
      <p:ext uri="{BB962C8B-B14F-4D97-AF65-F5344CB8AC3E}">
        <p14:creationId xmlns:p14="http://schemas.microsoft.com/office/powerpoint/2010/main" val="6962327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0AE558-F89F-4688-94E5-77F37D49F1B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DBCD35AF-8CA2-49BB-BAE9-F29A0186EC6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C05CAA98-55BD-4118-A8AF-D6030607842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ABFF4C5-82A8-4AD8-B7E2-2882F657683C}"/>
              </a:ext>
            </a:extLst>
          </p:cNvPr>
          <p:cNvSpPr>
            <a:spLocks noGrp="1"/>
          </p:cNvSpPr>
          <p:nvPr>
            <p:ph type="dt" sz="half" idx="10"/>
          </p:nvPr>
        </p:nvSpPr>
        <p:spPr/>
        <p:txBody>
          <a:bodyPr/>
          <a:lstStyle/>
          <a:p>
            <a:fld id="{11EAACC7-3B3F-47D1-959A-EF58926E955E}" type="datetimeFigureOut">
              <a:rPr lang="en-US" smtClean="0"/>
              <a:t>2/15/2025</a:t>
            </a:fld>
            <a:endParaRPr lang="en-US"/>
          </a:p>
        </p:txBody>
      </p:sp>
      <p:sp>
        <p:nvSpPr>
          <p:cNvPr id="6" name="Footer Placeholder 5">
            <a:extLst>
              <a:ext uri="{FF2B5EF4-FFF2-40B4-BE49-F238E27FC236}">
                <a16:creationId xmlns:a16="http://schemas.microsoft.com/office/drawing/2014/main" id="{3860B401-B64F-417B-8AD6-581A22E5E0E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F24BD4C-7149-44BF-8150-F72CAA95A56D}"/>
              </a:ext>
            </a:extLst>
          </p:cNvPr>
          <p:cNvSpPr>
            <a:spLocks noGrp="1"/>
          </p:cNvSpPr>
          <p:nvPr>
            <p:ph type="sldNum" sz="quarter" idx="12"/>
          </p:nvPr>
        </p:nvSpPr>
        <p:spPr/>
        <p:txBody>
          <a:bodyPr/>
          <a:lstStyle/>
          <a:p>
            <a:fld id="{312CC964-A50B-4C29-B4E4-2C30BB34CCF3}" type="slidenum">
              <a:rPr lang="en-US" smtClean="0"/>
              <a:t>‹#›</a:t>
            </a:fld>
            <a:endParaRPr lang="en-US"/>
          </a:p>
        </p:txBody>
      </p:sp>
    </p:spTree>
    <p:extLst>
      <p:ext uri="{BB962C8B-B14F-4D97-AF65-F5344CB8AC3E}">
        <p14:creationId xmlns:p14="http://schemas.microsoft.com/office/powerpoint/2010/main" val="29627593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cxnSp>
        <p:nvCxnSpPr>
          <p:cNvPr id="21" name="Straight Connector 20">
            <a:extLst>
              <a:ext uri="{FF2B5EF4-FFF2-40B4-BE49-F238E27FC236}">
                <a16:creationId xmlns:a16="http://schemas.microsoft.com/office/drawing/2014/main" id="{4436E0F2-A64B-471E-93C0-8DFE08CC57C8}"/>
              </a:ext>
            </a:extLst>
          </p:cNvPr>
          <p:cNvCxnSpPr>
            <a:cxnSpLocks/>
          </p:cNvCxnSpPr>
          <p:nvPr/>
        </p:nvCxnSpPr>
        <p:spPr>
          <a:xfrm flipH="1">
            <a:off x="0" y="0"/>
            <a:ext cx="3119718" cy="685800"/>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DC1E3AB1-2A8C-4607-9FAE-D8BDB280FE1A}"/>
              </a:ext>
            </a:extLst>
          </p:cNvPr>
          <p:cNvCxnSpPr>
            <a:cxnSpLocks/>
          </p:cNvCxnSpPr>
          <p:nvPr/>
        </p:nvCxnSpPr>
        <p:spPr>
          <a:xfrm flipH="1">
            <a:off x="0" y="0"/>
            <a:ext cx="903768" cy="6543675"/>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26D66059-832F-40B6-A35F-F56C8F38A1E7}"/>
              </a:ext>
            </a:extLst>
          </p:cNvPr>
          <p:cNvCxnSpPr>
            <a:cxnSpLocks/>
          </p:cNvCxnSpPr>
          <p:nvPr/>
        </p:nvCxnSpPr>
        <p:spPr>
          <a:xfrm flipH="1" flipV="1">
            <a:off x="-42863" y="5791200"/>
            <a:ext cx="6286501" cy="1066801"/>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A515E2ED-7EA9-448D-83FA-54C3DF9723BD}"/>
              </a:ext>
            </a:extLst>
          </p:cNvPr>
          <p:cNvCxnSpPr>
            <a:cxnSpLocks/>
          </p:cNvCxnSpPr>
          <p:nvPr/>
        </p:nvCxnSpPr>
        <p:spPr>
          <a:xfrm flipH="1">
            <a:off x="8462964" y="5848350"/>
            <a:ext cx="3729036" cy="1009650"/>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20595356-EABD-4767-AC9D-EA21FF115EC0}"/>
              </a:ext>
            </a:extLst>
          </p:cNvPr>
          <p:cNvCxnSpPr>
            <a:cxnSpLocks/>
          </p:cNvCxnSpPr>
          <p:nvPr/>
        </p:nvCxnSpPr>
        <p:spPr>
          <a:xfrm flipH="1">
            <a:off x="11543158" y="1647825"/>
            <a:ext cx="648842" cy="5210175"/>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28CD9F06-9628-469C-B788-A894E3E08281}"/>
              </a:ext>
            </a:extLst>
          </p:cNvPr>
          <p:cNvCxnSpPr>
            <a:cxnSpLocks/>
          </p:cNvCxnSpPr>
          <p:nvPr/>
        </p:nvCxnSpPr>
        <p:spPr>
          <a:xfrm flipH="1" flipV="1">
            <a:off x="10781554" y="0"/>
            <a:ext cx="1410446" cy="4258340"/>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8550A431-0B61-421B-B4B7-24C0CFF0F938}"/>
              </a:ext>
            </a:extLst>
          </p:cNvPr>
          <p:cNvCxnSpPr>
            <a:cxnSpLocks/>
          </p:cNvCxnSpPr>
          <p:nvPr/>
        </p:nvCxnSpPr>
        <p:spPr>
          <a:xfrm flipH="1" flipV="1">
            <a:off x="6529388" y="-4763"/>
            <a:ext cx="5662612" cy="931975"/>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sp>
        <p:nvSpPr>
          <p:cNvPr id="2" name="Title Placeholder 1">
            <a:extLst>
              <a:ext uri="{FF2B5EF4-FFF2-40B4-BE49-F238E27FC236}">
                <a16:creationId xmlns:a16="http://schemas.microsoft.com/office/drawing/2014/main" id="{675B94C5-D205-4339-B029-5D0FD2E5F3DB}"/>
              </a:ext>
            </a:extLst>
          </p:cNvPr>
          <p:cNvSpPr>
            <a:spLocks noGrp="1"/>
          </p:cNvSpPr>
          <p:nvPr>
            <p:ph type="title"/>
          </p:nvPr>
        </p:nvSpPr>
        <p:spPr>
          <a:xfrm>
            <a:off x="1143000" y="533401"/>
            <a:ext cx="9906000" cy="1382156"/>
          </a:xfrm>
          <a:prstGeom prst="rect">
            <a:avLst/>
          </a:prstGeom>
        </p:spPr>
        <p:txBody>
          <a:bodyPr lIns="109728" tIns="109728" rIns="109728" bIns="91440" anchor="ctr"/>
          <a:lstStyle/>
          <a:p>
            <a:r>
              <a:rPr lang="en-US" dirty="0"/>
              <a:t>Click to edit Master title style</a:t>
            </a:r>
          </a:p>
        </p:txBody>
      </p:sp>
      <p:sp>
        <p:nvSpPr>
          <p:cNvPr id="3" name="Text Placeholder 2">
            <a:extLst>
              <a:ext uri="{FF2B5EF4-FFF2-40B4-BE49-F238E27FC236}">
                <a16:creationId xmlns:a16="http://schemas.microsoft.com/office/drawing/2014/main" id="{C096DC5C-BD34-4CE4-8AA7-A6A4B9516F8F}"/>
              </a:ext>
            </a:extLst>
          </p:cNvPr>
          <p:cNvSpPr>
            <a:spLocks noGrp="1"/>
          </p:cNvSpPr>
          <p:nvPr>
            <p:ph type="body" idx="1"/>
          </p:nvPr>
        </p:nvSpPr>
        <p:spPr>
          <a:xfrm>
            <a:off x="1143000" y="2009554"/>
            <a:ext cx="9906000" cy="4024424"/>
          </a:xfrm>
          <a:prstGeom prst="rect">
            <a:avLst/>
          </a:prstGeom>
        </p:spPr>
        <p:txBody>
          <a:bodyPr lIns="109728" tIns="109728" rIns="109728" bIns="91440"/>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81F192A7-D622-449D-9FC2-48FDE4D690F1}"/>
              </a:ext>
            </a:extLst>
          </p:cNvPr>
          <p:cNvSpPr>
            <a:spLocks noGrp="1"/>
          </p:cNvSpPr>
          <p:nvPr>
            <p:ph type="dt" sz="half" idx="2"/>
          </p:nvPr>
        </p:nvSpPr>
        <p:spPr>
          <a:xfrm>
            <a:off x="7337102" y="6398878"/>
            <a:ext cx="4193908" cy="365125"/>
          </a:xfrm>
          <a:prstGeom prst="rect">
            <a:avLst/>
          </a:prstGeom>
        </p:spPr>
        <p:txBody>
          <a:bodyPr lIns="109728" tIns="109728" rIns="109728" bIns="91440" anchor="ctr"/>
          <a:lstStyle>
            <a:lvl1pPr algn="r">
              <a:defRPr sz="1100" spc="60">
                <a:solidFill>
                  <a:schemeClr val="tx2"/>
                </a:solidFill>
                <a:latin typeface="+mn-lt"/>
              </a:defRPr>
            </a:lvl1pPr>
          </a:lstStyle>
          <a:p>
            <a:fld id="{11EAACC7-3B3F-47D1-959A-EF58926E955E}" type="datetimeFigureOut">
              <a:rPr lang="en-US" smtClean="0"/>
              <a:t>2/15/2025</a:t>
            </a:fld>
            <a:endParaRPr lang="en-US"/>
          </a:p>
        </p:txBody>
      </p:sp>
      <p:sp>
        <p:nvSpPr>
          <p:cNvPr id="5" name="Footer Placeholder 4">
            <a:extLst>
              <a:ext uri="{FF2B5EF4-FFF2-40B4-BE49-F238E27FC236}">
                <a16:creationId xmlns:a16="http://schemas.microsoft.com/office/drawing/2014/main" id="{8435B93C-2BE9-4847-BFE5-D3CBCC6E948C}"/>
              </a:ext>
            </a:extLst>
          </p:cNvPr>
          <p:cNvSpPr>
            <a:spLocks noGrp="1"/>
          </p:cNvSpPr>
          <p:nvPr>
            <p:ph type="ftr" sz="quarter" idx="3"/>
          </p:nvPr>
        </p:nvSpPr>
        <p:spPr>
          <a:xfrm>
            <a:off x="154429" y="6398878"/>
            <a:ext cx="4497315" cy="365125"/>
          </a:xfrm>
          <a:prstGeom prst="rect">
            <a:avLst/>
          </a:prstGeom>
        </p:spPr>
        <p:txBody>
          <a:bodyPr lIns="109728" tIns="109728" rIns="109728" bIns="91440" anchor="ctr"/>
          <a:lstStyle>
            <a:lvl1pPr algn="l">
              <a:defRPr sz="1200" b="1" spc="60" baseline="0">
                <a:solidFill>
                  <a:schemeClr val="tx2"/>
                </a:solidFill>
                <a:latin typeface="+mj-lt"/>
              </a:defRPr>
            </a:lvl1pPr>
          </a:lstStyle>
          <a:p>
            <a:endParaRPr lang="en-US" dirty="0"/>
          </a:p>
        </p:txBody>
      </p:sp>
      <p:sp>
        <p:nvSpPr>
          <p:cNvPr id="6" name="Slide Number Placeholder 5">
            <a:extLst>
              <a:ext uri="{FF2B5EF4-FFF2-40B4-BE49-F238E27FC236}">
                <a16:creationId xmlns:a16="http://schemas.microsoft.com/office/drawing/2014/main" id="{ADF70A99-395E-4F22-8AAB-6C7EE743D7D5}"/>
              </a:ext>
            </a:extLst>
          </p:cNvPr>
          <p:cNvSpPr>
            <a:spLocks noGrp="1"/>
          </p:cNvSpPr>
          <p:nvPr>
            <p:ph type="sldNum" sz="quarter" idx="4"/>
          </p:nvPr>
        </p:nvSpPr>
        <p:spPr>
          <a:xfrm>
            <a:off x="11602477" y="6398878"/>
            <a:ext cx="470887" cy="365125"/>
          </a:xfrm>
          <a:prstGeom prst="rect">
            <a:avLst/>
          </a:prstGeom>
        </p:spPr>
        <p:txBody>
          <a:bodyPr lIns="109728" tIns="109728" rIns="109728" bIns="91440" anchor="ctr"/>
          <a:lstStyle>
            <a:lvl1pPr algn="r">
              <a:defRPr sz="1100">
                <a:solidFill>
                  <a:schemeClr val="tx2"/>
                </a:solidFill>
                <a:latin typeface="+mn-lt"/>
              </a:defRPr>
            </a:lvl1pPr>
          </a:lstStyle>
          <a:p>
            <a:fld id="{312CC964-A50B-4C29-B4E4-2C30BB34CCF3}" type="slidenum">
              <a:rPr lang="en-US" smtClean="0"/>
              <a:t>‹#›</a:t>
            </a:fld>
            <a:endParaRPr lang="en-US"/>
          </a:p>
        </p:txBody>
      </p:sp>
    </p:spTree>
    <p:extLst>
      <p:ext uri="{BB962C8B-B14F-4D97-AF65-F5344CB8AC3E}">
        <p14:creationId xmlns:p14="http://schemas.microsoft.com/office/powerpoint/2010/main" val="3393976830"/>
      </p:ext>
    </p:extLst>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55" r:id="rId6"/>
    <p:sldLayoutId id="2147483751" r:id="rId7"/>
    <p:sldLayoutId id="2147483752" r:id="rId8"/>
    <p:sldLayoutId id="2147483753" r:id="rId9"/>
    <p:sldLayoutId id="2147483754" r:id="rId10"/>
    <p:sldLayoutId id="2147483756" r:id="rId11"/>
  </p:sldLayoutIdLst>
  <p:txStyles>
    <p:titleStyle>
      <a:lvl1pPr algn="l" defTabSz="914400" rtl="0" eaLnBrk="1" latinLnBrk="0" hangingPunct="1">
        <a:lnSpc>
          <a:spcPct val="105000"/>
        </a:lnSpc>
        <a:spcBef>
          <a:spcPct val="0"/>
        </a:spcBef>
        <a:buNone/>
        <a:defRPr sz="4800" b="1" i="0" kern="1200" cap="none" spc="140" baseline="0">
          <a:solidFill>
            <a:schemeClr val="tx2"/>
          </a:solidFill>
          <a:latin typeface="+mj-lt"/>
          <a:ea typeface="+mj-ea"/>
          <a:cs typeface="+mj-cs"/>
        </a:defRPr>
      </a:lvl1pPr>
    </p:titleStyle>
    <p:bodyStyle>
      <a:lvl1pPr marL="228600" indent="-228600" algn="l" defTabSz="914400" rtl="0" eaLnBrk="1" latinLnBrk="0" hangingPunct="1">
        <a:lnSpc>
          <a:spcPct val="110000"/>
        </a:lnSpc>
        <a:spcBef>
          <a:spcPts val="1000"/>
        </a:spcBef>
        <a:buSzPct val="80000"/>
        <a:buFont typeface="Arial" panose="020B0604020202020204" pitchFamily="34" charset="0"/>
        <a:buChar char="•"/>
        <a:defRPr sz="2400" kern="1200" spc="100">
          <a:solidFill>
            <a:schemeClr val="tx2"/>
          </a:solidFill>
          <a:latin typeface="+mn-lt"/>
          <a:ea typeface="+mn-ea"/>
          <a:cs typeface="+mn-cs"/>
        </a:defRPr>
      </a:lvl1pPr>
      <a:lvl2pPr marL="685800" indent="-228600" algn="l" defTabSz="914400" rtl="0" eaLnBrk="1" latinLnBrk="0" hangingPunct="1">
        <a:lnSpc>
          <a:spcPct val="110000"/>
        </a:lnSpc>
        <a:spcBef>
          <a:spcPts val="500"/>
        </a:spcBef>
        <a:buSzPct val="80000"/>
        <a:buFont typeface="Arial" panose="020B0604020202020204" pitchFamily="34" charset="0"/>
        <a:buChar char="•"/>
        <a:defRPr sz="2000" kern="1200" spc="100">
          <a:solidFill>
            <a:schemeClr val="tx2"/>
          </a:solidFill>
          <a:latin typeface="+mn-lt"/>
          <a:ea typeface="+mn-ea"/>
          <a:cs typeface="+mn-cs"/>
        </a:defRPr>
      </a:lvl2pPr>
      <a:lvl3pPr marL="1143000" indent="-228600" algn="l" defTabSz="914400" rtl="0" eaLnBrk="1" latinLnBrk="0" hangingPunct="1">
        <a:lnSpc>
          <a:spcPct val="110000"/>
        </a:lnSpc>
        <a:spcBef>
          <a:spcPts val="500"/>
        </a:spcBef>
        <a:buSzPct val="80000"/>
        <a:buFont typeface="Arial" panose="020B0604020202020204" pitchFamily="34" charset="0"/>
        <a:buChar char="•"/>
        <a:defRPr sz="1800" kern="1200" spc="100">
          <a:solidFill>
            <a:schemeClr val="tx2"/>
          </a:solidFill>
          <a:latin typeface="+mn-lt"/>
          <a:ea typeface="+mn-ea"/>
          <a:cs typeface="+mn-cs"/>
        </a:defRPr>
      </a:lvl3pPr>
      <a:lvl4pPr marL="1600200" indent="-228600" algn="l" defTabSz="914400" rtl="0" eaLnBrk="1" latinLnBrk="0" hangingPunct="1">
        <a:lnSpc>
          <a:spcPct val="110000"/>
        </a:lnSpc>
        <a:spcBef>
          <a:spcPts val="500"/>
        </a:spcBef>
        <a:buSzPct val="80000"/>
        <a:buFont typeface="Arial" panose="020B0604020202020204" pitchFamily="34" charset="0"/>
        <a:buChar char="•"/>
        <a:defRPr sz="1600" kern="1200" spc="100">
          <a:solidFill>
            <a:schemeClr val="tx2"/>
          </a:solidFill>
          <a:latin typeface="+mn-lt"/>
          <a:ea typeface="+mn-ea"/>
          <a:cs typeface="+mn-cs"/>
        </a:defRPr>
      </a:lvl4pPr>
      <a:lvl5pPr marL="2057400" indent="-228600" algn="l" defTabSz="914400" rtl="0" eaLnBrk="1" latinLnBrk="0" hangingPunct="1">
        <a:lnSpc>
          <a:spcPct val="110000"/>
        </a:lnSpc>
        <a:spcBef>
          <a:spcPts val="500"/>
        </a:spcBef>
        <a:buSzPct val="80000"/>
        <a:buFont typeface="Arial" panose="020B0604020202020204" pitchFamily="34" charset="0"/>
        <a:buChar char="•"/>
        <a:defRPr sz="1600" kern="1200" spc="100">
          <a:solidFill>
            <a:schemeClr val="tx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3" Type="http://schemas.openxmlformats.org/officeDocument/2006/relationships/image" Target="../media/image10.png"/><Relationship Id="rId7" Type="http://schemas.openxmlformats.org/officeDocument/2006/relationships/image" Target="../media/image14.png"/><Relationship Id="rId2" Type="http://schemas.openxmlformats.org/officeDocument/2006/relationships/image" Target="../media/image9.png"/><Relationship Id="rId1" Type="http://schemas.openxmlformats.org/officeDocument/2006/relationships/slideLayout" Target="../slideLayouts/slideLayout6.xml"/><Relationship Id="rId6" Type="http://schemas.openxmlformats.org/officeDocument/2006/relationships/image" Target="../media/image13.png"/><Relationship Id="rId5" Type="http://schemas.openxmlformats.org/officeDocument/2006/relationships/image" Target="../media/image12.png"/><Relationship Id="rId4" Type="http://schemas.openxmlformats.org/officeDocument/2006/relationships/image" Target="../media/image11.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jpeg"/><Relationship Id="rId1" Type="http://schemas.openxmlformats.org/officeDocument/2006/relationships/slideLayout" Target="../slideLayouts/slideLayout6.xml"/><Relationship Id="rId5" Type="http://schemas.openxmlformats.org/officeDocument/2006/relationships/image" Target="../media/image5.wmf"/><Relationship Id="rId4" Type="http://schemas.openxmlformats.org/officeDocument/2006/relationships/image" Target="../media/image4.png"/></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4" name="Rectangle 33">
            <a:extLst>
              <a:ext uri="{FF2B5EF4-FFF2-40B4-BE49-F238E27FC236}">
                <a16:creationId xmlns:a16="http://schemas.microsoft.com/office/drawing/2014/main" id="{EA3B6404-C37D-4FE3-8124-9FC5ECE5627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テキスト ボックス 5">
            <a:extLst>
              <a:ext uri="{FF2B5EF4-FFF2-40B4-BE49-F238E27FC236}">
                <a16:creationId xmlns:a16="http://schemas.microsoft.com/office/drawing/2014/main" id="{0AD17D49-CD87-5D9F-6E35-05AAF6388471}"/>
              </a:ext>
            </a:extLst>
          </p:cNvPr>
          <p:cNvSpPr txBox="1"/>
          <p:nvPr/>
        </p:nvSpPr>
        <p:spPr>
          <a:xfrm>
            <a:off x="1015488" y="533400"/>
            <a:ext cx="4493885" cy="3614271"/>
          </a:xfrm>
          <a:prstGeom prst="rect">
            <a:avLst/>
          </a:prstGeom>
        </p:spPr>
        <p:txBody>
          <a:bodyPr vert="horz" lIns="91440" tIns="45720" rIns="91440" bIns="45720" rtlCol="0" anchor="b">
            <a:normAutofit/>
          </a:bodyPr>
          <a:lstStyle/>
          <a:p>
            <a:pPr>
              <a:lnSpc>
                <a:spcPct val="90000"/>
              </a:lnSpc>
              <a:spcBef>
                <a:spcPct val="0"/>
              </a:spcBef>
              <a:spcAft>
                <a:spcPts val="600"/>
              </a:spcAft>
            </a:pPr>
            <a:r>
              <a:rPr kumimoji="1" lang="ja-JP" altLang="en-US" sz="4000" cap="all" dirty="0">
                <a:solidFill>
                  <a:schemeClr val="tx2"/>
                </a:solidFill>
                <a:latin typeface="+mj-lt"/>
                <a:ea typeface="+mj-ea"/>
                <a:cs typeface="+mj-cs"/>
              </a:rPr>
              <a:t>グローバル明細書</a:t>
            </a:r>
            <a:endParaRPr kumimoji="1" lang="en-US" altLang="ja-JP" sz="4000" cap="all" dirty="0">
              <a:solidFill>
                <a:schemeClr val="tx2"/>
              </a:solidFill>
              <a:latin typeface="+mj-lt"/>
              <a:ea typeface="+mj-ea"/>
              <a:cs typeface="+mj-cs"/>
            </a:endParaRPr>
          </a:p>
          <a:p>
            <a:pPr>
              <a:lnSpc>
                <a:spcPct val="90000"/>
              </a:lnSpc>
              <a:spcBef>
                <a:spcPct val="0"/>
              </a:spcBef>
              <a:spcAft>
                <a:spcPts val="600"/>
              </a:spcAft>
            </a:pPr>
            <a:r>
              <a:rPr kumimoji="1" lang="ja-JP" altLang="en-US" sz="2400" cap="all" dirty="0">
                <a:solidFill>
                  <a:schemeClr val="tx2"/>
                </a:solidFill>
                <a:latin typeface="+mj-lt"/>
                <a:ea typeface="+mj-ea"/>
                <a:cs typeface="+mj-cs"/>
              </a:rPr>
              <a:t>－各国実務を考慮した</a:t>
            </a:r>
            <a:endParaRPr kumimoji="1" lang="en-US" altLang="ja-JP" sz="2400" cap="all" dirty="0">
              <a:solidFill>
                <a:schemeClr val="tx2"/>
              </a:solidFill>
              <a:latin typeface="+mj-lt"/>
              <a:ea typeface="+mj-ea"/>
              <a:cs typeface="+mj-cs"/>
            </a:endParaRPr>
          </a:p>
          <a:p>
            <a:pPr>
              <a:lnSpc>
                <a:spcPct val="90000"/>
              </a:lnSpc>
              <a:spcBef>
                <a:spcPct val="0"/>
              </a:spcBef>
              <a:spcAft>
                <a:spcPts val="600"/>
              </a:spcAft>
            </a:pPr>
            <a:r>
              <a:rPr lang="ja-JP" altLang="en-US" sz="2400" cap="all" dirty="0">
                <a:solidFill>
                  <a:schemeClr val="tx2"/>
                </a:solidFill>
                <a:latin typeface="+mj-lt"/>
                <a:ea typeface="+mj-ea"/>
                <a:cs typeface="+mj-cs"/>
              </a:rPr>
              <a:t>　　　</a:t>
            </a:r>
            <a:r>
              <a:rPr kumimoji="1" lang="ja-JP" altLang="en-US" sz="2400" cap="all" dirty="0">
                <a:solidFill>
                  <a:schemeClr val="tx2"/>
                </a:solidFill>
                <a:latin typeface="+mj-lt"/>
                <a:ea typeface="+mj-ea"/>
                <a:cs typeface="+mj-cs"/>
              </a:rPr>
              <a:t>日本語明細書－</a:t>
            </a:r>
          </a:p>
        </p:txBody>
      </p:sp>
      <p:cxnSp>
        <p:nvCxnSpPr>
          <p:cNvPr id="36" name="Straight Connector 35">
            <a:extLst>
              <a:ext uri="{FF2B5EF4-FFF2-40B4-BE49-F238E27FC236}">
                <a16:creationId xmlns:a16="http://schemas.microsoft.com/office/drawing/2014/main" id="{B42E889C-BF1F-40B2-86C2-92153DB7E609}"/>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638034" y="0"/>
            <a:ext cx="6553966" cy="3542616"/>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cxnSp>
        <p:nvCxnSpPr>
          <p:cNvPr id="38" name="Straight Connector 37">
            <a:extLst>
              <a:ext uri="{FF2B5EF4-FFF2-40B4-BE49-F238E27FC236}">
                <a16:creationId xmlns:a16="http://schemas.microsoft.com/office/drawing/2014/main" id="{8557940A-71CE-48E1-BD71-2BEF15613C8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6851108" y="4783369"/>
            <a:ext cx="5340893" cy="2074631"/>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cxnSp>
        <p:nvCxnSpPr>
          <p:cNvPr id="40" name="Straight Connector 39">
            <a:extLst>
              <a:ext uri="{FF2B5EF4-FFF2-40B4-BE49-F238E27FC236}">
                <a16:creationId xmlns:a16="http://schemas.microsoft.com/office/drawing/2014/main" id="{4777C915-01E5-4C85-B3BF-7BF7CC3FEFE2}"/>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10021640" y="0"/>
            <a:ext cx="1268175" cy="6858000"/>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pic>
        <p:nvPicPr>
          <p:cNvPr id="5" name="図 4">
            <a:extLst>
              <a:ext uri="{FF2B5EF4-FFF2-40B4-BE49-F238E27FC236}">
                <a16:creationId xmlns:a16="http://schemas.microsoft.com/office/drawing/2014/main" id="{11380900-B16A-1443-A604-EDF7D4C36EC6}"/>
              </a:ext>
            </a:extLst>
          </p:cNvPr>
          <p:cNvPicPr>
            <a:picLocks noChangeAspect="1"/>
          </p:cNvPicPr>
          <p:nvPr/>
        </p:nvPicPr>
        <p:blipFill>
          <a:blip r:embed="rId3"/>
          <a:srcRect l="1697" t="2975" r="892" b="2975"/>
          <a:stretch/>
        </p:blipFill>
        <p:spPr>
          <a:xfrm>
            <a:off x="5856516" y="2420659"/>
            <a:ext cx="5802084" cy="2016681"/>
          </a:xfrm>
          <a:prstGeom prst="rect">
            <a:avLst/>
          </a:prstGeom>
        </p:spPr>
      </p:pic>
      <p:sp>
        <p:nvSpPr>
          <p:cNvPr id="8" name="フッター プレースホルダー 2">
            <a:extLst>
              <a:ext uri="{FF2B5EF4-FFF2-40B4-BE49-F238E27FC236}">
                <a16:creationId xmlns:a16="http://schemas.microsoft.com/office/drawing/2014/main" id="{8F79769F-7895-F640-B3D3-BC0D36B108CB}"/>
              </a:ext>
            </a:extLst>
          </p:cNvPr>
          <p:cNvSpPr>
            <a:spLocks noGrp="1"/>
          </p:cNvSpPr>
          <p:nvPr>
            <p:ph type="ftr" sz="quarter" idx="11"/>
          </p:nvPr>
        </p:nvSpPr>
        <p:spPr>
          <a:xfrm>
            <a:off x="4630250" y="6536434"/>
            <a:ext cx="2592585" cy="365125"/>
          </a:xfrm>
        </p:spPr>
        <p:txBody>
          <a:bodyPr/>
          <a:lstStyle/>
          <a:p>
            <a:r>
              <a:rPr lang="en-US" altLang="ja-JP" sz="800" dirty="0">
                <a:latin typeface="メイリオ" panose="020B0604030504040204" pitchFamily="50" charset="-128"/>
                <a:ea typeface="メイリオ" panose="020B0604030504040204" pitchFamily="50" charset="-128"/>
                <a:cs typeface="Arial" panose="020B0604020202020204" pitchFamily="34" charset="0"/>
              </a:rPr>
              <a:t>©SSIP</a:t>
            </a:r>
            <a:r>
              <a:rPr lang="ja-JP" altLang="en-US" sz="800" dirty="0">
                <a:latin typeface="メイリオ" panose="020B0604030504040204" pitchFamily="50" charset="-128"/>
                <a:ea typeface="メイリオ" panose="020B0604030504040204" pitchFamily="50" charset="-128"/>
                <a:cs typeface="Arial" panose="020B0604020202020204" pitchFamily="34" charset="0"/>
              </a:rPr>
              <a:t>弁理士法人</a:t>
            </a:r>
            <a:r>
              <a:rPr lang="en-US" altLang="ja-JP" sz="800" dirty="0">
                <a:latin typeface="メイリオ" panose="020B0604030504040204" pitchFamily="50" charset="-128"/>
                <a:ea typeface="メイリオ" panose="020B0604030504040204" pitchFamily="50" charset="-128"/>
                <a:cs typeface="Arial" panose="020B0604020202020204" pitchFamily="34" charset="0"/>
              </a:rPr>
              <a:t>. All Rights Reserved.</a:t>
            </a:r>
          </a:p>
        </p:txBody>
      </p:sp>
    </p:spTree>
    <p:extLst>
      <p:ext uri="{BB962C8B-B14F-4D97-AF65-F5344CB8AC3E}">
        <p14:creationId xmlns:p14="http://schemas.microsoft.com/office/powerpoint/2010/main" val="223605200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四角形: 角を丸くする 5">
            <a:extLst>
              <a:ext uri="{FF2B5EF4-FFF2-40B4-BE49-F238E27FC236}">
                <a16:creationId xmlns:a16="http://schemas.microsoft.com/office/drawing/2014/main" id="{75B3E5E7-4696-BFEC-9CB5-1C06E1A74489}"/>
              </a:ext>
            </a:extLst>
          </p:cNvPr>
          <p:cNvSpPr/>
          <p:nvPr/>
        </p:nvSpPr>
        <p:spPr>
          <a:xfrm>
            <a:off x="1810730" y="3479686"/>
            <a:ext cx="7749308" cy="2524134"/>
          </a:xfrm>
          <a:prstGeom prst="round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タイトル 1">
            <a:extLst>
              <a:ext uri="{FF2B5EF4-FFF2-40B4-BE49-F238E27FC236}">
                <a16:creationId xmlns:a16="http://schemas.microsoft.com/office/drawing/2014/main" id="{BBF11BF3-DDB1-79DC-93B2-149587613948}"/>
              </a:ext>
            </a:extLst>
          </p:cNvPr>
          <p:cNvSpPr>
            <a:spLocks noGrp="1"/>
          </p:cNvSpPr>
          <p:nvPr>
            <p:ph type="title"/>
          </p:nvPr>
        </p:nvSpPr>
        <p:spPr/>
        <p:txBody>
          <a:bodyPr/>
          <a:lstStyle/>
          <a:p>
            <a:r>
              <a:rPr kumimoji="1" lang="en-US" altLang="ja-JP" dirty="0"/>
              <a:t>2.3 </a:t>
            </a:r>
            <a:r>
              <a:rPr kumimoji="1" lang="ja-JP" altLang="en-US" dirty="0"/>
              <a:t>グローバル明細書の強み</a:t>
            </a:r>
          </a:p>
        </p:txBody>
      </p:sp>
      <p:sp>
        <p:nvSpPr>
          <p:cNvPr id="3" name="テキスト ボックス 2">
            <a:extLst>
              <a:ext uri="{FF2B5EF4-FFF2-40B4-BE49-F238E27FC236}">
                <a16:creationId xmlns:a16="http://schemas.microsoft.com/office/drawing/2014/main" id="{049CCF92-F5F5-6675-A9D2-177477203578}"/>
              </a:ext>
            </a:extLst>
          </p:cNvPr>
          <p:cNvSpPr txBox="1"/>
          <p:nvPr/>
        </p:nvSpPr>
        <p:spPr>
          <a:xfrm>
            <a:off x="2073391" y="4106618"/>
            <a:ext cx="7061774" cy="646331"/>
          </a:xfrm>
          <a:prstGeom prst="rect">
            <a:avLst/>
          </a:prstGeom>
          <a:noFill/>
        </p:spPr>
        <p:txBody>
          <a:bodyPr wrap="square">
            <a:spAutoFit/>
          </a:bodyPr>
          <a:lstStyle/>
          <a:p>
            <a:r>
              <a:rPr lang="ja-JP" altLang="en-US" b="1" dirty="0"/>
              <a:t>〇 審査を効率的に受けるための戦略的なクレームセット（上位、　　</a:t>
            </a:r>
            <a:endParaRPr lang="en-US" altLang="ja-JP" b="1" dirty="0"/>
          </a:p>
          <a:p>
            <a:r>
              <a:rPr lang="ja-JP" altLang="en-US" b="1" dirty="0"/>
              <a:t>　 中位、下位概念のクレームや、内的付加のクレーム）</a:t>
            </a:r>
            <a:endParaRPr kumimoji="1" lang="ja-JP" altLang="en-US" b="1" dirty="0"/>
          </a:p>
        </p:txBody>
      </p:sp>
      <p:sp>
        <p:nvSpPr>
          <p:cNvPr id="4" name="テキスト ボックス 3">
            <a:extLst>
              <a:ext uri="{FF2B5EF4-FFF2-40B4-BE49-F238E27FC236}">
                <a16:creationId xmlns:a16="http://schemas.microsoft.com/office/drawing/2014/main" id="{F3731DE3-DD36-9A23-9A22-26C6B973A5B0}"/>
              </a:ext>
            </a:extLst>
          </p:cNvPr>
          <p:cNvSpPr txBox="1"/>
          <p:nvPr/>
        </p:nvSpPr>
        <p:spPr>
          <a:xfrm>
            <a:off x="2073390" y="4805226"/>
            <a:ext cx="7061773" cy="923330"/>
          </a:xfrm>
          <a:prstGeom prst="rect">
            <a:avLst/>
          </a:prstGeom>
          <a:noFill/>
        </p:spPr>
        <p:txBody>
          <a:bodyPr wrap="square">
            <a:spAutoFit/>
          </a:bodyPr>
          <a:lstStyle/>
          <a:p>
            <a:r>
              <a:rPr lang="ja-JP" altLang="en-US" b="1" dirty="0"/>
              <a:t>〇 米国のクレーム限定解釈に対する備えとして、「本発明」に直</a:t>
            </a:r>
            <a:endParaRPr lang="en-US" altLang="ja-JP" b="1" dirty="0"/>
          </a:p>
          <a:p>
            <a:r>
              <a:rPr lang="ja-JP" altLang="en-US" b="1" dirty="0"/>
              <a:t>　 接言及しない。</a:t>
            </a:r>
            <a:endParaRPr lang="en-US" altLang="ja-JP" b="1" dirty="0"/>
          </a:p>
          <a:p>
            <a:endParaRPr kumimoji="1" lang="ja-JP" altLang="en-US" b="1" dirty="0"/>
          </a:p>
        </p:txBody>
      </p:sp>
      <p:sp>
        <p:nvSpPr>
          <p:cNvPr id="5" name="テキスト ボックス 4">
            <a:extLst>
              <a:ext uri="{FF2B5EF4-FFF2-40B4-BE49-F238E27FC236}">
                <a16:creationId xmlns:a16="http://schemas.microsoft.com/office/drawing/2014/main" id="{B70FF3D6-8A39-8123-E956-2F81C5632E3D}"/>
              </a:ext>
            </a:extLst>
          </p:cNvPr>
          <p:cNvSpPr txBox="1"/>
          <p:nvPr/>
        </p:nvSpPr>
        <p:spPr>
          <a:xfrm>
            <a:off x="2036706" y="5540438"/>
            <a:ext cx="7491267" cy="369332"/>
          </a:xfrm>
          <a:prstGeom prst="rect">
            <a:avLst/>
          </a:prstGeom>
          <a:noFill/>
        </p:spPr>
        <p:txBody>
          <a:bodyPr wrap="square">
            <a:spAutoFit/>
          </a:bodyPr>
          <a:lstStyle/>
          <a:p>
            <a:r>
              <a:rPr lang="ja-JP" altLang="en-US" b="1" dirty="0"/>
              <a:t>〇 欧州／中国の厳しい補正要件に対応可能な実施形態・図面。</a:t>
            </a:r>
            <a:endParaRPr kumimoji="1" lang="ja-JP" altLang="en-US" b="1" dirty="0"/>
          </a:p>
        </p:txBody>
      </p:sp>
      <p:sp>
        <p:nvSpPr>
          <p:cNvPr id="7" name="テキスト ボックス 6">
            <a:extLst>
              <a:ext uri="{FF2B5EF4-FFF2-40B4-BE49-F238E27FC236}">
                <a16:creationId xmlns:a16="http://schemas.microsoft.com/office/drawing/2014/main" id="{00776408-2C74-0DDE-6046-D3257ECD9868}"/>
              </a:ext>
            </a:extLst>
          </p:cNvPr>
          <p:cNvSpPr txBox="1"/>
          <p:nvPr/>
        </p:nvSpPr>
        <p:spPr>
          <a:xfrm>
            <a:off x="2090076" y="3600368"/>
            <a:ext cx="7330204" cy="369332"/>
          </a:xfrm>
          <a:prstGeom prst="rect">
            <a:avLst/>
          </a:prstGeom>
          <a:noFill/>
        </p:spPr>
        <p:txBody>
          <a:bodyPr wrap="square" rtlCol="0">
            <a:spAutoFit/>
          </a:bodyPr>
          <a:lstStyle/>
          <a:p>
            <a:r>
              <a:rPr kumimoji="1" lang="ja-JP" altLang="en-US" b="1" u="sng" dirty="0"/>
              <a:t>グローバル明細書の</a:t>
            </a:r>
            <a:r>
              <a:rPr lang="ja-JP" altLang="en-US" b="1" u="sng" dirty="0"/>
              <a:t>主な強み</a:t>
            </a:r>
            <a:endParaRPr kumimoji="1" lang="ja-JP" altLang="en-US" b="1" u="sng" dirty="0"/>
          </a:p>
        </p:txBody>
      </p:sp>
      <p:sp>
        <p:nvSpPr>
          <p:cNvPr id="10" name="フッター プレースホルダー 2">
            <a:extLst>
              <a:ext uri="{FF2B5EF4-FFF2-40B4-BE49-F238E27FC236}">
                <a16:creationId xmlns:a16="http://schemas.microsoft.com/office/drawing/2014/main" id="{8BE7C265-3E1C-CD54-F5E9-EB92EA54CDC1}"/>
              </a:ext>
            </a:extLst>
          </p:cNvPr>
          <p:cNvSpPr>
            <a:spLocks noGrp="1"/>
          </p:cNvSpPr>
          <p:nvPr>
            <p:ph type="ftr" sz="quarter" idx="11"/>
          </p:nvPr>
        </p:nvSpPr>
        <p:spPr>
          <a:xfrm>
            <a:off x="4630250" y="6536434"/>
            <a:ext cx="2592585" cy="365125"/>
          </a:xfrm>
        </p:spPr>
        <p:txBody>
          <a:bodyPr/>
          <a:lstStyle/>
          <a:p>
            <a:r>
              <a:rPr lang="en-US" altLang="ja-JP" sz="800" dirty="0">
                <a:latin typeface="メイリオ" panose="020B0604030504040204" pitchFamily="50" charset="-128"/>
                <a:ea typeface="メイリオ" panose="020B0604030504040204" pitchFamily="50" charset="-128"/>
                <a:cs typeface="Arial" panose="020B0604020202020204" pitchFamily="34" charset="0"/>
              </a:rPr>
              <a:t>©SSIP</a:t>
            </a:r>
            <a:r>
              <a:rPr lang="ja-JP" altLang="en-US" sz="800" dirty="0">
                <a:latin typeface="メイリオ" panose="020B0604030504040204" pitchFamily="50" charset="-128"/>
                <a:ea typeface="メイリオ" panose="020B0604030504040204" pitchFamily="50" charset="-128"/>
                <a:cs typeface="Arial" panose="020B0604020202020204" pitchFamily="34" charset="0"/>
              </a:rPr>
              <a:t>弁理士法人</a:t>
            </a:r>
            <a:r>
              <a:rPr lang="en-US" altLang="ja-JP" sz="800" dirty="0">
                <a:latin typeface="メイリオ" panose="020B0604030504040204" pitchFamily="50" charset="-128"/>
                <a:ea typeface="メイリオ" panose="020B0604030504040204" pitchFamily="50" charset="-128"/>
                <a:cs typeface="Arial" panose="020B0604020202020204" pitchFamily="34" charset="0"/>
              </a:rPr>
              <a:t>. All Rights Reserved.</a:t>
            </a:r>
          </a:p>
        </p:txBody>
      </p:sp>
      <p:graphicFrame>
        <p:nvGraphicFramePr>
          <p:cNvPr id="15" name="表 14">
            <a:extLst>
              <a:ext uri="{FF2B5EF4-FFF2-40B4-BE49-F238E27FC236}">
                <a16:creationId xmlns:a16="http://schemas.microsoft.com/office/drawing/2014/main" id="{94CCBCCD-BE5D-91C6-B206-E19FFBE0AAA7}"/>
              </a:ext>
            </a:extLst>
          </p:cNvPr>
          <p:cNvGraphicFramePr>
            <a:graphicFrameLocks noGrp="1"/>
          </p:cNvGraphicFramePr>
          <p:nvPr>
            <p:extLst>
              <p:ext uri="{D42A27DB-BD31-4B8C-83A1-F6EECF244321}">
                <p14:modId xmlns:p14="http://schemas.microsoft.com/office/powerpoint/2010/main" val="2047941620"/>
              </p:ext>
            </p:extLst>
          </p:nvPr>
        </p:nvGraphicFramePr>
        <p:xfrm>
          <a:off x="1761882" y="1959246"/>
          <a:ext cx="8128000" cy="1285240"/>
        </p:xfrm>
        <a:graphic>
          <a:graphicData uri="http://schemas.openxmlformats.org/drawingml/2006/table">
            <a:tbl>
              <a:tblPr firstRow="1" bandRow="1">
                <a:tableStyleId>{5940675A-B579-460E-94D1-54222C63F5DA}</a:tableStyleId>
              </a:tblPr>
              <a:tblGrid>
                <a:gridCol w="2733918">
                  <a:extLst>
                    <a:ext uri="{9D8B030D-6E8A-4147-A177-3AD203B41FA5}">
                      <a16:colId xmlns:a16="http://schemas.microsoft.com/office/drawing/2014/main" val="244382104"/>
                    </a:ext>
                  </a:extLst>
                </a:gridCol>
                <a:gridCol w="5394082">
                  <a:extLst>
                    <a:ext uri="{9D8B030D-6E8A-4147-A177-3AD203B41FA5}">
                      <a16:colId xmlns:a16="http://schemas.microsoft.com/office/drawing/2014/main" val="1153506821"/>
                    </a:ext>
                  </a:extLst>
                </a:gridCol>
              </a:tblGrid>
              <a:tr h="370840">
                <a:tc>
                  <a:txBody>
                    <a:bodyPr/>
                    <a:lstStyle/>
                    <a:p>
                      <a:r>
                        <a:rPr kumimoji="1" lang="ja-JP" altLang="en-US" b="1" dirty="0"/>
                        <a:t>一般的な日本語明細書</a:t>
                      </a:r>
                      <a:endParaRPr kumimoji="1" lang="ja-JP" altLang="en-US" dirty="0"/>
                    </a:p>
                  </a:txBody>
                  <a:tcPr/>
                </a:tc>
                <a:tc>
                  <a:txBody>
                    <a:bodyPr/>
                    <a:lstStyle/>
                    <a:p>
                      <a:pPr marL="0" indent="0">
                        <a:buFontTx/>
                        <a:buNone/>
                      </a:pPr>
                      <a:r>
                        <a:rPr kumimoji="1" lang="en-US" altLang="ja-JP" b="1" dirty="0"/>
                        <a:t>- </a:t>
                      </a:r>
                      <a:r>
                        <a:rPr kumimoji="1" lang="ja-JP" altLang="en-US" b="1" dirty="0">
                          <a:solidFill>
                            <a:srgbClr val="0070C0"/>
                          </a:solidFill>
                        </a:rPr>
                        <a:t>日本実務</a:t>
                      </a:r>
                      <a:r>
                        <a:rPr kumimoji="1" lang="ja-JP" altLang="en-US" b="1" dirty="0"/>
                        <a:t>に合わせて最適化された日本語明細書。</a:t>
                      </a:r>
                      <a:endParaRPr kumimoji="1" lang="en-US" altLang="ja-JP" b="1" dirty="0"/>
                    </a:p>
                  </a:txBody>
                  <a:tcPr/>
                </a:tc>
                <a:extLst>
                  <a:ext uri="{0D108BD9-81ED-4DB2-BD59-A6C34878D82A}">
                    <a16:rowId xmlns:a16="http://schemas.microsoft.com/office/drawing/2014/main" val="1586934668"/>
                  </a:ext>
                </a:extLst>
              </a:tr>
              <a:tr h="370840">
                <a:tc>
                  <a:txBody>
                    <a:bodyPr/>
                    <a:lstStyle/>
                    <a:p>
                      <a:r>
                        <a:rPr kumimoji="1" lang="ja-JP" altLang="en-US" b="1" dirty="0"/>
                        <a:t>グローバル明細書</a:t>
                      </a:r>
                      <a:endParaRPr kumimoji="1" lang="ja-JP" altLang="en-US"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b="1" dirty="0"/>
                        <a:t>- </a:t>
                      </a:r>
                      <a:r>
                        <a:rPr kumimoji="1" lang="ja-JP" altLang="en-US" b="1" dirty="0">
                          <a:solidFill>
                            <a:srgbClr val="C00000"/>
                          </a:solidFill>
                        </a:rPr>
                        <a:t>各国実務</a:t>
                      </a:r>
                      <a:r>
                        <a:rPr kumimoji="1" lang="ja-JP" altLang="en-US" b="1" dirty="0"/>
                        <a:t>に合わせて最適化された日本語明細書。</a:t>
                      </a:r>
                      <a:endParaRPr kumimoji="1" lang="en-US" altLang="ja-JP" b="1"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b="1" dirty="0"/>
                        <a:t>- </a:t>
                      </a:r>
                      <a:r>
                        <a:rPr kumimoji="1" lang="ja-JP" altLang="en-US" b="1" dirty="0"/>
                        <a:t>将来の外国出願に備えて、各国実務の違いを考慮した「外国出願のベース」としての明細書。</a:t>
                      </a:r>
                      <a:endParaRPr kumimoji="1" lang="en-US" altLang="ja-JP" b="1" dirty="0"/>
                    </a:p>
                  </a:txBody>
                  <a:tcPr/>
                </a:tc>
                <a:extLst>
                  <a:ext uri="{0D108BD9-81ED-4DB2-BD59-A6C34878D82A}">
                    <a16:rowId xmlns:a16="http://schemas.microsoft.com/office/drawing/2014/main" val="2352298376"/>
                  </a:ext>
                </a:extLst>
              </a:tr>
            </a:tbl>
          </a:graphicData>
        </a:graphic>
      </p:graphicFrame>
      <p:sp>
        <p:nvSpPr>
          <p:cNvPr id="9" name="テキスト ボックス 8">
            <a:extLst>
              <a:ext uri="{FF2B5EF4-FFF2-40B4-BE49-F238E27FC236}">
                <a16:creationId xmlns:a16="http://schemas.microsoft.com/office/drawing/2014/main" id="{6E0A7500-714D-81BD-51E1-19C852C0200E}"/>
              </a:ext>
            </a:extLst>
          </p:cNvPr>
          <p:cNvSpPr txBox="1"/>
          <p:nvPr/>
        </p:nvSpPr>
        <p:spPr>
          <a:xfrm>
            <a:off x="1734381" y="6273760"/>
            <a:ext cx="8127999" cy="369332"/>
          </a:xfrm>
          <a:prstGeom prst="rect">
            <a:avLst/>
          </a:prstGeom>
          <a:noFill/>
        </p:spPr>
        <p:txBody>
          <a:bodyPr wrap="square">
            <a:spAutoFit/>
          </a:bodyPr>
          <a:lstStyle/>
          <a:p>
            <a:r>
              <a:rPr kumimoji="1" lang="ja-JP" altLang="en-US" sz="1800" b="1" dirty="0">
                <a:latin typeface="メイリオ" panose="020B0604030504040204" pitchFamily="50" charset="-128"/>
                <a:ea typeface="メイリオ" panose="020B0604030504040204" pitchFamily="50" charset="-128"/>
                <a:cs typeface="メイリオ" panose="020B0604030504040204" pitchFamily="50" charset="-128"/>
              </a:rPr>
              <a:t>次章以降で、グローバル明細書の各主要国向け対策を具体的に説明します。</a:t>
            </a:r>
            <a:endParaRPr kumimoji="1" lang="en-US" altLang="ja-JP" sz="18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1" name="正方形/長方形 10">
            <a:extLst>
              <a:ext uri="{FF2B5EF4-FFF2-40B4-BE49-F238E27FC236}">
                <a16:creationId xmlns:a16="http://schemas.microsoft.com/office/drawing/2014/main" id="{73B4BB66-6A0A-D1A1-3FED-BB6CF6B5CAAE}"/>
              </a:ext>
            </a:extLst>
          </p:cNvPr>
          <p:cNvSpPr/>
          <p:nvPr/>
        </p:nvSpPr>
        <p:spPr>
          <a:xfrm>
            <a:off x="1565231" y="6370376"/>
            <a:ext cx="144016" cy="144016"/>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D4162D"/>
              </a:solidFill>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317664021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EECDA25-6953-8A16-D61A-BDAC2FEA0AD9}"/>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32710C10-1248-D100-BF81-7BE51931EA43}"/>
              </a:ext>
            </a:extLst>
          </p:cNvPr>
          <p:cNvSpPr>
            <a:spLocks noGrp="1"/>
          </p:cNvSpPr>
          <p:nvPr>
            <p:ph type="title"/>
          </p:nvPr>
        </p:nvSpPr>
        <p:spPr/>
        <p:txBody>
          <a:bodyPr anchor="ctr"/>
          <a:lstStyle/>
          <a:p>
            <a:pPr algn="ctr"/>
            <a:r>
              <a:rPr kumimoji="1" lang="en-US" altLang="ja-JP" sz="4800" dirty="0"/>
              <a:t>3. </a:t>
            </a:r>
            <a:r>
              <a:rPr kumimoji="1" lang="ja-JP" altLang="en-US" sz="4800" dirty="0"/>
              <a:t>グローバル明細書の米国向け対策</a:t>
            </a:r>
          </a:p>
        </p:txBody>
      </p:sp>
      <p:sp>
        <p:nvSpPr>
          <p:cNvPr id="3" name="フッター プレースホルダー 2">
            <a:extLst>
              <a:ext uri="{FF2B5EF4-FFF2-40B4-BE49-F238E27FC236}">
                <a16:creationId xmlns:a16="http://schemas.microsoft.com/office/drawing/2014/main" id="{729FEA0C-FF3E-2C7A-520D-19BC0BC209FE}"/>
              </a:ext>
            </a:extLst>
          </p:cNvPr>
          <p:cNvSpPr>
            <a:spLocks noGrp="1"/>
          </p:cNvSpPr>
          <p:nvPr>
            <p:ph type="ftr" sz="quarter" idx="11"/>
          </p:nvPr>
        </p:nvSpPr>
        <p:spPr>
          <a:xfrm>
            <a:off x="4630250" y="6536434"/>
            <a:ext cx="2592585" cy="365125"/>
          </a:xfrm>
        </p:spPr>
        <p:txBody>
          <a:bodyPr/>
          <a:lstStyle/>
          <a:p>
            <a:r>
              <a:rPr lang="en-US" altLang="ja-JP" sz="800" dirty="0">
                <a:latin typeface="メイリオ" panose="020B0604030504040204" pitchFamily="50" charset="-128"/>
                <a:ea typeface="メイリオ" panose="020B0604030504040204" pitchFamily="50" charset="-128"/>
                <a:cs typeface="Arial" panose="020B0604020202020204" pitchFamily="34" charset="0"/>
              </a:rPr>
              <a:t>©SSIP</a:t>
            </a:r>
            <a:r>
              <a:rPr lang="ja-JP" altLang="en-US" sz="800" dirty="0">
                <a:latin typeface="メイリオ" panose="020B0604030504040204" pitchFamily="50" charset="-128"/>
                <a:ea typeface="メイリオ" panose="020B0604030504040204" pitchFamily="50" charset="-128"/>
                <a:cs typeface="Arial" panose="020B0604020202020204" pitchFamily="34" charset="0"/>
              </a:rPr>
              <a:t>弁理士法人</a:t>
            </a:r>
            <a:r>
              <a:rPr lang="en-US" altLang="ja-JP" sz="800" dirty="0">
                <a:latin typeface="メイリオ" panose="020B0604030504040204" pitchFamily="50" charset="-128"/>
                <a:ea typeface="メイリオ" panose="020B0604030504040204" pitchFamily="50" charset="-128"/>
                <a:cs typeface="Arial" panose="020B0604020202020204" pitchFamily="34" charset="0"/>
              </a:rPr>
              <a:t>. All Rights Reserved.</a:t>
            </a:r>
          </a:p>
        </p:txBody>
      </p:sp>
      <p:pic>
        <p:nvPicPr>
          <p:cNvPr id="4" name="Picture 5" descr="C:\Documents and Settings\ISHIBASHI\Local Settings\Temporary Internet Files\Content.IE5\D45L3H7F\MC900309844[1].wmf">
            <a:extLst>
              <a:ext uri="{FF2B5EF4-FFF2-40B4-BE49-F238E27FC236}">
                <a16:creationId xmlns:a16="http://schemas.microsoft.com/office/drawing/2014/main" id="{1002FD0A-A47C-0F3A-238B-80D811FD0684}"/>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146415" y="1056098"/>
            <a:ext cx="1899169" cy="1307279"/>
          </a:xfrm>
          <a:prstGeom prst="rect">
            <a:avLst/>
          </a:prstGeom>
          <a:noFill/>
          <a:ln>
            <a:solidFill>
              <a:schemeClr val="tx1"/>
            </a:solidFill>
          </a:ln>
          <a:extLst>
            <a:ext uri="{909E8E84-426E-40DD-AFC4-6F175D3DCCD1}">
              <a14:hiddenFill xmlns:a14="http://schemas.microsoft.com/office/drawing/2010/main">
                <a:solidFill>
                  <a:srgbClr val="FFFFFF"/>
                </a:solidFill>
              </a14:hiddenFill>
            </a:ext>
          </a:extLst>
        </p:spPr>
      </p:pic>
      <p:sp>
        <p:nvSpPr>
          <p:cNvPr id="6" name="テキスト ボックス 5">
            <a:extLst>
              <a:ext uri="{FF2B5EF4-FFF2-40B4-BE49-F238E27FC236}">
                <a16:creationId xmlns:a16="http://schemas.microsoft.com/office/drawing/2014/main" id="{D139A242-F984-8E44-EAA6-123FCA15AEEB}"/>
              </a:ext>
            </a:extLst>
          </p:cNvPr>
          <p:cNvSpPr txBox="1"/>
          <p:nvPr/>
        </p:nvSpPr>
        <p:spPr>
          <a:xfrm>
            <a:off x="1440773" y="3613256"/>
            <a:ext cx="5907083" cy="2308324"/>
          </a:xfrm>
          <a:prstGeom prst="rect">
            <a:avLst/>
          </a:prstGeom>
          <a:noFill/>
        </p:spPr>
        <p:txBody>
          <a:bodyPr wrap="square" rtlCol="0">
            <a:spAutoFit/>
          </a:bodyPr>
          <a:lstStyle/>
          <a:p>
            <a:r>
              <a:rPr kumimoji="1" lang="en-US" altLang="ja-JP" sz="2400" b="1" dirty="0"/>
              <a:t>3.1 </a:t>
            </a:r>
            <a:r>
              <a:rPr lang="en-US" altLang="ja-JP" sz="2400" b="1" dirty="0"/>
              <a:t>US</a:t>
            </a:r>
            <a:r>
              <a:rPr lang="ja-JP" altLang="en-US" sz="2400" b="1" dirty="0"/>
              <a:t>出願人の明細書の優れた点</a:t>
            </a:r>
            <a:endParaRPr kumimoji="1" lang="en-US" altLang="ja-JP" sz="2400" b="1" dirty="0"/>
          </a:p>
          <a:p>
            <a:r>
              <a:rPr lang="en-US" altLang="ja-JP" sz="2400" b="1" dirty="0"/>
              <a:t>3.2 </a:t>
            </a:r>
            <a:r>
              <a:rPr lang="ja-JP" altLang="en-US" sz="2400" b="1" dirty="0"/>
              <a:t>「本発明」に直接言及しない</a:t>
            </a:r>
            <a:endParaRPr lang="en-US" altLang="ja-JP" sz="2400" b="1" dirty="0"/>
          </a:p>
          <a:p>
            <a:r>
              <a:rPr kumimoji="1" lang="en-US" altLang="ja-JP" sz="2400" b="1" dirty="0"/>
              <a:t>3.3 </a:t>
            </a:r>
            <a:r>
              <a:rPr kumimoji="1" lang="ja-JP" altLang="en-US" sz="2400" b="1" dirty="0"/>
              <a:t>多くの実施形態を図面で開示</a:t>
            </a:r>
            <a:endParaRPr kumimoji="1" lang="en-US" altLang="ja-JP" sz="2400" b="1" dirty="0"/>
          </a:p>
          <a:p>
            <a:r>
              <a:rPr lang="en-US" altLang="ja-JP" sz="2400" b="1" dirty="0"/>
              <a:t>3.4 </a:t>
            </a:r>
            <a:r>
              <a:rPr lang="ja-JP" altLang="en-US" sz="2400" b="1" dirty="0"/>
              <a:t>クレーム数はできるだけ多く</a:t>
            </a:r>
            <a:endParaRPr lang="en-US" altLang="ja-JP" sz="2400" b="1" dirty="0"/>
          </a:p>
          <a:p>
            <a:r>
              <a:rPr kumimoji="1" lang="en-US" altLang="ja-JP" sz="2400" b="1" dirty="0"/>
              <a:t>3.5 </a:t>
            </a:r>
            <a:r>
              <a:rPr lang="ja-JP" altLang="en-US" sz="2400" b="1" dirty="0"/>
              <a:t>内的付加</a:t>
            </a:r>
            <a:r>
              <a:rPr lang="en-US" altLang="ja-JP" sz="2400" b="1" dirty="0"/>
              <a:t>×</a:t>
            </a:r>
            <a:r>
              <a:rPr lang="ja-JP" altLang="en-US" sz="2400" b="1" dirty="0"/>
              <a:t>内的付加の従属項</a:t>
            </a:r>
            <a:endParaRPr lang="en-US" altLang="ja-JP" sz="2400" b="1" dirty="0"/>
          </a:p>
          <a:p>
            <a:r>
              <a:rPr kumimoji="1" lang="en-US" altLang="ja-JP" sz="2400" b="1" dirty="0"/>
              <a:t>3.6 </a:t>
            </a:r>
            <a:r>
              <a:rPr lang="ja-JP" altLang="en-US" sz="2400" b="1" dirty="0"/>
              <a:t>直接侵害を問えるクレーム表現</a:t>
            </a:r>
            <a:endParaRPr kumimoji="1" lang="ja-JP" altLang="en-US" sz="2400" b="1" dirty="0"/>
          </a:p>
        </p:txBody>
      </p:sp>
    </p:spTree>
    <p:extLst>
      <p:ext uri="{BB962C8B-B14F-4D97-AF65-F5344CB8AC3E}">
        <p14:creationId xmlns:p14="http://schemas.microsoft.com/office/powerpoint/2010/main" val="18456345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680180C-1788-7587-2328-FD25E89F67EB}"/>
              </a:ext>
            </a:extLst>
          </p:cNvPr>
          <p:cNvSpPr>
            <a:spLocks noGrp="1"/>
          </p:cNvSpPr>
          <p:nvPr>
            <p:ph type="title"/>
          </p:nvPr>
        </p:nvSpPr>
        <p:spPr/>
        <p:txBody>
          <a:bodyPr/>
          <a:lstStyle/>
          <a:p>
            <a:r>
              <a:rPr kumimoji="1" lang="en-US" altLang="ja-JP" dirty="0"/>
              <a:t>3.1 US</a:t>
            </a:r>
            <a:r>
              <a:rPr kumimoji="1" lang="ja-JP" altLang="en-US" dirty="0"/>
              <a:t>出願人の明細書の優れた点</a:t>
            </a:r>
          </a:p>
        </p:txBody>
      </p:sp>
      <p:graphicFrame>
        <p:nvGraphicFramePr>
          <p:cNvPr id="6" name="表 5">
            <a:extLst>
              <a:ext uri="{FF2B5EF4-FFF2-40B4-BE49-F238E27FC236}">
                <a16:creationId xmlns:a16="http://schemas.microsoft.com/office/drawing/2014/main" id="{7EA761D5-CF94-1CDF-DF12-D3F41ECC7AA0}"/>
              </a:ext>
            </a:extLst>
          </p:cNvPr>
          <p:cNvGraphicFramePr>
            <a:graphicFrameLocks noGrp="1"/>
          </p:cNvGraphicFramePr>
          <p:nvPr>
            <p:extLst>
              <p:ext uri="{D42A27DB-BD31-4B8C-83A1-F6EECF244321}">
                <p14:modId xmlns:p14="http://schemas.microsoft.com/office/powerpoint/2010/main" val="644743193"/>
              </p:ext>
            </p:extLst>
          </p:nvPr>
        </p:nvGraphicFramePr>
        <p:xfrm>
          <a:off x="1397766" y="3619196"/>
          <a:ext cx="8856983" cy="2904223"/>
        </p:xfrm>
        <a:graphic>
          <a:graphicData uri="http://schemas.openxmlformats.org/drawingml/2006/table">
            <a:tbl>
              <a:tblPr firstRow="1" bandRow="1">
                <a:tableStyleId>{5C22544A-7EE6-4342-B048-85BDC9FD1C3A}</a:tableStyleId>
              </a:tblPr>
              <a:tblGrid>
                <a:gridCol w="1826518">
                  <a:extLst>
                    <a:ext uri="{9D8B030D-6E8A-4147-A177-3AD203B41FA5}">
                      <a16:colId xmlns:a16="http://schemas.microsoft.com/office/drawing/2014/main" val="20000"/>
                    </a:ext>
                  </a:extLst>
                </a:gridCol>
                <a:gridCol w="1905075">
                  <a:extLst>
                    <a:ext uri="{9D8B030D-6E8A-4147-A177-3AD203B41FA5}">
                      <a16:colId xmlns:a16="http://schemas.microsoft.com/office/drawing/2014/main" val="20001"/>
                    </a:ext>
                  </a:extLst>
                </a:gridCol>
                <a:gridCol w="5125390">
                  <a:extLst>
                    <a:ext uri="{9D8B030D-6E8A-4147-A177-3AD203B41FA5}">
                      <a16:colId xmlns:a16="http://schemas.microsoft.com/office/drawing/2014/main" val="20002"/>
                    </a:ext>
                  </a:extLst>
                </a:gridCol>
              </a:tblGrid>
              <a:tr h="508019">
                <a:tc>
                  <a:txBody>
                    <a:bodyPr/>
                    <a:lstStyle/>
                    <a:p>
                      <a:pPr algn="ctr"/>
                      <a:r>
                        <a:rPr kumimoji="1" lang="ja-JP" altLang="en-US" sz="2000" b="1" dirty="0">
                          <a:latin typeface="メイリオ" panose="020B0604030504040204" pitchFamily="50" charset="-128"/>
                          <a:ea typeface="メイリオ" panose="020B0604030504040204" pitchFamily="50" charset="-128"/>
                          <a:cs typeface="メイリオ" panose="020B0604030504040204" pitchFamily="50" charset="-128"/>
                        </a:rPr>
                        <a:t>項目</a:t>
                      </a:r>
                    </a:p>
                  </a:txBody>
                  <a:tcPr anchor="ctr">
                    <a:solidFill>
                      <a:schemeClr val="bg1">
                        <a:lumMod val="65000"/>
                      </a:schemeClr>
                    </a:solidFill>
                  </a:tcPr>
                </a:tc>
                <a:tc>
                  <a:txBody>
                    <a:bodyPr/>
                    <a:lstStyle/>
                    <a:p>
                      <a:pPr algn="ctr"/>
                      <a:r>
                        <a:rPr kumimoji="1" lang="ja-JP" altLang="en-US" sz="2000" b="1" dirty="0">
                          <a:latin typeface="メイリオ" panose="020B0604030504040204" pitchFamily="50" charset="-128"/>
                          <a:ea typeface="メイリオ" panose="020B0604030504040204" pitchFamily="50" charset="-128"/>
                          <a:cs typeface="メイリオ" panose="020B0604030504040204" pitchFamily="50" charset="-128"/>
                        </a:rPr>
                        <a:t>評価</a:t>
                      </a:r>
                    </a:p>
                  </a:txBody>
                  <a:tcPr anchor="ctr">
                    <a:solidFill>
                      <a:schemeClr val="bg1">
                        <a:lumMod val="65000"/>
                      </a:schemeClr>
                    </a:solidFill>
                  </a:tcPr>
                </a:tc>
                <a:tc>
                  <a:txBody>
                    <a:bodyPr/>
                    <a:lstStyle/>
                    <a:p>
                      <a:pPr algn="ctr"/>
                      <a:r>
                        <a:rPr kumimoji="1" lang="ja-JP" altLang="en-US" sz="2000" b="1" dirty="0">
                          <a:latin typeface="メイリオ" panose="020B0604030504040204" pitchFamily="50" charset="-128"/>
                          <a:ea typeface="メイリオ" panose="020B0604030504040204" pitchFamily="50" charset="-128"/>
                          <a:cs typeface="メイリオ" panose="020B0604030504040204" pitchFamily="50" charset="-128"/>
                        </a:rPr>
                        <a:t>備考</a:t>
                      </a:r>
                    </a:p>
                  </a:txBody>
                  <a:tcPr anchor="ctr">
                    <a:solidFill>
                      <a:schemeClr val="bg1">
                        <a:lumMod val="65000"/>
                      </a:schemeClr>
                    </a:solidFill>
                  </a:tcPr>
                </a:tc>
                <a:extLst>
                  <a:ext uri="{0D108BD9-81ED-4DB2-BD59-A6C34878D82A}">
                    <a16:rowId xmlns:a16="http://schemas.microsoft.com/office/drawing/2014/main" val="10000"/>
                  </a:ext>
                </a:extLst>
              </a:tr>
              <a:tr h="730050">
                <a:tc>
                  <a:txBody>
                    <a:bodyPr/>
                    <a:lstStyle/>
                    <a:p>
                      <a:pPr algn="l"/>
                      <a:r>
                        <a:rPr kumimoji="1" lang="ja-JP" altLang="en-US" sz="2000" b="1" dirty="0">
                          <a:latin typeface="メイリオ" panose="020B0604030504040204" pitchFamily="50" charset="-128"/>
                          <a:ea typeface="メイリオ" panose="020B0604030504040204" pitchFamily="50" charset="-128"/>
                          <a:cs typeface="メイリオ" panose="020B0604030504040204" pitchFamily="50" charset="-128"/>
                        </a:rPr>
                        <a:t>発明言及性</a:t>
                      </a:r>
                    </a:p>
                  </a:txBody>
                  <a:tcPr anchor="ctr"/>
                </a:tc>
                <a:tc>
                  <a:txBody>
                    <a:bodyPr/>
                    <a:lstStyle/>
                    <a:p>
                      <a:pPr algn="l"/>
                      <a:r>
                        <a:rPr kumimoji="1" lang="ja-JP" altLang="en-US" sz="2000" b="1" dirty="0">
                          <a:latin typeface="メイリオ" panose="020B0604030504040204" pitchFamily="50" charset="-128"/>
                          <a:ea typeface="メイリオ" panose="020B0604030504040204" pitchFamily="50" charset="-128"/>
                          <a:cs typeface="メイリオ" panose="020B0604030504040204" pitchFamily="50" charset="-128"/>
                        </a:rPr>
                        <a:t>○ 間接的</a:t>
                      </a:r>
                    </a:p>
                  </a:txBody>
                  <a:tcPr anchor="ctr"/>
                </a:tc>
                <a:tc>
                  <a:txBody>
                    <a:bodyPr/>
                    <a:lstStyle/>
                    <a:p>
                      <a:pPr algn="l"/>
                      <a:r>
                        <a:rPr kumimoji="1" lang="ja-JP" altLang="en-US" sz="1600" b="1" dirty="0">
                          <a:latin typeface="メイリオ" panose="020B0604030504040204" pitchFamily="50" charset="-128"/>
                          <a:ea typeface="メイリオ" panose="020B0604030504040204" pitchFamily="50" charset="-128"/>
                          <a:cs typeface="メイリオ" panose="020B0604030504040204" pitchFamily="50" charset="-128"/>
                        </a:rPr>
                        <a:t>クレーム限定解釈回避</a:t>
                      </a:r>
                      <a:r>
                        <a:rPr kumimoji="1" lang="ja-JP" altLang="en-US" sz="1600" b="0" dirty="0">
                          <a:latin typeface="メイリオ" panose="020B0604030504040204" pitchFamily="50" charset="-128"/>
                          <a:ea typeface="メイリオ" panose="020B0604030504040204" pitchFamily="50" charset="-128"/>
                          <a:cs typeface="メイリオ" panose="020B0604030504040204" pitchFamily="50" charset="-128"/>
                        </a:rPr>
                        <a:t>のため発明につき直接言及せず、</a:t>
                      </a:r>
                      <a:endParaRPr kumimoji="1" lang="en-US" altLang="ja-JP" sz="1600" b="0" dirty="0">
                        <a:latin typeface="メイリオ" panose="020B0604030504040204" pitchFamily="50" charset="-128"/>
                        <a:ea typeface="メイリオ" panose="020B0604030504040204" pitchFamily="50" charset="-128"/>
                        <a:cs typeface="メイリオ" panose="020B0604030504040204" pitchFamily="50" charset="-128"/>
                      </a:endParaRPr>
                    </a:p>
                    <a:p>
                      <a:pPr algn="l"/>
                      <a:r>
                        <a:rPr kumimoji="1" lang="ja-JP" altLang="en-US" sz="1600" b="0" dirty="0">
                          <a:latin typeface="メイリオ" panose="020B0604030504040204" pitchFamily="50" charset="-128"/>
                          <a:ea typeface="メイリオ" panose="020B0604030504040204" pitchFamily="50" charset="-128"/>
                          <a:cs typeface="メイリオ" panose="020B0604030504040204" pitchFamily="50" charset="-128"/>
                        </a:rPr>
                        <a:t>常に“実施形態”について説明する傾向あり。</a:t>
                      </a:r>
                    </a:p>
                  </a:txBody>
                  <a:tcPr anchor="ctr"/>
                </a:tc>
                <a:extLst>
                  <a:ext uri="{0D108BD9-81ED-4DB2-BD59-A6C34878D82A}">
                    <a16:rowId xmlns:a16="http://schemas.microsoft.com/office/drawing/2014/main" val="10001"/>
                  </a:ext>
                </a:extLst>
              </a:tr>
              <a:tr h="833077">
                <a:tc>
                  <a:txBody>
                    <a:bodyPr/>
                    <a:lstStyle/>
                    <a:p>
                      <a:pPr algn="l"/>
                      <a:r>
                        <a:rPr kumimoji="1" lang="ja-JP" altLang="en-US" sz="2000" b="1" dirty="0">
                          <a:latin typeface="メイリオ" panose="020B0604030504040204" pitchFamily="50" charset="-128"/>
                          <a:ea typeface="メイリオ" panose="020B0604030504040204" pitchFamily="50" charset="-128"/>
                          <a:cs typeface="メイリオ" panose="020B0604030504040204" pitchFamily="50" charset="-128"/>
                        </a:rPr>
                        <a:t>クレーム数</a:t>
                      </a:r>
                    </a:p>
                  </a:txBody>
                  <a:tcPr anchor="ctr"/>
                </a:tc>
                <a:tc>
                  <a:txBody>
                    <a:bodyPr/>
                    <a:lstStyle/>
                    <a:p>
                      <a:pPr algn="l"/>
                      <a:r>
                        <a:rPr kumimoji="1" lang="ja-JP" altLang="en-US" sz="2000" b="1" dirty="0">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2000" b="1" baseline="0" dirty="0">
                          <a:latin typeface="メイリオ" panose="020B0604030504040204" pitchFamily="50" charset="-128"/>
                          <a:ea typeface="メイリオ" panose="020B0604030504040204" pitchFamily="50" charset="-128"/>
                          <a:cs typeface="メイリオ" panose="020B0604030504040204" pitchFamily="50" charset="-128"/>
                        </a:rPr>
                        <a:t> </a:t>
                      </a:r>
                      <a:r>
                        <a:rPr kumimoji="1" lang="ja-JP" altLang="en-US" sz="2000" b="1" dirty="0">
                          <a:latin typeface="メイリオ" panose="020B0604030504040204" pitchFamily="50" charset="-128"/>
                          <a:ea typeface="メイリオ" panose="020B0604030504040204" pitchFamily="50" charset="-128"/>
                          <a:cs typeface="メイリオ" panose="020B0604030504040204" pitchFamily="50" charset="-128"/>
                        </a:rPr>
                        <a:t>多い</a:t>
                      </a:r>
                    </a:p>
                  </a:txBody>
                  <a:tcPr anchor="ctr"/>
                </a:tc>
                <a:tc>
                  <a:txBody>
                    <a:bodyPr/>
                    <a:lstStyle/>
                    <a:p>
                      <a:pPr algn="l"/>
                      <a:r>
                        <a:rPr kumimoji="1" lang="ja-JP" altLang="en-US" sz="1600" b="1" dirty="0">
                          <a:latin typeface="メイリオ" panose="020B0604030504040204" pitchFamily="50" charset="-128"/>
                          <a:ea typeface="メイリオ" panose="020B0604030504040204" pitchFamily="50" charset="-128"/>
                          <a:cs typeface="メイリオ" panose="020B0604030504040204" pitchFamily="50" charset="-128"/>
                        </a:rPr>
                        <a:t>自明性基準（</a:t>
                      </a:r>
                      <a:r>
                        <a:rPr kumimoji="1" lang="en-US" altLang="ja-JP" sz="1600" b="1" dirty="0">
                          <a:latin typeface="メイリオ" panose="020B0604030504040204" pitchFamily="50" charset="-128"/>
                          <a:ea typeface="メイリオ" panose="020B0604030504040204" pitchFamily="50" charset="-128"/>
                          <a:cs typeface="メイリオ" panose="020B0604030504040204" pitchFamily="50" charset="-128"/>
                        </a:rPr>
                        <a:t>KSR</a:t>
                      </a:r>
                      <a:r>
                        <a:rPr kumimoji="1" lang="ja-JP" altLang="en-US" sz="1600" b="1" dirty="0">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600" b="0" dirty="0">
                          <a:latin typeface="メイリオ" panose="020B0604030504040204" pitchFamily="50" charset="-128"/>
                          <a:ea typeface="メイリオ" panose="020B0604030504040204" pitchFamily="50" charset="-128"/>
                          <a:cs typeface="メイリオ" panose="020B0604030504040204" pitchFamily="50" charset="-128"/>
                        </a:rPr>
                        <a:t>や</a:t>
                      </a:r>
                      <a:r>
                        <a:rPr kumimoji="1" lang="en-US" altLang="ja-JP" sz="1600" b="1" dirty="0">
                          <a:latin typeface="メイリオ" panose="020B0604030504040204" pitchFamily="50" charset="-128"/>
                          <a:ea typeface="メイリオ" panose="020B0604030504040204" pitchFamily="50" charset="-128"/>
                          <a:cs typeface="メイリオ" panose="020B0604030504040204" pitchFamily="50" charset="-128"/>
                        </a:rPr>
                        <a:t>Claim Differential</a:t>
                      </a:r>
                      <a:r>
                        <a:rPr kumimoji="1" lang="ja-JP" altLang="en-US" sz="1600" b="1" dirty="0">
                          <a:latin typeface="メイリオ" panose="020B0604030504040204" pitchFamily="50" charset="-128"/>
                          <a:ea typeface="メイリオ" panose="020B0604030504040204" pitchFamily="50" charset="-128"/>
                          <a:cs typeface="メイリオ" panose="020B0604030504040204" pitchFamily="50" charset="-128"/>
                        </a:rPr>
                        <a:t>の法理</a:t>
                      </a:r>
                      <a:r>
                        <a:rPr kumimoji="1" lang="ja-JP" altLang="en-US" sz="1600" b="0" dirty="0">
                          <a:latin typeface="メイリオ" panose="020B0604030504040204" pitchFamily="50" charset="-128"/>
                          <a:ea typeface="メイリオ" panose="020B0604030504040204" pitchFamily="50" charset="-128"/>
                          <a:cs typeface="メイリオ" panose="020B0604030504040204" pitchFamily="50" charset="-128"/>
                        </a:rPr>
                        <a:t>等の要因から、クレーム数が比較的多い傾向あり。</a:t>
                      </a:r>
                    </a:p>
                  </a:txBody>
                  <a:tcPr anchor="ctr"/>
                </a:tc>
                <a:extLst>
                  <a:ext uri="{0D108BD9-81ED-4DB2-BD59-A6C34878D82A}">
                    <a16:rowId xmlns:a16="http://schemas.microsoft.com/office/drawing/2014/main" val="10002"/>
                  </a:ext>
                </a:extLst>
              </a:tr>
              <a:tr h="833077">
                <a:tc>
                  <a:txBody>
                    <a:bodyPr/>
                    <a:lstStyle/>
                    <a:p>
                      <a:pPr algn="l"/>
                      <a:r>
                        <a:rPr kumimoji="1" lang="ja-JP" altLang="en-US" sz="2000" b="1" dirty="0">
                          <a:latin typeface="メイリオ" panose="020B0604030504040204" pitchFamily="50" charset="-128"/>
                          <a:ea typeface="メイリオ" panose="020B0604030504040204" pitchFamily="50" charset="-128"/>
                          <a:cs typeface="メイリオ" panose="020B0604030504040204" pitchFamily="50" charset="-128"/>
                        </a:rPr>
                        <a:t>図面数</a:t>
                      </a:r>
                    </a:p>
                  </a:txBody>
                  <a:tcPr anchor="ctr"/>
                </a:tc>
                <a:tc>
                  <a:txBody>
                    <a:bodyPr/>
                    <a:lstStyle/>
                    <a:p>
                      <a:pPr algn="l"/>
                      <a:r>
                        <a:rPr kumimoji="1" lang="ja-JP" altLang="en-US" sz="2000" b="1" dirty="0">
                          <a:latin typeface="メイリオ" panose="020B0604030504040204" pitchFamily="50" charset="-128"/>
                          <a:ea typeface="メイリオ" panose="020B0604030504040204" pitchFamily="50" charset="-128"/>
                          <a:cs typeface="メイリオ" panose="020B0604030504040204" pitchFamily="50" charset="-128"/>
                        </a:rPr>
                        <a:t>○ 多い</a:t>
                      </a:r>
                    </a:p>
                  </a:txBody>
                  <a:tcPr anchor="ctr"/>
                </a:tc>
                <a:tc>
                  <a:txBody>
                    <a:bodyPr/>
                    <a:lstStyle/>
                    <a:p>
                      <a:pPr algn="l"/>
                      <a:r>
                        <a:rPr kumimoji="1" lang="ja-JP" altLang="en-US" sz="1600" b="1" dirty="0">
                          <a:latin typeface="メイリオ" panose="020B0604030504040204" pitchFamily="50" charset="-128"/>
                          <a:ea typeface="メイリオ" panose="020B0604030504040204" pitchFamily="50" charset="-128"/>
                          <a:cs typeface="メイリオ" panose="020B0604030504040204" pitchFamily="50" charset="-128"/>
                        </a:rPr>
                        <a:t>クレーム限定解釈回避</a:t>
                      </a:r>
                      <a:r>
                        <a:rPr kumimoji="1" lang="ja-JP" altLang="en-US" sz="1600" b="0" dirty="0">
                          <a:latin typeface="メイリオ" panose="020B0604030504040204" pitchFamily="50" charset="-128"/>
                          <a:ea typeface="メイリオ" panose="020B0604030504040204" pitchFamily="50" charset="-128"/>
                          <a:cs typeface="メイリオ" panose="020B0604030504040204" pitchFamily="50" charset="-128"/>
                        </a:rPr>
                        <a:t>のため、多くの実施形態を多くの図面を用いて開示する傾向あり。</a:t>
                      </a:r>
                    </a:p>
                  </a:txBody>
                  <a:tcPr anchor="ctr"/>
                </a:tc>
                <a:extLst>
                  <a:ext uri="{0D108BD9-81ED-4DB2-BD59-A6C34878D82A}">
                    <a16:rowId xmlns:a16="http://schemas.microsoft.com/office/drawing/2014/main" val="10003"/>
                  </a:ext>
                </a:extLst>
              </a:tr>
            </a:tbl>
          </a:graphicData>
        </a:graphic>
      </p:graphicFrame>
      <p:sp>
        <p:nvSpPr>
          <p:cNvPr id="7" name="テキスト ボックス 6">
            <a:extLst>
              <a:ext uri="{FF2B5EF4-FFF2-40B4-BE49-F238E27FC236}">
                <a16:creationId xmlns:a16="http://schemas.microsoft.com/office/drawing/2014/main" id="{4F780BC9-6B9E-57B7-F854-471A1D9FC378}"/>
              </a:ext>
            </a:extLst>
          </p:cNvPr>
          <p:cNvSpPr txBox="1"/>
          <p:nvPr/>
        </p:nvSpPr>
        <p:spPr>
          <a:xfrm>
            <a:off x="1512391" y="1879153"/>
            <a:ext cx="8056151" cy="923330"/>
          </a:xfrm>
          <a:prstGeom prst="rect">
            <a:avLst/>
          </a:prstGeom>
          <a:noFill/>
        </p:spPr>
        <p:txBody>
          <a:bodyPr wrap="square" rtlCol="0">
            <a:spAutoFit/>
          </a:bodyPr>
          <a:lstStyle/>
          <a:p>
            <a:r>
              <a:rPr lang="en-US" altLang="ja-JP" b="1" dirty="0"/>
              <a:t>US</a:t>
            </a:r>
            <a:r>
              <a:rPr lang="ja-JP" altLang="en-US" b="1" dirty="0"/>
              <a:t>出願人の明細書</a:t>
            </a:r>
            <a:br>
              <a:rPr lang="en-US" altLang="ja-JP" b="1" dirty="0"/>
            </a:br>
            <a:r>
              <a:rPr lang="ja-JP" altLang="en-US" b="1" dirty="0"/>
              <a:t>＝米国実務に合わせて最適化された明細書。</a:t>
            </a:r>
            <a:br>
              <a:rPr lang="en-US" altLang="ja-JP" b="1" dirty="0"/>
            </a:br>
            <a:r>
              <a:rPr lang="ja-JP" altLang="en-US" b="1" dirty="0"/>
              <a:t>　⇒グローバル明細書に取り入れるべき米国向け工夫が見つかるはず。</a:t>
            </a:r>
            <a:endParaRPr lang="en-US" altLang="ja-JP" b="1" dirty="0"/>
          </a:p>
        </p:txBody>
      </p:sp>
      <p:sp>
        <p:nvSpPr>
          <p:cNvPr id="8" name="テキスト ボックス 7">
            <a:extLst>
              <a:ext uri="{FF2B5EF4-FFF2-40B4-BE49-F238E27FC236}">
                <a16:creationId xmlns:a16="http://schemas.microsoft.com/office/drawing/2014/main" id="{A4672D6D-3C7E-1C81-3FDD-87FED2FCF071}"/>
              </a:ext>
            </a:extLst>
          </p:cNvPr>
          <p:cNvSpPr txBox="1"/>
          <p:nvPr/>
        </p:nvSpPr>
        <p:spPr>
          <a:xfrm>
            <a:off x="1230105" y="3054138"/>
            <a:ext cx="7330204" cy="461665"/>
          </a:xfrm>
          <a:prstGeom prst="rect">
            <a:avLst/>
          </a:prstGeom>
          <a:noFill/>
        </p:spPr>
        <p:txBody>
          <a:bodyPr wrap="square" rtlCol="0">
            <a:spAutoFit/>
          </a:bodyPr>
          <a:lstStyle/>
          <a:p>
            <a:r>
              <a:rPr kumimoji="1" lang="en-US" altLang="ja-JP" sz="2400" b="1" u="sng" dirty="0"/>
              <a:t>US</a:t>
            </a:r>
            <a:r>
              <a:rPr kumimoji="1" lang="ja-JP" altLang="en-US" sz="2400" b="1" u="sng" dirty="0"/>
              <a:t>出願人の明細書の優れた点</a:t>
            </a:r>
          </a:p>
        </p:txBody>
      </p:sp>
      <p:sp>
        <p:nvSpPr>
          <p:cNvPr id="9" name="フッター プレースホルダー 2">
            <a:extLst>
              <a:ext uri="{FF2B5EF4-FFF2-40B4-BE49-F238E27FC236}">
                <a16:creationId xmlns:a16="http://schemas.microsoft.com/office/drawing/2014/main" id="{C335375F-0E65-2B00-CA46-B5DB401F3E91}"/>
              </a:ext>
            </a:extLst>
          </p:cNvPr>
          <p:cNvSpPr>
            <a:spLocks noGrp="1"/>
          </p:cNvSpPr>
          <p:nvPr>
            <p:ph type="ftr" sz="quarter" idx="11"/>
          </p:nvPr>
        </p:nvSpPr>
        <p:spPr>
          <a:xfrm>
            <a:off x="4630250" y="6536434"/>
            <a:ext cx="2592585" cy="365125"/>
          </a:xfrm>
        </p:spPr>
        <p:txBody>
          <a:bodyPr/>
          <a:lstStyle/>
          <a:p>
            <a:r>
              <a:rPr lang="en-US" altLang="ja-JP" sz="800" dirty="0">
                <a:latin typeface="メイリオ" panose="020B0604030504040204" pitchFamily="50" charset="-128"/>
                <a:ea typeface="メイリオ" panose="020B0604030504040204" pitchFamily="50" charset="-128"/>
                <a:cs typeface="Arial" panose="020B0604020202020204" pitchFamily="34" charset="0"/>
              </a:rPr>
              <a:t>©SSIP</a:t>
            </a:r>
            <a:r>
              <a:rPr lang="ja-JP" altLang="en-US" sz="800" dirty="0">
                <a:latin typeface="メイリオ" panose="020B0604030504040204" pitchFamily="50" charset="-128"/>
                <a:ea typeface="メイリオ" panose="020B0604030504040204" pitchFamily="50" charset="-128"/>
                <a:cs typeface="Arial" panose="020B0604020202020204" pitchFamily="34" charset="0"/>
              </a:rPr>
              <a:t>弁理士法人</a:t>
            </a:r>
            <a:r>
              <a:rPr lang="en-US" altLang="ja-JP" sz="800" dirty="0">
                <a:latin typeface="メイリオ" panose="020B0604030504040204" pitchFamily="50" charset="-128"/>
                <a:ea typeface="メイリオ" panose="020B0604030504040204" pitchFamily="50" charset="-128"/>
                <a:cs typeface="Arial" panose="020B0604020202020204" pitchFamily="34" charset="0"/>
              </a:rPr>
              <a:t>. All Rights Reserved.</a:t>
            </a:r>
          </a:p>
        </p:txBody>
      </p:sp>
      <p:sp>
        <p:nvSpPr>
          <p:cNvPr id="10" name="四角形: 角を丸くする 9">
            <a:extLst>
              <a:ext uri="{FF2B5EF4-FFF2-40B4-BE49-F238E27FC236}">
                <a16:creationId xmlns:a16="http://schemas.microsoft.com/office/drawing/2014/main" id="{87F331EF-334C-A036-5CF2-87F227F42CD5}"/>
              </a:ext>
            </a:extLst>
          </p:cNvPr>
          <p:cNvSpPr/>
          <p:nvPr/>
        </p:nvSpPr>
        <p:spPr>
          <a:xfrm>
            <a:off x="1230105" y="1791777"/>
            <a:ext cx="7892124" cy="1054250"/>
          </a:xfrm>
          <a:prstGeom prst="round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12727634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a:extLst>
              <a:ext uri="{FF2B5EF4-FFF2-40B4-BE49-F238E27FC236}">
                <a16:creationId xmlns:a16="http://schemas.microsoft.com/office/drawing/2014/main" id="{549E0CEB-1D8A-7FDD-BD62-2B188DA9274E}"/>
              </a:ext>
            </a:extLst>
          </p:cNvPr>
          <p:cNvSpPr/>
          <p:nvPr/>
        </p:nvSpPr>
        <p:spPr>
          <a:xfrm>
            <a:off x="1372731" y="1537435"/>
            <a:ext cx="144016" cy="144016"/>
          </a:xfrm>
          <a:prstGeom prst="rect">
            <a:avLst/>
          </a:prstGeom>
          <a:solidFill>
            <a:srgbClr val="D4162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D4162D"/>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 name="テキスト ボックス 2">
            <a:extLst>
              <a:ext uri="{FF2B5EF4-FFF2-40B4-BE49-F238E27FC236}">
                <a16:creationId xmlns:a16="http://schemas.microsoft.com/office/drawing/2014/main" id="{226F4F5F-46A3-7A96-B53C-DDA360830D49}"/>
              </a:ext>
            </a:extLst>
          </p:cNvPr>
          <p:cNvSpPr txBox="1"/>
          <p:nvPr/>
        </p:nvSpPr>
        <p:spPr>
          <a:xfrm>
            <a:off x="1563414" y="1397860"/>
            <a:ext cx="7069115" cy="461665"/>
          </a:xfrm>
          <a:prstGeom prst="rect">
            <a:avLst/>
          </a:prstGeom>
          <a:noFill/>
        </p:spPr>
        <p:txBody>
          <a:bodyPr wrap="none" rtlCol="0">
            <a:spAutoFit/>
          </a:bodyPr>
          <a:lstStyle/>
          <a:p>
            <a:r>
              <a:rPr kumimoji="1" lang="ja-JP" altLang="en-US" sz="2400" b="1" dirty="0">
                <a:latin typeface="メイリオ" panose="020B0604030504040204" pitchFamily="50" charset="-128"/>
                <a:ea typeface="メイリオ" panose="020B0604030504040204" pitchFamily="50" charset="-128"/>
                <a:cs typeface="メイリオ" panose="020B0604030504040204" pitchFamily="50" charset="-128"/>
              </a:rPr>
              <a:t>“</a:t>
            </a:r>
            <a:r>
              <a:rPr kumimoji="1" lang="en-US" altLang="ja-JP" sz="2400" b="1" dirty="0">
                <a:latin typeface="メイリオ" panose="020B0604030504040204" pitchFamily="50" charset="-128"/>
                <a:ea typeface="メイリオ" panose="020B0604030504040204" pitchFamily="50" charset="-128"/>
                <a:cs typeface="メイリオ" panose="020B0604030504040204" pitchFamily="50" charset="-128"/>
              </a:rPr>
              <a:t>Present Invention”</a:t>
            </a:r>
            <a:r>
              <a:rPr kumimoji="1" lang="ja-JP" altLang="en-US" sz="2400" b="1" dirty="0">
                <a:latin typeface="メイリオ" panose="020B0604030504040204" pitchFamily="50" charset="-128"/>
                <a:ea typeface="メイリオ" panose="020B0604030504040204" pitchFamily="50" charset="-128"/>
                <a:cs typeface="メイリオ" panose="020B0604030504040204" pitchFamily="50" charset="-128"/>
              </a:rPr>
              <a:t>が及ぼす影響を示す判例</a:t>
            </a:r>
            <a:endParaRPr kumimoji="1" lang="en-US" altLang="ja-JP" sz="24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 name="テキスト ボックス 3">
            <a:extLst>
              <a:ext uri="{FF2B5EF4-FFF2-40B4-BE49-F238E27FC236}">
                <a16:creationId xmlns:a16="http://schemas.microsoft.com/office/drawing/2014/main" id="{9770A7A6-0438-930F-403E-9900C57D7937}"/>
              </a:ext>
            </a:extLst>
          </p:cNvPr>
          <p:cNvSpPr txBox="1"/>
          <p:nvPr/>
        </p:nvSpPr>
        <p:spPr>
          <a:xfrm>
            <a:off x="1704431" y="1829908"/>
            <a:ext cx="8669656" cy="923330"/>
          </a:xfrm>
          <a:prstGeom prst="rect">
            <a:avLst/>
          </a:prstGeom>
          <a:solidFill>
            <a:schemeClr val="bg1"/>
          </a:solidFill>
          <a:ln w="19050" cmpd="thinThick">
            <a:solidFill>
              <a:schemeClr val="accent1">
                <a:shade val="50000"/>
              </a:schemeClr>
            </a:solidFill>
          </a:ln>
          <a:effectLst>
            <a:outerShdw blurRad="50800" dist="38100" dir="2700000" algn="tl" rotWithShape="0">
              <a:prstClr val="black">
                <a:alpha val="40000"/>
              </a:prstClr>
            </a:outerShdw>
          </a:effectLst>
        </p:spPr>
        <p:txBody>
          <a:bodyPr wrap="square" rtlCol="0">
            <a:spAutoFit/>
          </a:bodyPr>
          <a:lstStyle/>
          <a:p>
            <a:r>
              <a:rPr lang="en-US" altLang="ja-JP" i="1" dirty="0">
                <a:latin typeface="メイリオ" panose="020B0604030504040204" pitchFamily="50" charset="-128"/>
                <a:ea typeface="メイリオ" panose="020B0604030504040204" pitchFamily="50" charset="-128"/>
                <a:cs typeface="メイリオ" panose="020B0604030504040204" pitchFamily="50" charset="-128"/>
              </a:rPr>
              <a:t>When a patent describes the features of the ‘</a:t>
            </a:r>
            <a:r>
              <a:rPr lang="en-US" altLang="ja-JP" b="1" i="1" dirty="0">
                <a:latin typeface="メイリオ" panose="020B0604030504040204" pitchFamily="50" charset="-128"/>
                <a:ea typeface="メイリオ" panose="020B0604030504040204" pitchFamily="50" charset="-128"/>
                <a:cs typeface="メイリオ" panose="020B0604030504040204" pitchFamily="50" charset="-128"/>
              </a:rPr>
              <a:t>present invention</a:t>
            </a:r>
            <a:r>
              <a:rPr lang="en-US" altLang="ja-JP" i="1" dirty="0">
                <a:latin typeface="メイリオ" panose="020B0604030504040204" pitchFamily="50" charset="-128"/>
                <a:ea typeface="メイリオ" panose="020B0604030504040204" pitchFamily="50" charset="-128"/>
                <a:cs typeface="メイリオ" panose="020B0604030504040204" pitchFamily="50" charset="-128"/>
              </a:rPr>
              <a:t>’ as a whole, </a:t>
            </a:r>
            <a:r>
              <a:rPr lang="en-US" altLang="ja-JP" b="1" i="1" dirty="0">
                <a:latin typeface="メイリオ" panose="020B0604030504040204" pitchFamily="50" charset="-128"/>
                <a:ea typeface="メイリオ" panose="020B0604030504040204" pitchFamily="50" charset="-128"/>
                <a:cs typeface="メイリオ" panose="020B0604030504040204" pitchFamily="50" charset="-128"/>
              </a:rPr>
              <a:t>this</a:t>
            </a:r>
            <a:r>
              <a:rPr lang="ja-JP" altLang="en-US" b="1" i="1" dirty="0">
                <a:latin typeface="メイリオ" panose="020B0604030504040204" pitchFamily="50" charset="-128"/>
                <a:ea typeface="メイリオ" panose="020B0604030504040204" pitchFamily="50" charset="-128"/>
                <a:cs typeface="メイリオ" panose="020B0604030504040204" pitchFamily="50" charset="-128"/>
              </a:rPr>
              <a:t> </a:t>
            </a:r>
            <a:r>
              <a:rPr lang="en-US" altLang="ja-JP" b="1" i="1" dirty="0">
                <a:latin typeface="メイリオ" panose="020B0604030504040204" pitchFamily="50" charset="-128"/>
                <a:ea typeface="メイリオ" panose="020B0604030504040204" pitchFamily="50" charset="-128"/>
                <a:cs typeface="メイリオ" panose="020B0604030504040204" pitchFamily="50" charset="-128"/>
              </a:rPr>
              <a:t>description limits the scope of the invention</a:t>
            </a:r>
            <a:r>
              <a:rPr lang="en-US" altLang="ja-JP" i="1" dirty="0">
                <a:latin typeface="メイリオ" panose="020B0604030504040204" pitchFamily="50" charset="-128"/>
                <a:ea typeface="メイリオ" panose="020B0604030504040204" pitchFamily="50" charset="-128"/>
                <a:cs typeface="メイリオ" panose="020B0604030504040204" pitchFamily="50" charset="-128"/>
              </a:rPr>
              <a:t>.</a:t>
            </a:r>
          </a:p>
          <a:p>
            <a:r>
              <a:rPr lang="en-US" altLang="ja-JP" dirty="0">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600" dirty="0"/>
              <a:t>Verizon Services Corp. v. Vonage Holdings Corp., 503 F.3d 1295, 1308 (Fed. Cir.</a:t>
            </a:r>
            <a:r>
              <a:rPr lang="ja-JP" altLang="en-US" sz="1600" dirty="0"/>
              <a:t>　</a:t>
            </a:r>
            <a:r>
              <a:rPr lang="en-US" altLang="ja-JP" sz="1600" dirty="0"/>
              <a:t>2007)</a:t>
            </a:r>
            <a:r>
              <a:rPr lang="en-US" altLang="ja-JP" dirty="0">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 name="テキスト ボックス 4">
            <a:extLst>
              <a:ext uri="{FF2B5EF4-FFF2-40B4-BE49-F238E27FC236}">
                <a16:creationId xmlns:a16="http://schemas.microsoft.com/office/drawing/2014/main" id="{43E1758B-834C-14B9-FE70-497065E8B20B}"/>
              </a:ext>
            </a:extLst>
          </p:cNvPr>
          <p:cNvSpPr txBox="1"/>
          <p:nvPr/>
        </p:nvSpPr>
        <p:spPr>
          <a:xfrm>
            <a:off x="1719898" y="3342241"/>
            <a:ext cx="7436349" cy="1923604"/>
          </a:xfrm>
          <a:prstGeom prst="rect">
            <a:avLst/>
          </a:prstGeom>
          <a:solidFill>
            <a:schemeClr val="bg1"/>
          </a:solidFill>
          <a:ln w="15875">
            <a:solidFill>
              <a:schemeClr val="accent1">
                <a:shade val="50000"/>
              </a:schemeClr>
            </a:solidFill>
          </a:ln>
          <a:effectLst>
            <a:outerShdw blurRad="50800" dist="38100" dir="2700000" algn="tl" rotWithShape="0">
              <a:prstClr val="black">
                <a:alpha val="40000"/>
              </a:prstClr>
            </a:outerShdw>
          </a:effectLst>
        </p:spPr>
        <p:txBody>
          <a:bodyPr wrap="square" rtlCol="0">
            <a:spAutoFit/>
          </a:bodyPr>
          <a:lstStyle/>
          <a:p>
            <a:r>
              <a:rPr lang="en-US" altLang="ja-JP" sz="17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700" dirty="0">
                <a:latin typeface="メイリオ" panose="020B0604030504040204" pitchFamily="50" charset="-128"/>
                <a:ea typeface="メイリオ" panose="020B0604030504040204" pitchFamily="50" charset="-128"/>
                <a:cs typeface="メイリオ" panose="020B0604030504040204" pitchFamily="50" charset="-128"/>
              </a:rPr>
              <a:t>課題を解決するための手段</a:t>
            </a:r>
            <a:r>
              <a:rPr lang="en-US" altLang="ja-JP" sz="1700" dirty="0">
                <a:latin typeface="メイリオ" panose="020B0604030504040204" pitchFamily="50" charset="-128"/>
                <a:ea typeface="メイリオ" panose="020B0604030504040204" pitchFamily="50" charset="-128"/>
                <a:cs typeface="メイリオ" panose="020B0604030504040204" pitchFamily="50" charset="-128"/>
              </a:rPr>
              <a:t>】</a:t>
            </a:r>
          </a:p>
          <a:p>
            <a:r>
              <a:rPr kumimoji="1" lang="en-US" altLang="ja-JP" sz="1700" dirty="0">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700" dirty="0">
                <a:latin typeface="メイリオ" panose="020B0604030504040204" pitchFamily="50" charset="-128"/>
                <a:ea typeface="メイリオ" panose="020B0604030504040204" pitchFamily="50" charset="-128"/>
                <a:cs typeface="メイリオ" panose="020B0604030504040204" pitchFamily="50" charset="-128"/>
              </a:rPr>
              <a:t>ＸＸＸＸ</a:t>
            </a:r>
            <a:r>
              <a:rPr kumimoji="1" lang="en-US" altLang="ja-JP" sz="1700" dirty="0">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700" dirty="0">
                <a:latin typeface="メイリオ" panose="020B0604030504040204" pitchFamily="50" charset="-128"/>
                <a:ea typeface="メイリオ" panose="020B0604030504040204" pitchFamily="50" charset="-128"/>
                <a:cs typeface="メイリオ" panose="020B0604030504040204" pitchFamily="50" charset="-128"/>
              </a:rPr>
              <a:t>　</a:t>
            </a:r>
            <a:endParaRPr kumimoji="1" lang="en-US" altLang="ja-JP" sz="170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700" dirty="0">
                <a:latin typeface="メイリオ" panose="020B0604030504040204" pitchFamily="50" charset="-128"/>
                <a:ea typeface="メイリオ" panose="020B0604030504040204" pitchFamily="50" charset="-128"/>
                <a:cs typeface="メイリオ" panose="020B0604030504040204" pitchFamily="50" charset="-128"/>
              </a:rPr>
              <a:t>　</a:t>
            </a:r>
            <a:r>
              <a:rPr kumimoji="1" lang="ja-JP" altLang="en-US" sz="1700" dirty="0">
                <a:latin typeface="メイリオ" panose="020B0604030504040204" pitchFamily="50" charset="-128"/>
                <a:ea typeface="メイリオ" panose="020B0604030504040204" pitchFamily="50" charset="-128"/>
                <a:cs typeface="メイリオ" panose="020B0604030504040204" pitchFamily="50" charset="-128"/>
              </a:rPr>
              <a:t>本発明に係る</a:t>
            </a:r>
            <a:r>
              <a:rPr lang="ja-JP" altLang="en-US" sz="1700" dirty="0">
                <a:latin typeface="メイリオ" panose="020B0604030504040204" pitchFamily="50" charset="-128"/>
                <a:ea typeface="メイリオ" panose="020B0604030504040204" pitchFamily="50" charset="-128"/>
                <a:cs typeface="メイリオ" panose="020B0604030504040204" pitchFamily="50" charset="-128"/>
              </a:rPr>
              <a:t>○○装置は、</a:t>
            </a:r>
            <a:r>
              <a:rPr lang="en-US" altLang="ja-JP" sz="17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700" dirty="0">
                <a:latin typeface="メイリオ" panose="020B0604030504040204" pitchFamily="50" charset="-128"/>
                <a:ea typeface="メイリオ" panose="020B0604030504040204" pitchFamily="50" charset="-128"/>
                <a:cs typeface="メイリオ" panose="020B0604030504040204" pitchFamily="50" charset="-128"/>
              </a:rPr>
              <a:t>○○と、を備えることを特徴とする。</a:t>
            </a:r>
            <a:endParaRPr lang="en-US" altLang="ja-JP" sz="170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700" dirty="0">
                <a:latin typeface="メイリオ" panose="020B0604030504040204" pitchFamily="50" charset="-128"/>
                <a:ea typeface="メイリオ" panose="020B0604030504040204" pitchFamily="50" charset="-128"/>
                <a:cs typeface="メイリオ" panose="020B0604030504040204" pitchFamily="50" charset="-128"/>
              </a:rPr>
              <a:t>　上記○○装置によれば、○○を設けたので、</a:t>
            </a:r>
            <a:r>
              <a:rPr lang="en-US" altLang="ja-JP" sz="17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700" dirty="0">
                <a:latin typeface="メイリオ" panose="020B0604030504040204" pitchFamily="50" charset="-128"/>
                <a:ea typeface="メイリオ" panose="020B0604030504040204" pitchFamily="50" charset="-128"/>
                <a:cs typeface="メイリオ" panose="020B0604030504040204" pitchFamily="50" charset="-128"/>
              </a:rPr>
              <a:t>することが可能である。</a:t>
            </a:r>
            <a:endParaRPr lang="en-US" altLang="ja-JP" sz="1700" dirty="0">
              <a:latin typeface="メイリオ" panose="020B0604030504040204" pitchFamily="50" charset="-128"/>
              <a:ea typeface="メイリオ" panose="020B0604030504040204" pitchFamily="50" charset="-128"/>
              <a:cs typeface="メイリオ" panose="020B0604030504040204" pitchFamily="50" charset="-128"/>
            </a:endParaRPr>
          </a:p>
          <a:p>
            <a:r>
              <a:rPr lang="en-US" altLang="ja-JP" sz="17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700" dirty="0">
                <a:latin typeface="メイリオ" panose="020B0604030504040204" pitchFamily="50" charset="-128"/>
                <a:ea typeface="メイリオ" panose="020B0604030504040204" pitchFamily="50" charset="-128"/>
                <a:cs typeface="メイリオ" panose="020B0604030504040204" pitchFamily="50" charset="-128"/>
              </a:rPr>
              <a:t>発明の効果</a:t>
            </a:r>
            <a:r>
              <a:rPr lang="en-US" altLang="ja-JP" sz="1700" dirty="0">
                <a:latin typeface="メイリオ" panose="020B0604030504040204" pitchFamily="50" charset="-128"/>
                <a:ea typeface="メイリオ" panose="020B0604030504040204" pitchFamily="50" charset="-128"/>
                <a:cs typeface="メイリオ" panose="020B0604030504040204" pitchFamily="50" charset="-128"/>
              </a:rPr>
              <a:t>】</a:t>
            </a:r>
          </a:p>
          <a:p>
            <a:r>
              <a:rPr lang="en-US" altLang="ja-JP" sz="17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700" dirty="0">
                <a:latin typeface="メイリオ" panose="020B0604030504040204" pitchFamily="50" charset="-128"/>
                <a:ea typeface="メイリオ" panose="020B0604030504040204" pitchFamily="50" charset="-128"/>
                <a:cs typeface="メイリオ" panose="020B0604030504040204" pitchFamily="50" charset="-128"/>
              </a:rPr>
              <a:t>ＹＹＹＹ</a:t>
            </a:r>
            <a:r>
              <a:rPr lang="en-US" altLang="ja-JP" sz="1700" dirty="0">
                <a:latin typeface="メイリオ" panose="020B0604030504040204" pitchFamily="50" charset="-128"/>
                <a:ea typeface="メイリオ" panose="020B0604030504040204" pitchFamily="50" charset="-128"/>
                <a:cs typeface="メイリオ" panose="020B0604030504040204" pitchFamily="50" charset="-128"/>
              </a:rPr>
              <a:t>】</a:t>
            </a:r>
          </a:p>
          <a:p>
            <a:r>
              <a:rPr kumimoji="1" lang="ja-JP" altLang="en-US" sz="1700" dirty="0">
                <a:latin typeface="メイリオ" panose="020B0604030504040204" pitchFamily="50" charset="-128"/>
                <a:ea typeface="メイリオ" panose="020B0604030504040204" pitchFamily="50" charset="-128"/>
                <a:cs typeface="メイリオ" panose="020B0604030504040204" pitchFamily="50" charset="-128"/>
              </a:rPr>
              <a:t>　本発明によれば、</a:t>
            </a:r>
            <a:r>
              <a:rPr kumimoji="1" lang="en-US" altLang="ja-JP" sz="1700" dirty="0">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700" dirty="0">
                <a:latin typeface="メイリオ" panose="020B0604030504040204" pitchFamily="50" charset="-128"/>
                <a:ea typeface="メイリオ" panose="020B0604030504040204" pitchFamily="50" charset="-128"/>
                <a:cs typeface="メイリオ" panose="020B0604030504040204" pitchFamily="50" charset="-128"/>
              </a:rPr>
              <a:t>することができる。</a:t>
            </a:r>
            <a:endParaRPr kumimoji="1" lang="en-US" altLang="ja-JP" sz="17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 name="正方形/長方形 5">
            <a:extLst>
              <a:ext uri="{FF2B5EF4-FFF2-40B4-BE49-F238E27FC236}">
                <a16:creationId xmlns:a16="http://schemas.microsoft.com/office/drawing/2014/main" id="{566FE8BA-D8F7-097A-B1DB-47206F21294E}"/>
              </a:ext>
            </a:extLst>
          </p:cNvPr>
          <p:cNvSpPr/>
          <p:nvPr/>
        </p:nvSpPr>
        <p:spPr>
          <a:xfrm>
            <a:off x="1372727" y="3028080"/>
            <a:ext cx="144016" cy="144016"/>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D4162D"/>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 name="テキスト ボックス 6">
            <a:extLst>
              <a:ext uri="{FF2B5EF4-FFF2-40B4-BE49-F238E27FC236}">
                <a16:creationId xmlns:a16="http://schemas.microsoft.com/office/drawing/2014/main" id="{22BFD241-64B3-9CDB-C5B9-ED893ABA10CD}"/>
              </a:ext>
            </a:extLst>
          </p:cNvPr>
          <p:cNvSpPr txBox="1"/>
          <p:nvPr/>
        </p:nvSpPr>
        <p:spPr>
          <a:xfrm>
            <a:off x="1559876" y="2893689"/>
            <a:ext cx="4493538" cy="461665"/>
          </a:xfrm>
          <a:prstGeom prst="rect">
            <a:avLst/>
          </a:prstGeom>
          <a:noFill/>
        </p:spPr>
        <p:txBody>
          <a:bodyPr wrap="none" rtlCol="0">
            <a:spAutoFit/>
          </a:bodyPr>
          <a:lstStyle/>
          <a:p>
            <a:r>
              <a:rPr lang="ja-JP" altLang="en-US" sz="2400" b="1" dirty="0">
                <a:latin typeface="メイリオ" panose="020B0604030504040204" pitchFamily="50" charset="-128"/>
                <a:ea typeface="メイリオ" panose="020B0604030504040204" pitchFamily="50" charset="-128"/>
                <a:cs typeface="メイリオ" panose="020B0604030504040204" pitchFamily="50" charset="-128"/>
              </a:rPr>
              <a:t>典型的な日本式明細書の書き方</a:t>
            </a:r>
            <a:endParaRPr kumimoji="1" lang="en-US" altLang="ja-JP" sz="24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 name="テキスト ボックス 7">
            <a:extLst>
              <a:ext uri="{FF2B5EF4-FFF2-40B4-BE49-F238E27FC236}">
                <a16:creationId xmlns:a16="http://schemas.microsoft.com/office/drawing/2014/main" id="{91390714-60E3-3434-9CAA-F3C99C053C8C}"/>
              </a:ext>
            </a:extLst>
          </p:cNvPr>
          <p:cNvSpPr txBox="1"/>
          <p:nvPr/>
        </p:nvSpPr>
        <p:spPr>
          <a:xfrm>
            <a:off x="1508383" y="5915295"/>
            <a:ext cx="8166916" cy="369332"/>
          </a:xfrm>
          <a:prstGeom prst="rect">
            <a:avLst/>
          </a:prstGeom>
          <a:noFill/>
        </p:spPr>
        <p:txBody>
          <a:bodyPr wrap="none" rtlCol="0">
            <a:spAutoFit/>
          </a:bodyPr>
          <a:lstStyle/>
          <a:p>
            <a:r>
              <a:rPr kumimoji="1" lang="en-US" altLang="ja-JP" b="1" dirty="0">
                <a:latin typeface="メイリオ" panose="020B0604030504040204" pitchFamily="50" charset="-128"/>
                <a:ea typeface="メイリオ" panose="020B0604030504040204" pitchFamily="50" charset="-128"/>
                <a:cs typeface="メイリオ" panose="020B0604030504040204" pitchFamily="50" charset="-128"/>
              </a:rPr>
              <a:t>×</a:t>
            </a:r>
            <a:r>
              <a:rPr kumimoji="1" lang="en-US" altLang="ja-JP" dirty="0">
                <a:latin typeface="メイリオ" panose="020B0604030504040204" pitchFamily="50" charset="-128"/>
                <a:ea typeface="メイリオ" panose="020B0604030504040204" pitchFamily="50" charset="-128"/>
                <a:cs typeface="メイリオ" panose="020B0604030504040204" pitchFamily="50" charset="-128"/>
              </a:rPr>
              <a:t> Since the apparatus according to </a:t>
            </a:r>
            <a:r>
              <a:rPr kumimoji="1" lang="en-US" altLang="ja-JP" b="1" dirty="0">
                <a:solidFill>
                  <a:srgbClr val="D4161B"/>
                </a:solidFill>
                <a:latin typeface="メイリオ" panose="020B0604030504040204" pitchFamily="50" charset="-128"/>
                <a:ea typeface="メイリオ" panose="020B0604030504040204" pitchFamily="50" charset="-128"/>
                <a:cs typeface="メイリオ" panose="020B0604030504040204" pitchFamily="50" charset="-128"/>
              </a:rPr>
              <a:t>the present invention</a:t>
            </a:r>
            <a:r>
              <a:rPr kumimoji="1" lang="en-US" altLang="ja-JP" dirty="0">
                <a:latin typeface="メイリオ" panose="020B0604030504040204" pitchFamily="50" charset="-128"/>
                <a:ea typeface="メイリオ" panose="020B0604030504040204" pitchFamily="50" charset="-128"/>
                <a:cs typeface="メイリオ" panose="020B0604030504040204" pitchFamily="50" charset="-128"/>
              </a:rPr>
              <a:t> includes ...</a:t>
            </a:r>
          </a:p>
        </p:txBody>
      </p:sp>
      <p:sp>
        <p:nvSpPr>
          <p:cNvPr id="9" name="テキスト ボックス 8">
            <a:extLst>
              <a:ext uri="{FF2B5EF4-FFF2-40B4-BE49-F238E27FC236}">
                <a16:creationId xmlns:a16="http://schemas.microsoft.com/office/drawing/2014/main" id="{D5DC5CAE-598C-ABA6-2BEE-AD0344ECC98C}"/>
              </a:ext>
            </a:extLst>
          </p:cNvPr>
          <p:cNvSpPr txBox="1"/>
          <p:nvPr/>
        </p:nvSpPr>
        <p:spPr>
          <a:xfrm>
            <a:off x="1518008" y="6246460"/>
            <a:ext cx="6724277" cy="369332"/>
          </a:xfrm>
          <a:prstGeom prst="rect">
            <a:avLst/>
          </a:prstGeom>
          <a:noFill/>
        </p:spPr>
        <p:txBody>
          <a:bodyPr wrap="none" rtlCol="0">
            <a:spAutoFit/>
          </a:bodyPr>
          <a:lstStyle/>
          <a:p>
            <a:r>
              <a:rPr lang="en-US" altLang="ja-JP" b="1" dirty="0">
                <a:latin typeface="メイリオ" panose="020B0604030504040204" pitchFamily="50" charset="-128"/>
                <a:ea typeface="メイリオ" panose="020B0604030504040204" pitchFamily="50" charset="-128"/>
                <a:cs typeface="メイリオ" panose="020B0604030504040204" pitchFamily="50" charset="-128"/>
              </a:rPr>
              <a:t>×</a:t>
            </a:r>
            <a:r>
              <a:rPr lang="en-US" altLang="ja-JP" dirty="0">
                <a:latin typeface="メイリオ" panose="020B0604030504040204" pitchFamily="50" charset="-128"/>
                <a:ea typeface="メイリオ" panose="020B0604030504040204" pitchFamily="50" charset="-128"/>
                <a:cs typeface="メイリオ" panose="020B0604030504040204" pitchFamily="50" charset="-128"/>
              </a:rPr>
              <a:t> </a:t>
            </a:r>
            <a:r>
              <a:rPr kumimoji="1" lang="en-US" altLang="ja-JP" dirty="0">
                <a:latin typeface="メイリオ" panose="020B0604030504040204" pitchFamily="50" charset="-128"/>
                <a:ea typeface="メイリオ" panose="020B0604030504040204" pitchFamily="50" charset="-128"/>
                <a:cs typeface="メイリオ" panose="020B0604030504040204" pitchFamily="50" charset="-128"/>
              </a:rPr>
              <a:t>According to </a:t>
            </a:r>
            <a:r>
              <a:rPr kumimoji="1" lang="en-US" altLang="ja-JP" b="1" dirty="0">
                <a:solidFill>
                  <a:srgbClr val="D4161B"/>
                </a:solidFill>
                <a:latin typeface="メイリオ" panose="020B0604030504040204" pitchFamily="50" charset="-128"/>
                <a:ea typeface="メイリオ" panose="020B0604030504040204" pitchFamily="50" charset="-128"/>
                <a:cs typeface="メイリオ" panose="020B0604030504040204" pitchFamily="50" charset="-128"/>
              </a:rPr>
              <a:t>the present invention</a:t>
            </a:r>
            <a:r>
              <a:rPr kumimoji="1" lang="en-US" altLang="ja-JP" dirty="0">
                <a:latin typeface="メイリオ" panose="020B0604030504040204" pitchFamily="50" charset="-128"/>
                <a:ea typeface="メイリオ" panose="020B0604030504040204" pitchFamily="50" charset="-128"/>
                <a:cs typeface="メイリオ" panose="020B0604030504040204" pitchFamily="50" charset="-128"/>
              </a:rPr>
              <a:t>, it is possible to ...</a:t>
            </a:r>
          </a:p>
        </p:txBody>
      </p:sp>
      <p:cxnSp>
        <p:nvCxnSpPr>
          <p:cNvPr id="10" name="直線コネクタ 9">
            <a:extLst>
              <a:ext uri="{FF2B5EF4-FFF2-40B4-BE49-F238E27FC236}">
                <a16:creationId xmlns:a16="http://schemas.microsoft.com/office/drawing/2014/main" id="{11DC338D-FDB1-CDD6-4D9D-5EAEFAB32116}"/>
              </a:ext>
            </a:extLst>
          </p:cNvPr>
          <p:cNvCxnSpPr/>
          <p:nvPr/>
        </p:nvCxnSpPr>
        <p:spPr>
          <a:xfrm>
            <a:off x="2020799" y="4134012"/>
            <a:ext cx="2160240" cy="0"/>
          </a:xfrm>
          <a:prstGeom prst="line">
            <a:avLst/>
          </a:prstGeom>
          <a:ln w="22225">
            <a:solidFill>
              <a:srgbClr val="D4161B"/>
            </a:solidFill>
          </a:ln>
        </p:spPr>
        <p:style>
          <a:lnRef idx="1">
            <a:schemeClr val="accent1"/>
          </a:lnRef>
          <a:fillRef idx="0">
            <a:schemeClr val="accent1"/>
          </a:fillRef>
          <a:effectRef idx="0">
            <a:schemeClr val="accent1"/>
          </a:effectRef>
          <a:fontRef idx="minor">
            <a:schemeClr val="tx1"/>
          </a:fontRef>
        </p:style>
      </p:cxnSp>
      <p:cxnSp>
        <p:nvCxnSpPr>
          <p:cNvPr id="11" name="直線コネクタ 10">
            <a:extLst>
              <a:ext uri="{FF2B5EF4-FFF2-40B4-BE49-F238E27FC236}">
                <a16:creationId xmlns:a16="http://schemas.microsoft.com/office/drawing/2014/main" id="{9A82D6CF-A767-ABC0-DE69-A63D6C399A2B}"/>
              </a:ext>
            </a:extLst>
          </p:cNvPr>
          <p:cNvCxnSpPr/>
          <p:nvPr/>
        </p:nvCxnSpPr>
        <p:spPr>
          <a:xfrm>
            <a:off x="1996557" y="5185257"/>
            <a:ext cx="1517160" cy="0"/>
          </a:xfrm>
          <a:prstGeom prst="line">
            <a:avLst/>
          </a:prstGeom>
          <a:ln w="22225">
            <a:solidFill>
              <a:srgbClr val="D4161B"/>
            </a:solidFill>
          </a:ln>
        </p:spPr>
        <p:style>
          <a:lnRef idx="1">
            <a:schemeClr val="accent1"/>
          </a:lnRef>
          <a:fillRef idx="0">
            <a:schemeClr val="accent1"/>
          </a:fillRef>
          <a:effectRef idx="0">
            <a:schemeClr val="accent1"/>
          </a:effectRef>
          <a:fontRef idx="minor">
            <a:schemeClr val="tx1"/>
          </a:fontRef>
        </p:style>
      </p:cxnSp>
      <p:sp>
        <p:nvSpPr>
          <p:cNvPr id="12" name="正方形/長方形 11">
            <a:extLst>
              <a:ext uri="{FF2B5EF4-FFF2-40B4-BE49-F238E27FC236}">
                <a16:creationId xmlns:a16="http://schemas.microsoft.com/office/drawing/2014/main" id="{13011125-FE95-8AC1-22CB-911E7CAFAB72}"/>
              </a:ext>
            </a:extLst>
          </p:cNvPr>
          <p:cNvSpPr/>
          <p:nvPr/>
        </p:nvSpPr>
        <p:spPr>
          <a:xfrm>
            <a:off x="1383617" y="5621196"/>
            <a:ext cx="144016" cy="144016"/>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D4162D"/>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3" name="テキスト ボックス 12">
            <a:extLst>
              <a:ext uri="{FF2B5EF4-FFF2-40B4-BE49-F238E27FC236}">
                <a16:creationId xmlns:a16="http://schemas.microsoft.com/office/drawing/2014/main" id="{183C041F-254F-517C-C65D-635E14393BEF}"/>
              </a:ext>
            </a:extLst>
          </p:cNvPr>
          <p:cNvSpPr txBox="1"/>
          <p:nvPr/>
        </p:nvSpPr>
        <p:spPr>
          <a:xfrm>
            <a:off x="1570766" y="5486805"/>
            <a:ext cx="2954655" cy="461665"/>
          </a:xfrm>
          <a:prstGeom prst="rect">
            <a:avLst/>
          </a:prstGeom>
          <a:noFill/>
        </p:spPr>
        <p:txBody>
          <a:bodyPr wrap="none" rtlCol="0">
            <a:spAutoFit/>
          </a:bodyPr>
          <a:lstStyle/>
          <a:p>
            <a:r>
              <a:rPr lang="ja-JP" altLang="en-US" sz="2400" b="1" dirty="0">
                <a:latin typeface="メイリオ" panose="020B0604030504040204" pitchFamily="50" charset="-128"/>
                <a:ea typeface="メイリオ" panose="020B0604030504040204" pitchFamily="50" charset="-128"/>
                <a:cs typeface="メイリオ" panose="020B0604030504040204" pitchFamily="50" charset="-128"/>
              </a:rPr>
              <a:t>典型的なミラー翻訳</a:t>
            </a:r>
            <a:endParaRPr kumimoji="1" lang="en-US" altLang="ja-JP" sz="24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 name="タイトル 1">
            <a:extLst>
              <a:ext uri="{FF2B5EF4-FFF2-40B4-BE49-F238E27FC236}">
                <a16:creationId xmlns:a16="http://schemas.microsoft.com/office/drawing/2014/main" id="{10A4A613-AE6A-74BA-6AB2-FB6AE9905C2D}"/>
              </a:ext>
            </a:extLst>
          </p:cNvPr>
          <p:cNvSpPr txBox="1">
            <a:spLocks/>
          </p:cNvSpPr>
          <p:nvPr/>
        </p:nvSpPr>
        <p:spPr>
          <a:xfrm>
            <a:off x="1143000" y="533401"/>
            <a:ext cx="9906000" cy="1382156"/>
          </a:xfrm>
          <a:prstGeom prst="rect">
            <a:avLst/>
          </a:prstGeom>
        </p:spPr>
        <p:txBody>
          <a:bodyPr/>
          <a:lstStyle>
            <a:lvl1pPr algn="l" defTabSz="914400" rtl="0" eaLnBrk="1" latinLnBrk="0" hangingPunct="1">
              <a:lnSpc>
                <a:spcPct val="105000"/>
              </a:lnSpc>
              <a:spcBef>
                <a:spcPct val="0"/>
              </a:spcBef>
              <a:buNone/>
              <a:defRPr sz="4800" b="1" i="0" kern="1200" cap="none" spc="140" baseline="0">
                <a:solidFill>
                  <a:schemeClr val="tx2"/>
                </a:solidFill>
                <a:latin typeface="+mj-lt"/>
                <a:ea typeface="+mj-ea"/>
                <a:cs typeface="+mj-cs"/>
              </a:defRPr>
            </a:lvl1pPr>
          </a:lstStyle>
          <a:p>
            <a:r>
              <a:rPr kumimoji="1" lang="en-US" altLang="ja-JP" dirty="0"/>
              <a:t>3.2 </a:t>
            </a:r>
            <a:r>
              <a:rPr kumimoji="1" lang="ja-JP" altLang="en-US" dirty="0"/>
              <a:t>「本発明」に直接言及しない➀</a:t>
            </a:r>
          </a:p>
        </p:txBody>
      </p:sp>
      <p:sp>
        <p:nvSpPr>
          <p:cNvPr id="15" name="フッター プレースホルダー 2">
            <a:extLst>
              <a:ext uri="{FF2B5EF4-FFF2-40B4-BE49-F238E27FC236}">
                <a16:creationId xmlns:a16="http://schemas.microsoft.com/office/drawing/2014/main" id="{5EADCFB5-56DA-5CDA-F0F6-0C0851B7347A}"/>
              </a:ext>
            </a:extLst>
          </p:cNvPr>
          <p:cNvSpPr>
            <a:spLocks noGrp="1"/>
          </p:cNvSpPr>
          <p:nvPr>
            <p:ph type="ftr" sz="quarter" idx="11"/>
          </p:nvPr>
        </p:nvSpPr>
        <p:spPr>
          <a:xfrm>
            <a:off x="4630250" y="6547320"/>
            <a:ext cx="2592585" cy="365125"/>
          </a:xfrm>
        </p:spPr>
        <p:txBody>
          <a:bodyPr/>
          <a:lstStyle/>
          <a:p>
            <a:r>
              <a:rPr lang="en-US" altLang="ja-JP" sz="800" dirty="0">
                <a:latin typeface="メイリオ" panose="020B0604030504040204" pitchFamily="50" charset="-128"/>
                <a:ea typeface="メイリオ" panose="020B0604030504040204" pitchFamily="50" charset="-128"/>
                <a:cs typeface="Arial" panose="020B0604020202020204" pitchFamily="34" charset="0"/>
              </a:rPr>
              <a:t>©SSIP</a:t>
            </a:r>
            <a:r>
              <a:rPr lang="ja-JP" altLang="en-US" sz="800" dirty="0">
                <a:latin typeface="メイリオ" panose="020B0604030504040204" pitchFamily="50" charset="-128"/>
                <a:ea typeface="メイリオ" panose="020B0604030504040204" pitchFamily="50" charset="-128"/>
                <a:cs typeface="Arial" panose="020B0604020202020204" pitchFamily="34" charset="0"/>
              </a:rPr>
              <a:t>弁理士法人</a:t>
            </a:r>
            <a:r>
              <a:rPr lang="en-US" altLang="ja-JP" sz="800" dirty="0">
                <a:latin typeface="メイリオ" panose="020B0604030504040204" pitchFamily="50" charset="-128"/>
                <a:ea typeface="メイリオ" panose="020B0604030504040204" pitchFamily="50" charset="-128"/>
                <a:cs typeface="Arial" panose="020B0604020202020204" pitchFamily="34" charset="0"/>
              </a:rPr>
              <a:t>. All Rights Reserved.</a:t>
            </a:r>
          </a:p>
        </p:txBody>
      </p:sp>
      <p:sp>
        <p:nvSpPr>
          <p:cNvPr id="16" name="正方形/長方形 15">
            <a:extLst>
              <a:ext uri="{FF2B5EF4-FFF2-40B4-BE49-F238E27FC236}">
                <a16:creationId xmlns:a16="http://schemas.microsoft.com/office/drawing/2014/main" id="{E243742C-85C2-CA8B-F419-E3B8CDFFC2B3}"/>
              </a:ext>
            </a:extLst>
          </p:cNvPr>
          <p:cNvSpPr/>
          <p:nvPr/>
        </p:nvSpPr>
        <p:spPr>
          <a:xfrm>
            <a:off x="5540829" y="5948470"/>
            <a:ext cx="2701456" cy="297990"/>
          </a:xfrm>
          <a:prstGeom prst="rect">
            <a:avLst/>
          </a:prstGeom>
          <a:noFill/>
          <a:ln>
            <a:solidFill>
              <a:srgbClr val="C0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正方形/長方形 16">
            <a:extLst>
              <a:ext uri="{FF2B5EF4-FFF2-40B4-BE49-F238E27FC236}">
                <a16:creationId xmlns:a16="http://schemas.microsoft.com/office/drawing/2014/main" id="{9EDC5B81-3D7A-B264-65A2-C7E9A8E49DCA}"/>
              </a:ext>
            </a:extLst>
          </p:cNvPr>
          <p:cNvSpPr/>
          <p:nvPr/>
        </p:nvSpPr>
        <p:spPr>
          <a:xfrm>
            <a:off x="3294259" y="6252374"/>
            <a:ext cx="2701456" cy="297990"/>
          </a:xfrm>
          <a:prstGeom prst="rect">
            <a:avLst/>
          </a:prstGeom>
          <a:noFill/>
          <a:ln>
            <a:solidFill>
              <a:srgbClr val="C0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矢印: 左カーブ 17">
            <a:extLst>
              <a:ext uri="{FF2B5EF4-FFF2-40B4-BE49-F238E27FC236}">
                <a16:creationId xmlns:a16="http://schemas.microsoft.com/office/drawing/2014/main" id="{B1C7F2E7-B732-CBD4-16E9-70115832493D}"/>
              </a:ext>
            </a:extLst>
          </p:cNvPr>
          <p:cNvSpPr/>
          <p:nvPr/>
        </p:nvSpPr>
        <p:spPr>
          <a:xfrm>
            <a:off x="9241326" y="4571063"/>
            <a:ext cx="496356" cy="1347889"/>
          </a:xfrm>
          <a:prstGeom prst="curvedLef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19" name="テキスト ボックス 18">
            <a:extLst>
              <a:ext uri="{FF2B5EF4-FFF2-40B4-BE49-F238E27FC236}">
                <a16:creationId xmlns:a16="http://schemas.microsoft.com/office/drawing/2014/main" id="{B02B5A76-D5E8-7777-F4D7-99EE02DDA8EB}"/>
              </a:ext>
            </a:extLst>
          </p:cNvPr>
          <p:cNvSpPr txBox="1"/>
          <p:nvPr/>
        </p:nvSpPr>
        <p:spPr>
          <a:xfrm>
            <a:off x="9590314" y="4134012"/>
            <a:ext cx="2592376" cy="646331"/>
          </a:xfrm>
          <a:prstGeom prst="rect">
            <a:avLst/>
          </a:prstGeom>
          <a:noFill/>
        </p:spPr>
        <p:txBody>
          <a:bodyPr wrap="none" rtlCol="0">
            <a:spAutoFit/>
          </a:bodyPr>
          <a:lstStyle/>
          <a:p>
            <a:r>
              <a:rPr lang="en-US" altLang="ja-JP" b="1" dirty="0"/>
              <a:t>“present invention”</a:t>
            </a:r>
            <a:r>
              <a:rPr lang="ja-JP" altLang="en-US" b="1" dirty="0"/>
              <a:t>と</a:t>
            </a:r>
            <a:endParaRPr lang="en-US" altLang="ja-JP" b="1" dirty="0"/>
          </a:p>
          <a:p>
            <a:r>
              <a:rPr lang="ja-JP" altLang="en-US" b="1" dirty="0"/>
              <a:t>翻訳されてしまう</a:t>
            </a:r>
            <a:r>
              <a:rPr lang="en-US" altLang="ja-JP" b="1" dirty="0"/>
              <a:t>…</a:t>
            </a:r>
            <a:r>
              <a:rPr lang="ja-JP" altLang="en-US" b="1" dirty="0"/>
              <a:t>。</a:t>
            </a:r>
            <a:endParaRPr lang="en-US" altLang="ja-JP" b="1" dirty="0"/>
          </a:p>
        </p:txBody>
      </p:sp>
      <p:sp>
        <p:nvSpPr>
          <p:cNvPr id="22" name="吹き出し: 角を丸めた四角形 21">
            <a:extLst>
              <a:ext uri="{FF2B5EF4-FFF2-40B4-BE49-F238E27FC236}">
                <a16:creationId xmlns:a16="http://schemas.microsoft.com/office/drawing/2014/main" id="{4B08CC4A-4DD8-A6B4-D507-FE14391DA431}"/>
              </a:ext>
            </a:extLst>
          </p:cNvPr>
          <p:cNvSpPr/>
          <p:nvPr/>
        </p:nvSpPr>
        <p:spPr>
          <a:xfrm>
            <a:off x="9560385" y="1193610"/>
            <a:ext cx="2479217" cy="835545"/>
          </a:xfrm>
          <a:prstGeom prst="wedgeRoundRectCallout">
            <a:avLst>
              <a:gd name="adj1" fmla="val -38458"/>
              <a:gd name="adj2" fmla="val 66990"/>
              <a:gd name="adj3" fmla="val 16667"/>
            </a:avLst>
          </a:prstGeom>
          <a:solidFill>
            <a:schemeClr val="bg1">
              <a:lumMod val="8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テキスト ボックス 19">
            <a:extLst>
              <a:ext uri="{FF2B5EF4-FFF2-40B4-BE49-F238E27FC236}">
                <a16:creationId xmlns:a16="http://schemas.microsoft.com/office/drawing/2014/main" id="{8B18F2E0-3794-E39F-17A6-16810CE03362}"/>
              </a:ext>
            </a:extLst>
          </p:cNvPr>
          <p:cNvSpPr txBox="1"/>
          <p:nvPr/>
        </p:nvSpPr>
        <p:spPr>
          <a:xfrm>
            <a:off x="9634488" y="1277166"/>
            <a:ext cx="2369558" cy="646331"/>
          </a:xfrm>
          <a:prstGeom prst="rect">
            <a:avLst/>
          </a:prstGeom>
          <a:noFill/>
        </p:spPr>
        <p:txBody>
          <a:bodyPr wrap="none" rtlCol="0">
            <a:spAutoFit/>
          </a:bodyPr>
          <a:lstStyle/>
          <a:p>
            <a:pPr algn="ctr"/>
            <a:r>
              <a:rPr lang="en-US" altLang="ja-JP" b="1" dirty="0"/>
              <a:t>“present invention”</a:t>
            </a:r>
          </a:p>
          <a:p>
            <a:pPr algn="ctr"/>
            <a:r>
              <a:rPr lang="ja-JP" altLang="en-US" b="1" dirty="0"/>
              <a:t>による限定解釈</a:t>
            </a:r>
            <a:endParaRPr lang="en-US" altLang="ja-JP" b="1" dirty="0"/>
          </a:p>
        </p:txBody>
      </p:sp>
    </p:spTree>
    <p:extLst>
      <p:ext uri="{BB962C8B-B14F-4D97-AF65-F5344CB8AC3E}">
        <p14:creationId xmlns:p14="http://schemas.microsoft.com/office/powerpoint/2010/main" val="308170398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a:extLst>
              <a:ext uri="{FF2B5EF4-FFF2-40B4-BE49-F238E27FC236}">
                <a16:creationId xmlns:a16="http://schemas.microsoft.com/office/drawing/2014/main" id="{2E80D89C-275A-1B78-52B2-516BFAD3D1D3}"/>
              </a:ext>
            </a:extLst>
          </p:cNvPr>
          <p:cNvSpPr/>
          <p:nvPr/>
        </p:nvSpPr>
        <p:spPr>
          <a:xfrm>
            <a:off x="1314128" y="1975538"/>
            <a:ext cx="144016" cy="144016"/>
          </a:xfrm>
          <a:prstGeom prst="rect">
            <a:avLst/>
          </a:prstGeom>
          <a:solidFill>
            <a:srgbClr val="D4162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 name="テキスト ボックス 3">
            <a:extLst>
              <a:ext uri="{FF2B5EF4-FFF2-40B4-BE49-F238E27FC236}">
                <a16:creationId xmlns:a16="http://schemas.microsoft.com/office/drawing/2014/main" id="{80E4F6AA-CE96-3F90-5EAF-1E835C52D158}"/>
              </a:ext>
            </a:extLst>
          </p:cNvPr>
          <p:cNvSpPr txBox="1"/>
          <p:nvPr/>
        </p:nvSpPr>
        <p:spPr>
          <a:xfrm>
            <a:off x="1344081" y="1864484"/>
            <a:ext cx="5343129" cy="461665"/>
          </a:xfrm>
          <a:prstGeom prst="rect">
            <a:avLst/>
          </a:prstGeom>
          <a:noFill/>
        </p:spPr>
        <p:txBody>
          <a:bodyPr wrap="none" rtlCol="0">
            <a:spAutoFit/>
          </a:bodyPr>
          <a:lstStyle/>
          <a:p>
            <a:r>
              <a:rPr kumimoji="1" lang="ja-JP" altLang="en-US" sz="2400" b="1" dirty="0">
                <a:latin typeface="メイリオ" panose="020B0604030504040204" pitchFamily="50" charset="-128"/>
                <a:ea typeface="メイリオ" panose="020B0604030504040204" pitchFamily="50" charset="-128"/>
                <a:cs typeface="メイリオ" panose="020B0604030504040204" pitchFamily="50" charset="-128"/>
              </a:rPr>
              <a:t>「本発明」について直接言及しない</a:t>
            </a:r>
            <a:r>
              <a:rPr kumimoji="1" lang="en-US" altLang="ja-JP" sz="2400" b="1" dirty="0">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sz="24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 name="正方形/長方形 4">
            <a:extLst>
              <a:ext uri="{FF2B5EF4-FFF2-40B4-BE49-F238E27FC236}">
                <a16:creationId xmlns:a16="http://schemas.microsoft.com/office/drawing/2014/main" id="{B61EAD07-905D-D3C3-1F4D-6850B80D7E44}"/>
              </a:ext>
            </a:extLst>
          </p:cNvPr>
          <p:cNvSpPr/>
          <p:nvPr/>
        </p:nvSpPr>
        <p:spPr>
          <a:xfrm>
            <a:off x="1430354" y="2460540"/>
            <a:ext cx="144016" cy="144016"/>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 name="テキスト ボックス 5">
            <a:extLst>
              <a:ext uri="{FF2B5EF4-FFF2-40B4-BE49-F238E27FC236}">
                <a16:creationId xmlns:a16="http://schemas.microsoft.com/office/drawing/2014/main" id="{0F37254F-554A-6C5A-1371-0B18B4248701}"/>
              </a:ext>
            </a:extLst>
          </p:cNvPr>
          <p:cNvSpPr txBox="1"/>
          <p:nvPr/>
        </p:nvSpPr>
        <p:spPr>
          <a:xfrm>
            <a:off x="1613259" y="2354232"/>
            <a:ext cx="4120039" cy="400110"/>
          </a:xfrm>
          <a:prstGeom prst="rect">
            <a:avLst/>
          </a:prstGeom>
          <a:noFill/>
        </p:spPr>
        <p:txBody>
          <a:bodyPr wrap="none" rtlCol="0">
            <a:spAutoFit/>
          </a:bodyPr>
          <a:lstStyle/>
          <a:p>
            <a:r>
              <a:rPr kumimoji="1" lang="en-US" altLang="ja-JP" sz="2000" b="1" dirty="0">
                <a:latin typeface="メイリオ" panose="020B0604030504040204" pitchFamily="50" charset="-128"/>
                <a:ea typeface="メイリオ" panose="020B0604030504040204" pitchFamily="50" charset="-128"/>
                <a:cs typeface="メイリオ" panose="020B0604030504040204" pitchFamily="50" charset="-128"/>
              </a:rPr>
              <a:t>GE</a:t>
            </a:r>
            <a:r>
              <a:rPr kumimoji="1" lang="ja-JP" altLang="en-US" sz="2000" b="1" dirty="0">
                <a:latin typeface="メイリオ" panose="020B0604030504040204" pitchFamily="50" charset="-128"/>
                <a:ea typeface="メイリオ" panose="020B0604030504040204" pitchFamily="50" charset="-128"/>
                <a:cs typeface="メイリオ" panose="020B0604030504040204" pitchFamily="50" charset="-128"/>
              </a:rPr>
              <a:t>明細書から見習うべきポイント</a:t>
            </a:r>
          </a:p>
        </p:txBody>
      </p:sp>
      <p:sp>
        <p:nvSpPr>
          <p:cNvPr id="7" name="正方形/長方形 6">
            <a:extLst>
              <a:ext uri="{FF2B5EF4-FFF2-40B4-BE49-F238E27FC236}">
                <a16:creationId xmlns:a16="http://schemas.microsoft.com/office/drawing/2014/main" id="{D83D21F5-841F-318E-C2A7-B72CD02F4641}"/>
              </a:ext>
            </a:extLst>
          </p:cNvPr>
          <p:cNvSpPr/>
          <p:nvPr/>
        </p:nvSpPr>
        <p:spPr>
          <a:xfrm>
            <a:off x="1434943" y="5530613"/>
            <a:ext cx="144016" cy="144016"/>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pic>
        <p:nvPicPr>
          <p:cNvPr id="8" name="Picture 2">
            <a:extLst>
              <a:ext uri="{FF2B5EF4-FFF2-40B4-BE49-F238E27FC236}">
                <a16:creationId xmlns:a16="http://schemas.microsoft.com/office/drawing/2014/main" id="{9CCDFEF2-F5BB-0B2F-08AE-A46048D672D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15652" y="2789222"/>
            <a:ext cx="6413500" cy="9779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9" name="角丸四角形 41">
            <a:extLst>
              <a:ext uri="{FF2B5EF4-FFF2-40B4-BE49-F238E27FC236}">
                <a16:creationId xmlns:a16="http://schemas.microsoft.com/office/drawing/2014/main" id="{9A0E1896-F371-383A-49A9-4E3BA4E2089A}"/>
              </a:ext>
            </a:extLst>
          </p:cNvPr>
          <p:cNvSpPr/>
          <p:nvPr/>
        </p:nvSpPr>
        <p:spPr>
          <a:xfrm>
            <a:off x="2513443" y="2827722"/>
            <a:ext cx="3821760" cy="351048"/>
          </a:xfrm>
          <a:prstGeom prst="roundRect">
            <a:avLst/>
          </a:prstGeom>
          <a:solidFill>
            <a:schemeClr val="bg1">
              <a:lumMod val="85000"/>
              <a:alpha val="21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0" name="四角形吹き出し 29">
            <a:extLst>
              <a:ext uri="{FF2B5EF4-FFF2-40B4-BE49-F238E27FC236}">
                <a16:creationId xmlns:a16="http://schemas.microsoft.com/office/drawing/2014/main" id="{509F406B-D303-CB19-6F8C-4D5BAA275DD0}"/>
              </a:ext>
            </a:extLst>
          </p:cNvPr>
          <p:cNvSpPr/>
          <p:nvPr/>
        </p:nvSpPr>
        <p:spPr>
          <a:xfrm>
            <a:off x="7943464" y="1741385"/>
            <a:ext cx="1989188" cy="1323805"/>
          </a:xfrm>
          <a:prstGeom prst="wedgeRectCallout">
            <a:avLst>
              <a:gd name="adj1" fmla="val -129969"/>
              <a:gd name="adj2" fmla="val 34862"/>
            </a:avLst>
          </a:prstGeom>
          <a:solidFill>
            <a:schemeClr val="bg1">
              <a:lumMod val="85000"/>
              <a:alpha val="15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The object of </a:t>
            </a:r>
            <a:r>
              <a:rPr lang="en-US" altLang="ja-JP" b="1" dirty="0">
                <a:solidFill>
                  <a:srgbClr val="D4162D"/>
                </a:solidFill>
                <a:latin typeface="メイリオ" panose="020B0604030504040204" pitchFamily="50" charset="-128"/>
                <a:ea typeface="メイリオ" panose="020B0604030504040204" pitchFamily="50" charset="-128"/>
                <a:cs typeface="メイリオ" panose="020B0604030504040204" pitchFamily="50" charset="-128"/>
              </a:rPr>
              <a:t>the present invention</a:t>
            </a:r>
            <a:r>
              <a:rPr lang="ja-JP" altLang="en-US"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とはしない</a:t>
            </a:r>
            <a:r>
              <a:rPr lang="en-US" altLang="ja-JP"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pic>
        <p:nvPicPr>
          <p:cNvPr id="11" name="Picture 3">
            <a:extLst>
              <a:ext uri="{FF2B5EF4-FFF2-40B4-BE49-F238E27FC236}">
                <a16:creationId xmlns:a16="http://schemas.microsoft.com/office/drawing/2014/main" id="{D2416EE7-5D01-70F7-FF2C-B675AF9C2C7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29917" y="3839373"/>
            <a:ext cx="6438900" cy="14414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2" name="角丸四角形 42">
            <a:extLst>
              <a:ext uri="{FF2B5EF4-FFF2-40B4-BE49-F238E27FC236}">
                <a16:creationId xmlns:a16="http://schemas.microsoft.com/office/drawing/2014/main" id="{2138D57E-B4CA-D8F4-6908-ABB1CD432814}"/>
              </a:ext>
            </a:extLst>
          </p:cNvPr>
          <p:cNvSpPr/>
          <p:nvPr/>
        </p:nvSpPr>
        <p:spPr>
          <a:xfrm>
            <a:off x="2538029" y="3837684"/>
            <a:ext cx="5112568" cy="351048"/>
          </a:xfrm>
          <a:prstGeom prst="roundRect">
            <a:avLst/>
          </a:prstGeom>
          <a:solidFill>
            <a:schemeClr val="bg1">
              <a:lumMod val="85000"/>
              <a:alpha val="21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3" name="四角形吹き出し 43">
            <a:extLst>
              <a:ext uri="{FF2B5EF4-FFF2-40B4-BE49-F238E27FC236}">
                <a16:creationId xmlns:a16="http://schemas.microsoft.com/office/drawing/2014/main" id="{248B337F-CDD2-B3A3-4B23-DEC962C6D650}"/>
              </a:ext>
            </a:extLst>
          </p:cNvPr>
          <p:cNvSpPr/>
          <p:nvPr/>
        </p:nvSpPr>
        <p:spPr>
          <a:xfrm>
            <a:off x="7968817" y="3913610"/>
            <a:ext cx="1964603" cy="1323805"/>
          </a:xfrm>
          <a:prstGeom prst="wedgeRectCallout">
            <a:avLst>
              <a:gd name="adj1" fmla="val -65856"/>
              <a:gd name="adj2" fmla="val -37736"/>
            </a:avLst>
          </a:prstGeom>
          <a:solidFill>
            <a:schemeClr val="bg1">
              <a:lumMod val="85000"/>
              <a:alpha val="15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According to </a:t>
            </a:r>
            <a:r>
              <a:rPr lang="en-US" altLang="ja-JP" b="1" dirty="0">
                <a:solidFill>
                  <a:srgbClr val="D4162D"/>
                </a:solidFill>
                <a:latin typeface="メイリオ" panose="020B0604030504040204" pitchFamily="50" charset="-128"/>
                <a:ea typeface="メイリオ" panose="020B0604030504040204" pitchFamily="50" charset="-128"/>
                <a:cs typeface="メイリオ" panose="020B0604030504040204" pitchFamily="50" charset="-128"/>
              </a:rPr>
              <a:t>the present invention</a:t>
            </a:r>
            <a:r>
              <a:rPr lang="ja-JP" altLang="en-US"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とはしない</a:t>
            </a:r>
            <a:r>
              <a:rPr lang="en-US" altLang="ja-JP"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5" name="テキスト ボックス 14">
            <a:extLst>
              <a:ext uri="{FF2B5EF4-FFF2-40B4-BE49-F238E27FC236}">
                <a16:creationId xmlns:a16="http://schemas.microsoft.com/office/drawing/2014/main" id="{5545F209-15D7-3398-0CF8-FCB85B0F597D}"/>
              </a:ext>
            </a:extLst>
          </p:cNvPr>
          <p:cNvSpPr txBox="1"/>
          <p:nvPr/>
        </p:nvSpPr>
        <p:spPr>
          <a:xfrm>
            <a:off x="1660795" y="5409557"/>
            <a:ext cx="8664214" cy="923330"/>
          </a:xfrm>
          <a:prstGeom prst="rect">
            <a:avLst/>
          </a:prstGeom>
          <a:noFill/>
        </p:spPr>
        <p:txBody>
          <a:bodyPr wrap="square">
            <a:spAutoFit/>
          </a:bodyPr>
          <a:lstStyle/>
          <a:p>
            <a:r>
              <a:rPr lang="ja-JP" altLang="en-US" sz="1800" b="1" u="sng" dirty="0">
                <a:latin typeface="メイリオ" panose="020B0604030504040204" pitchFamily="50" charset="-128"/>
                <a:ea typeface="メイリオ" panose="020B0604030504040204" pitchFamily="50" charset="-128"/>
                <a:cs typeface="メイリオ" panose="020B0604030504040204" pitchFamily="50" charset="-128"/>
              </a:rPr>
              <a:t>独立クレームに対応した説明であっても、あくまで実施形態に</a:t>
            </a:r>
            <a:r>
              <a:rPr kumimoji="1" lang="ja-JP" altLang="en-US" sz="1800" b="1" u="sng" dirty="0">
                <a:latin typeface="メイリオ" panose="020B0604030504040204" pitchFamily="50" charset="-128"/>
                <a:ea typeface="メイリオ" panose="020B0604030504040204" pitchFamily="50" charset="-128"/>
                <a:cs typeface="メイリオ" panose="020B0604030504040204" pitchFamily="50" charset="-128"/>
              </a:rPr>
              <a:t>関する説明だというスタンスを堅持する</a:t>
            </a:r>
            <a:r>
              <a:rPr kumimoji="1" lang="en-US" altLang="ja-JP" sz="1800" b="1" u="sng" dirty="0">
                <a:latin typeface="メイリオ" panose="020B0604030504040204" pitchFamily="50" charset="-128"/>
                <a:ea typeface="メイリオ" panose="020B0604030504040204" pitchFamily="50" charset="-128"/>
                <a:cs typeface="メイリオ" panose="020B0604030504040204" pitchFamily="50" charset="-128"/>
              </a:rPr>
              <a:t>!!</a:t>
            </a:r>
          </a:p>
          <a:p>
            <a:r>
              <a:rPr lang="ja-JP" altLang="en-US" sz="1800" dirty="0">
                <a:latin typeface="メイリオ" panose="020B0604030504040204" pitchFamily="50" charset="-128"/>
                <a:ea typeface="メイリオ" panose="020B0604030504040204" pitchFamily="50" charset="-128"/>
                <a:cs typeface="メイリオ" panose="020B0604030504040204" pitchFamily="50" charset="-128"/>
              </a:rPr>
              <a:t>例）「</a:t>
            </a:r>
            <a:r>
              <a:rPr lang="ja-JP" altLang="en-US" sz="1800" b="1" dirty="0">
                <a:solidFill>
                  <a:srgbClr val="D4162D"/>
                </a:solidFill>
                <a:latin typeface="メイリオ" panose="020B0604030504040204" pitchFamily="50" charset="-128"/>
                <a:ea typeface="メイリオ" panose="020B0604030504040204" pitchFamily="50" charset="-128"/>
                <a:cs typeface="メイリオ" panose="020B0604030504040204" pitchFamily="50" charset="-128"/>
              </a:rPr>
              <a:t>幾つかの実施</a:t>
            </a:r>
            <a:r>
              <a:rPr lang="ja-JP" altLang="en-US" sz="1800" b="1" dirty="0">
                <a:solidFill>
                  <a:srgbClr val="D4161B"/>
                </a:solidFill>
                <a:latin typeface="メイリオ" panose="020B0604030504040204" pitchFamily="50" charset="-128"/>
                <a:ea typeface="メイリオ" panose="020B0604030504040204" pitchFamily="50" charset="-128"/>
                <a:cs typeface="メイリオ" panose="020B0604030504040204" pitchFamily="50" charset="-128"/>
              </a:rPr>
              <a:t>形態</a:t>
            </a:r>
            <a:r>
              <a:rPr lang="ja-JP" altLang="en-US" b="1" dirty="0">
                <a:solidFill>
                  <a:srgbClr val="D4161B"/>
                </a:solidFill>
                <a:latin typeface="メイリオ" panose="020B0604030504040204" pitchFamily="50" charset="-128"/>
                <a:ea typeface="メイリオ" panose="020B0604030504040204" pitchFamily="50" charset="-128"/>
                <a:cs typeface="メイリオ" panose="020B0604030504040204" pitchFamily="50" charset="-128"/>
              </a:rPr>
              <a:t>に係る</a:t>
            </a:r>
            <a:r>
              <a:rPr lang="ja-JP" altLang="en-US" sz="1800" b="1" dirty="0">
                <a:solidFill>
                  <a:srgbClr val="D4161B"/>
                </a:solidFill>
                <a:latin typeface="メイリオ" panose="020B0604030504040204" pitchFamily="50" charset="-128"/>
                <a:ea typeface="メイリオ" panose="020B0604030504040204" pitchFamily="50" charset="-128"/>
                <a:cs typeface="メイリオ" panose="020B0604030504040204" pitchFamily="50" charset="-128"/>
              </a:rPr>
              <a:t>○○装置</a:t>
            </a:r>
            <a:r>
              <a:rPr lang="ja-JP" altLang="en-US" sz="1800" dirty="0">
                <a:latin typeface="メイリオ" panose="020B0604030504040204" pitchFamily="50" charset="-128"/>
                <a:ea typeface="メイリオ" panose="020B0604030504040204" pitchFamily="50" charset="-128"/>
                <a:cs typeface="メイリオ" panose="020B0604030504040204" pitchFamily="50" charset="-128"/>
              </a:rPr>
              <a:t>は、</a:t>
            </a:r>
            <a:r>
              <a:rPr lang="en-US" altLang="ja-JP" sz="18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800" dirty="0">
                <a:latin typeface="メイリオ" panose="020B0604030504040204" pitchFamily="50" charset="-128"/>
                <a:ea typeface="メイリオ" panose="020B0604030504040204" pitchFamily="50" charset="-128"/>
                <a:cs typeface="メイリオ" panose="020B0604030504040204" pitchFamily="50" charset="-128"/>
              </a:rPr>
              <a:t>（独立ｸﾚｰﾑの内容）</a:t>
            </a:r>
            <a:r>
              <a:rPr lang="en-US" altLang="ja-JP" sz="18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800" dirty="0">
                <a:latin typeface="メイリオ" panose="020B0604030504040204" pitchFamily="50" charset="-128"/>
                <a:ea typeface="メイリオ" panose="020B0604030504040204" pitchFamily="50" charset="-128"/>
                <a:cs typeface="メイリオ" panose="020B0604030504040204" pitchFamily="50" charset="-128"/>
              </a:rPr>
              <a:t>を備える。」</a:t>
            </a:r>
            <a:endParaRPr lang="en-US" altLang="ja-JP" sz="18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6" name="フッター プレースホルダー 2">
            <a:extLst>
              <a:ext uri="{FF2B5EF4-FFF2-40B4-BE49-F238E27FC236}">
                <a16:creationId xmlns:a16="http://schemas.microsoft.com/office/drawing/2014/main" id="{0E2A807F-FA35-0CD3-B252-5EFF81F74414}"/>
              </a:ext>
            </a:extLst>
          </p:cNvPr>
          <p:cNvSpPr>
            <a:spLocks noGrp="1"/>
          </p:cNvSpPr>
          <p:nvPr>
            <p:ph type="ftr" sz="quarter" idx="11"/>
          </p:nvPr>
        </p:nvSpPr>
        <p:spPr>
          <a:xfrm>
            <a:off x="4630250" y="6547320"/>
            <a:ext cx="2592585" cy="365125"/>
          </a:xfrm>
        </p:spPr>
        <p:txBody>
          <a:bodyPr/>
          <a:lstStyle/>
          <a:p>
            <a:r>
              <a:rPr lang="en-US" altLang="ja-JP" sz="800" dirty="0">
                <a:latin typeface="メイリオ" panose="020B0604030504040204" pitchFamily="50" charset="-128"/>
                <a:ea typeface="メイリオ" panose="020B0604030504040204" pitchFamily="50" charset="-128"/>
                <a:cs typeface="Arial" panose="020B0604020202020204" pitchFamily="34" charset="0"/>
              </a:rPr>
              <a:t>©SSIP</a:t>
            </a:r>
            <a:r>
              <a:rPr lang="ja-JP" altLang="en-US" sz="800" dirty="0">
                <a:latin typeface="メイリオ" panose="020B0604030504040204" pitchFamily="50" charset="-128"/>
                <a:ea typeface="メイリオ" panose="020B0604030504040204" pitchFamily="50" charset="-128"/>
                <a:cs typeface="Arial" panose="020B0604020202020204" pitchFamily="34" charset="0"/>
              </a:rPr>
              <a:t>弁理士法人</a:t>
            </a:r>
            <a:r>
              <a:rPr lang="en-US" altLang="ja-JP" sz="800" dirty="0">
                <a:latin typeface="メイリオ" panose="020B0604030504040204" pitchFamily="50" charset="-128"/>
                <a:ea typeface="メイリオ" panose="020B0604030504040204" pitchFamily="50" charset="-128"/>
                <a:cs typeface="Arial" panose="020B0604020202020204" pitchFamily="34" charset="0"/>
              </a:rPr>
              <a:t>. All Rights Reserved.</a:t>
            </a:r>
          </a:p>
        </p:txBody>
      </p:sp>
      <p:sp>
        <p:nvSpPr>
          <p:cNvPr id="19" name="タイトル 1">
            <a:extLst>
              <a:ext uri="{FF2B5EF4-FFF2-40B4-BE49-F238E27FC236}">
                <a16:creationId xmlns:a16="http://schemas.microsoft.com/office/drawing/2014/main" id="{E00B4AAD-1611-13A7-8555-40BD7AB3C0C2}"/>
              </a:ext>
            </a:extLst>
          </p:cNvPr>
          <p:cNvSpPr txBox="1">
            <a:spLocks/>
          </p:cNvSpPr>
          <p:nvPr/>
        </p:nvSpPr>
        <p:spPr>
          <a:xfrm>
            <a:off x="1295400" y="685801"/>
            <a:ext cx="9906000" cy="1382156"/>
          </a:xfrm>
          <a:prstGeom prst="rect">
            <a:avLst/>
          </a:prstGeom>
        </p:spPr>
        <p:txBody>
          <a:bodyPr/>
          <a:lstStyle>
            <a:lvl1pPr algn="l" defTabSz="914400" rtl="0" eaLnBrk="1" latinLnBrk="0" hangingPunct="1">
              <a:lnSpc>
                <a:spcPct val="105000"/>
              </a:lnSpc>
              <a:spcBef>
                <a:spcPct val="0"/>
              </a:spcBef>
              <a:buNone/>
              <a:defRPr sz="4800" b="1" i="0" kern="1200" cap="none" spc="140" baseline="0">
                <a:solidFill>
                  <a:schemeClr val="tx2"/>
                </a:solidFill>
                <a:latin typeface="+mj-lt"/>
                <a:ea typeface="+mj-ea"/>
                <a:cs typeface="+mj-cs"/>
              </a:defRPr>
            </a:lvl1pPr>
          </a:lstStyle>
          <a:p>
            <a:r>
              <a:rPr kumimoji="1" lang="en-US" altLang="ja-JP" dirty="0"/>
              <a:t>3.2 </a:t>
            </a:r>
            <a:r>
              <a:rPr kumimoji="1" lang="ja-JP" altLang="en-US" dirty="0"/>
              <a:t>「本発明」に直接言及しない②</a:t>
            </a:r>
          </a:p>
        </p:txBody>
      </p:sp>
    </p:spTree>
    <p:extLst>
      <p:ext uri="{BB962C8B-B14F-4D97-AF65-F5344CB8AC3E}">
        <p14:creationId xmlns:p14="http://schemas.microsoft.com/office/powerpoint/2010/main" val="85772118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9">
            <a:extLst>
              <a:ext uri="{FF2B5EF4-FFF2-40B4-BE49-F238E27FC236}">
                <a16:creationId xmlns:a16="http://schemas.microsoft.com/office/drawing/2014/main" id="{048FE69A-EB76-00FA-2AE2-653DDB7A6313}"/>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909170" y="4999739"/>
            <a:ext cx="1569532" cy="138132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正方形/長方形 3">
            <a:extLst>
              <a:ext uri="{FF2B5EF4-FFF2-40B4-BE49-F238E27FC236}">
                <a16:creationId xmlns:a16="http://schemas.microsoft.com/office/drawing/2014/main" id="{1312A86D-8EDF-1FFD-CF96-574A19415944}"/>
              </a:ext>
            </a:extLst>
          </p:cNvPr>
          <p:cNvSpPr/>
          <p:nvPr/>
        </p:nvSpPr>
        <p:spPr>
          <a:xfrm>
            <a:off x="1285643" y="1633645"/>
            <a:ext cx="144016" cy="144016"/>
          </a:xfrm>
          <a:prstGeom prst="rect">
            <a:avLst/>
          </a:prstGeom>
          <a:solidFill>
            <a:srgbClr val="D4162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 name="テキスト ボックス 4">
            <a:extLst>
              <a:ext uri="{FF2B5EF4-FFF2-40B4-BE49-F238E27FC236}">
                <a16:creationId xmlns:a16="http://schemas.microsoft.com/office/drawing/2014/main" id="{C939704F-84F9-D0CF-01A6-7E022EA3897E}"/>
              </a:ext>
            </a:extLst>
          </p:cNvPr>
          <p:cNvSpPr txBox="1"/>
          <p:nvPr/>
        </p:nvSpPr>
        <p:spPr>
          <a:xfrm>
            <a:off x="1476326" y="1498512"/>
            <a:ext cx="5416868" cy="461665"/>
          </a:xfrm>
          <a:prstGeom prst="rect">
            <a:avLst/>
          </a:prstGeom>
          <a:noFill/>
        </p:spPr>
        <p:txBody>
          <a:bodyPr wrap="none" rtlCol="0">
            <a:spAutoFit/>
          </a:bodyPr>
          <a:lstStyle/>
          <a:p>
            <a:r>
              <a:rPr lang="ja-JP" altLang="en-US" sz="2400" b="1" dirty="0">
                <a:latin typeface="メイリオ" panose="020B0604030504040204" pitchFamily="50" charset="-128"/>
                <a:ea typeface="メイリオ" panose="020B0604030504040204" pitchFamily="50" charset="-128"/>
                <a:cs typeface="メイリオ" panose="020B0604030504040204" pitchFamily="50" charset="-128"/>
              </a:rPr>
              <a:t>多くの実施形態を図面にて開示する。</a:t>
            </a:r>
            <a:endParaRPr kumimoji="1" lang="ja-JP" altLang="en-US" sz="2400" b="1" dirty="0">
              <a:latin typeface="メイリオ" panose="020B0604030504040204" pitchFamily="50" charset="-128"/>
              <a:ea typeface="メイリオ" panose="020B0604030504040204" pitchFamily="50" charset="-128"/>
              <a:cs typeface="メイリオ" panose="020B0604030504040204" pitchFamily="50" charset="-128"/>
            </a:endParaRPr>
          </a:p>
        </p:txBody>
      </p:sp>
      <p:pic>
        <p:nvPicPr>
          <p:cNvPr id="6" name="Picture 4">
            <a:extLst>
              <a:ext uri="{FF2B5EF4-FFF2-40B4-BE49-F238E27FC236}">
                <a16:creationId xmlns:a16="http://schemas.microsoft.com/office/drawing/2014/main" id="{B8F6F569-8EAE-F9B8-262B-08FC4188F56B}"/>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554425" y="3679181"/>
            <a:ext cx="1903177" cy="134322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7" name="Picture 5">
            <a:extLst>
              <a:ext uri="{FF2B5EF4-FFF2-40B4-BE49-F238E27FC236}">
                <a16:creationId xmlns:a16="http://schemas.microsoft.com/office/drawing/2014/main" id="{1DF95131-BC85-9838-FBE3-FE38F5BD8383}"/>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282617" y="3629023"/>
            <a:ext cx="1626553" cy="140570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8" name="Picture 6">
            <a:extLst>
              <a:ext uri="{FF2B5EF4-FFF2-40B4-BE49-F238E27FC236}">
                <a16:creationId xmlns:a16="http://schemas.microsoft.com/office/drawing/2014/main" id="{BC793B9A-0018-0127-A3EB-EF7BF1D44C63}"/>
              </a:ext>
            </a:extLst>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4708512" y="3613423"/>
            <a:ext cx="1751310" cy="140037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9" name="Picture 7">
            <a:extLst>
              <a:ext uri="{FF2B5EF4-FFF2-40B4-BE49-F238E27FC236}">
                <a16:creationId xmlns:a16="http://schemas.microsoft.com/office/drawing/2014/main" id="{73B6AE42-28AC-80FB-5675-1265AEE6BB51}"/>
              </a:ext>
            </a:extLst>
          </p:cNvPr>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1554425" y="5065170"/>
            <a:ext cx="1780125" cy="132474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 name="Picture 8">
            <a:extLst>
              <a:ext uri="{FF2B5EF4-FFF2-40B4-BE49-F238E27FC236}">
                <a16:creationId xmlns:a16="http://schemas.microsoft.com/office/drawing/2014/main" id="{8B119D07-B587-B216-FD1F-372471BDEC1A}"/>
              </a:ext>
            </a:extLst>
          </p:cNvPr>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3368492" y="5034289"/>
            <a:ext cx="1337889" cy="131222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1" name="四角形吹き出し 24">
            <a:extLst>
              <a:ext uri="{FF2B5EF4-FFF2-40B4-BE49-F238E27FC236}">
                <a16:creationId xmlns:a16="http://schemas.microsoft.com/office/drawing/2014/main" id="{1E2F818E-CE75-2AC6-1777-6B2DC74D9AAC}"/>
              </a:ext>
            </a:extLst>
          </p:cNvPr>
          <p:cNvSpPr/>
          <p:nvPr/>
        </p:nvSpPr>
        <p:spPr>
          <a:xfrm>
            <a:off x="7099041" y="3666577"/>
            <a:ext cx="3538534" cy="2472964"/>
          </a:xfrm>
          <a:prstGeom prst="wedgeRectCallout">
            <a:avLst>
              <a:gd name="adj1" fmla="val -73816"/>
              <a:gd name="adj2" fmla="val -5545"/>
            </a:avLst>
          </a:prstGeom>
          <a:solidFill>
            <a:schemeClr val="bg1">
              <a:lumMod val="85000"/>
              <a:alpha val="2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ltLang="ja-JP"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2" name="正方形/長方形 11">
            <a:extLst>
              <a:ext uri="{FF2B5EF4-FFF2-40B4-BE49-F238E27FC236}">
                <a16:creationId xmlns:a16="http://schemas.microsoft.com/office/drawing/2014/main" id="{4F3BA71E-53F0-DA1E-892C-D17CD95735D1}"/>
              </a:ext>
            </a:extLst>
          </p:cNvPr>
          <p:cNvSpPr/>
          <p:nvPr/>
        </p:nvSpPr>
        <p:spPr>
          <a:xfrm>
            <a:off x="1429263" y="1997356"/>
            <a:ext cx="144016" cy="144016"/>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3" name="テキスト ボックス 12">
            <a:extLst>
              <a:ext uri="{FF2B5EF4-FFF2-40B4-BE49-F238E27FC236}">
                <a16:creationId xmlns:a16="http://schemas.microsoft.com/office/drawing/2014/main" id="{2F9330A9-9E0F-9D30-1BEA-75D98B61BD94}"/>
              </a:ext>
            </a:extLst>
          </p:cNvPr>
          <p:cNvSpPr txBox="1"/>
          <p:nvPr/>
        </p:nvSpPr>
        <p:spPr>
          <a:xfrm>
            <a:off x="1612168" y="1908667"/>
            <a:ext cx="8392041" cy="400110"/>
          </a:xfrm>
          <a:prstGeom prst="rect">
            <a:avLst/>
          </a:prstGeom>
          <a:noFill/>
        </p:spPr>
        <p:txBody>
          <a:bodyPr wrap="none" rtlCol="0">
            <a:spAutoFit/>
          </a:bodyPr>
          <a:lstStyle/>
          <a:p>
            <a:r>
              <a:rPr kumimoji="1" lang="ja-JP" altLang="en-US" sz="2000" dirty="0">
                <a:latin typeface="メイリオ" panose="020B0604030504040204" pitchFamily="50" charset="-128"/>
                <a:ea typeface="メイリオ" panose="020B0604030504040204" pitchFamily="50" charset="-128"/>
                <a:cs typeface="メイリオ" panose="020B0604030504040204" pitchFamily="50" charset="-128"/>
              </a:rPr>
              <a:t>実施形態を多く開示すれば、クレーム限定解釈のリスクが小さくなる。</a:t>
            </a:r>
            <a:endParaRPr kumimoji="1" lang="en-US" altLang="ja-JP" sz="20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 name="正方形/長方形 13">
            <a:extLst>
              <a:ext uri="{FF2B5EF4-FFF2-40B4-BE49-F238E27FC236}">
                <a16:creationId xmlns:a16="http://schemas.microsoft.com/office/drawing/2014/main" id="{4CEC508D-C91F-50D0-B957-6788C82E437E}"/>
              </a:ext>
            </a:extLst>
          </p:cNvPr>
          <p:cNvSpPr/>
          <p:nvPr/>
        </p:nvSpPr>
        <p:spPr>
          <a:xfrm>
            <a:off x="1429071" y="2398857"/>
            <a:ext cx="144016" cy="144016"/>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5" name="テキスト ボックス 14">
            <a:extLst>
              <a:ext uri="{FF2B5EF4-FFF2-40B4-BE49-F238E27FC236}">
                <a16:creationId xmlns:a16="http://schemas.microsoft.com/office/drawing/2014/main" id="{3D8D1CC7-5B1D-3505-2C77-2BBC6BC8A95A}"/>
              </a:ext>
            </a:extLst>
          </p:cNvPr>
          <p:cNvSpPr txBox="1"/>
          <p:nvPr/>
        </p:nvSpPr>
        <p:spPr>
          <a:xfrm>
            <a:off x="1611976" y="2306029"/>
            <a:ext cx="8392041" cy="707886"/>
          </a:xfrm>
          <a:prstGeom prst="rect">
            <a:avLst/>
          </a:prstGeom>
          <a:noFill/>
        </p:spPr>
        <p:txBody>
          <a:bodyPr wrap="none" rtlCol="0">
            <a:spAutoFit/>
          </a:bodyPr>
          <a:lstStyle/>
          <a:p>
            <a:r>
              <a:rPr kumimoji="1" lang="ja-JP" altLang="en-US" sz="2000" dirty="0">
                <a:latin typeface="メイリオ" panose="020B0604030504040204" pitchFamily="50" charset="-128"/>
                <a:ea typeface="メイリオ" panose="020B0604030504040204" pitchFamily="50" charset="-128"/>
                <a:cs typeface="メイリオ" panose="020B0604030504040204" pitchFamily="50" charset="-128"/>
              </a:rPr>
              <a:t>図面からの補正で権利化で</a:t>
            </a:r>
            <a:r>
              <a:rPr lang="ja-JP" altLang="en-US" sz="2000" dirty="0">
                <a:latin typeface="メイリオ" panose="020B0604030504040204" pitchFamily="50" charset="-128"/>
                <a:ea typeface="メイリオ" panose="020B0604030504040204" pitchFamily="50" charset="-128"/>
                <a:cs typeface="メイリオ" panose="020B0604030504040204" pitchFamily="50" charset="-128"/>
              </a:rPr>
              <a:t>きる場合もある（新規事項追加のハードルが</a:t>
            </a:r>
            <a:endParaRPr lang="en-US" altLang="ja-JP" sz="2000" dirty="0">
              <a:latin typeface="メイリオ" panose="020B0604030504040204" pitchFamily="50" charset="-128"/>
              <a:ea typeface="メイリオ" panose="020B0604030504040204" pitchFamily="50" charset="-128"/>
              <a:cs typeface="メイリオ" panose="020B0604030504040204" pitchFamily="50" charset="-128"/>
            </a:endParaRPr>
          </a:p>
          <a:p>
            <a:r>
              <a:rPr kumimoji="1" lang="ja-JP" altLang="en-US" sz="2000" dirty="0">
                <a:latin typeface="メイリオ" panose="020B0604030504040204" pitchFamily="50" charset="-128"/>
                <a:ea typeface="メイリオ" panose="020B0604030504040204" pitchFamily="50" charset="-128"/>
                <a:cs typeface="メイリオ" panose="020B0604030504040204" pitchFamily="50" charset="-128"/>
              </a:rPr>
              <a:t>低い米国ならではのメリット）。</a:t>
            </a:r>
            <a:endParaRPr kumimoji="1" lang="en-US" altLang="ja-JP" sz="20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6" name="正方形/長方形 15">
            <a:extLst>
              <a:ext uri="{FF2B5EF4-FFF2-40B4-BE49-F238E27FC236}">
                <a16:creationId xmlns:a16="http://schemas.microsoft.com/office/drawing/2014/main" id="{3E96F4A2-251B-A468-7FA3-F4D4028141AF}"/>
              </a:ext>
            </a:extLst>
          </p:cNvPr>
          <p:cNvSpPr/>
          <p:nvPr/>
        </p:nvSpPr>
        <p:spPr>
          <a:xfrm>
            <a:off x="1285643" y="3255070"/>
            <a:ext cx="144016" cy="144016"/>
          </a:xfrm>
          <a:prstGeom prst="rect">
            <a:avLst/>
          </a:prstGeom>
          <a:solidFill>
            <a:srgbClr val="D4162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7" name="テキスト ボックス 16">
            <a:extLst>
              <a:ext uri="{FF2B5EF4-FFF2-40B4-BE49-F238E27FC236}">
                <a16:creationId xmlns:a16="http://schemas.microsoft.com/office/drawing/2014/main" id="{B7BB33CB-B46F-D46C-D5A6-6E5CC6DBB096}"/>
              </a:ext>
            </a:extLst>
          </p:cNvPr>
          <p:cNvSpPr txBox="1"/>
          <p:nvPr/>
        </p:nvSpPr>
        <p:spPr>
          <a:xfrm>
            <a:off x="1476326" y="3119937"/>
            <a:ext cx="4932761" cy="461665"/>
          </a:xfrm>
          <a:prstGeom prst="rect">
            <a:avLst/>
          </a:prstGeom>
          <a:noFill/>
        </p:spPr>
        <p:txBody>
          <a:bodyPr wrap="none" rtlCol="0">
            <a:spAutoFit/>
          </a:bodyPr>
          <a:lstStyle/>
          <a:p>
            <a:r>
              <a:rPr lang="en-US" altLang="ja-JP" sz="2400" b="1" dirty="0">
                <a:latin typeface="メイリオ" panose="020B0604030504040204" pitchFamily="50" charset="-128"/>
                <a:ea typeface="メイリオ" panose="020B0604030504040204" pitchFamily="50" charset="-128"/>
                <a:cs typeface="メイリオ" panose="020B0604030504040204" pitchFamily="50" charset="-128"/>
              </a:rPr>
              <a:t>GE</a:t>
            </a:r>
            <a:r>
              <a:rPr lang="ja-JP" altLang="en-US" sz="2400" b="1" dirty="0">
                <a:latin typeface="メイリオ" panose="020B0604030504040204" pitchFamily="50" charset="-128"/>
                <a:ea typeface="メイリオ" panose="020B0604030504040204" pitchFamily="50" charset="-128"/>
                <a:cs typeface="メイリオ" panose="020B0604030504040204" pitchFamily="50" charset="-128"/>
              </a:rPr>
              <a:t>明細書から見習うべきポイント</a:t>
            </a:r>
            <a:endParaRPr kumimoji="1" lang="ja-JP" altLang="en-US" sz="24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8" name="タイトル 1">
            <a:extLst>
              <a:ext uri="{FF2B5EF4-FFF2-40B4-BE49-F238E27FC236}">
                <a16:creationId xmlns:a16="http://schemas.microsoft.com/office/drawing/2014/main" id="{06450D8E-29D0-3406-E912-E27BCB8DDB5B}"/>
              </a:ext>
            </a:extLst>
          </p:cNvPr>
          <p:cNvSpPr txBox="1">
            <a:spLocks/>
          </p:cNvSpPr>
          <p:nvPr/>
        </p:nvSpPr>
        <p:spPr>
          <a:xfrm>
            <a:off x="1143000" y="533401"/>
            <a:ext cx="9906000" cy="1382156"/>
          </a:xfrm>
          <a:prstGeom prst="rect">
            <a:avLst/>
          </a:prstGeom>
        </p:spPr>
        <p:txBody>
          <a:bodyPr/>
          <a:lstStyle>
            <a:lvl1pPr algn="l" defTabSz="914400" rtl="0" eaLnBrk="1" latinLnBrk="0" hangingPunct="1">
              <a:lnSpc>
                <a:spcPct val="105000"/>
              </a:lnSpc>
              <a:spcBef>
                <a:spcPct val="0"/>
              </a:spcBef>
              <a:buNone/>
              <a:defRPr sz="4800" b="1" i="0" kern="1200" cap="none" spc="140" baseline="0">
                <a:solidFill>
                  <a:schemeClr val="tx2"/>
                </a:solidFill>
                <a:latin typeface="+mj-lt"/>
                <a:ea typeface="+mj-ea"/>
                <a:cs typeface="+mj-cs"/>
              </a:defRPr>
            </a:lvl1pPr>
          </a:lstStyle>
          <a:p>
            <a:r>
              <a:rPr kumimoji="1" lang="en-US" altLang="ja-JP" dirty="0"/>
              <a:t>3.3 </a:t>
            </a:r>
            <a:r>
              <a:rPr kumimoji="1" lang="ja-JP" altLang="en-US" dirty="0"/>
              <a:t>多くの実施形態を図面で開示</a:t>
            </a:r>
          </a:p>
        </p:txBody>
      </p:sp>
      <p:sp>
        <p:nvSpPr>
          <p:cNvPr id="19" name="テキスト ボックス 18">
            <a:extLst>
              <a:ext uri="{FF2B5EF4-FFF2-40B4-BE49-F238E27FC236}">
                <a16:creationId xmlns:a16="http://schemas.microsoft.com/office/drawing/2014/main" id="{749D7D8E-1322-2133-7540-036DE2A63C9B}"/>
              </a:ext>
            </a:extLst>
          </p:cNvPr>
          <p:cNvSpPr txBox="1"/>
          <p:nvPr/>
        </p:nvSpPr>
        <p:spPr>
          <a:xfrm>
            <a:off x="7293429" y="3804591"/>
            <a:ext cx="3185487" cy="2585323"/>
          </a:xfrm>
          <a:prstGeom prst="rect">
            <a:avLst/>
          </a:prstGeom>
          <a:noFill/>
        </p:spPr>
        <p:txBody>
          <a:bodyPr wrap="none" rtlCol="0">
            <a:spAutoFit/>
          </a:bodyPr>
          <a:lstStyle/>
          <a:p>
            <a:r>
              <a:rPr lang="ja-JP" altLang="en-US"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考えられる構成を可能な限り</a:t>
            </a:r>
            <a:endParaRPr lang="en-US" altLang="ja-JP"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列挙している！</a:t>
            </a:r>
            <a:endParaRPr lang="en-US" altLang="ja-JP"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en-US" altLang="ja-JP"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競業他社への牽制</a:t>
            </a:r>
            <a:endParaRPr lang="en-US" altLang="ja-JP"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en-US" altLang="ja-JP"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競業他社の権利化阻止</a:t>
            </a:r>
            <a:endParaRPr lang="en-US" altLang="ja-JP"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endParaRPr lang="en-US" altLang="ja-JP"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自社実施態様を隠す</a:t>
            </a:r>
            <a:endParaRPr lang="en-US" altLang="ja-JP"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endParaRPr kumimoji="1" lang="ja-JP" altLang="en-US" dirty="0"/>
          </a:p>
        </p:txBody>
      </p:sp>
      <p:sp>
        <p:nvSpPr>
          <p:cNvPr id="20" name="フッター プレースホルダー 2">
            <a:extLst>
              <a:ext uri="{FF2B5EF4-FFF2-40B4-BE49-F238E27FC236}">
                <a16:creationId xmlns:a16="http://schemas.microsoft.com/office/drawing/2014/main" id="{3DCCBE08-AD2C-FA8D-3DC8-365A0756E845}"/>
              </a:ext>
            </a:extLst>
          </p:cNvPr>
          <p:cNvSpPr>
            <a:spLocks noGrp="1"/>
          </p:cNvSpPr>
          <p:nvPr>
            <p:ph type="ftr" sz="quarter" idx="11"/>
          </p:nvPr>
        </p:nvSpPr>
        <p:spPr>
          <a:xfrm>
            <a:off x="4630250" y="6536434"/>
            <a:ext cx="2592585" cy="365125"/>
          </a:xfrm>
        </p:spPr>
        <p:txBody>
          <a:bodyPr/>
          <a:lstStyle/>
          <a:p>
            <a:r>
              <a:rPr lang="en-US" altLang="ja-JP" sz="800" dirty="0">
                <a:latin typeface="メイリオ" panose="020B0604030504040204" pitchFamily="50" charset="-128"/>
                <a:ea typeface="メイリオ" panose="020B0604030504040204" pitchFamily="50" charset="-128"/>
                <a:cs typeface="Arial" panose="020B0604020202020204" pitchFamily="34" charset="0"/>
              </a:rPr>
              <a:t>©SSIP</a:t>
            </a:r>
            <a:r>
              <a:rPr lang="ja-JP" altLang="en-US" sz="800" dirty="0">
                <a:latin typeface="メイリオ" panose="020B0604030504040204" pitchFamily="50" charset="-128"/>
                <a:ea typeface="メイリオ" panose="020B0604030504040204" pitchFamily="50" charset="-128"/>
                <a:cs typeface="Arial" panose="020B0604020202020204" pitchFamily="34" charset="0"/>
              </a:rPr>
              <a:t>弁理士法人</a:t>
            </a:r>
            <a:r>
              <a:rPr lang="en-US" altLang="ja-JP" sz="800" dirty="0">
                <a:latin typeface="メイリオ" panose="020B0604030504040204" pitchFamily="50" charset="-128"/>
                <a:ea typeface="メイリオ" panose="020B0604030504040204" pitchFamily="50" charset="-128"/>
                <a:cs typeface="Arial" panose="020B0604020202020204" pitchFamily="34" charset="0"/>
              </a:rPr>
              <a:t>. All Rights Reserved.</a:t>
            </a:r>
          </a:p>
        </p:txBody>
      </p:sp>
    </p:spTree>
    <p:extLst>
      <p:ext uri="{BB962C8B-B14F-4D97-AF65-F5344CB8AC3E}">
        <p14:creationId xmlns:p14="http://schemas.microsoft.com/office/powerpoint/2010/main" val="413568222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91C4EAB-6ACA-9AE6-973F-A4DBDD057D31}"/>
              </a:ext>
            </a:extLst>
          </p:cNvPr>
          <p:cNvSpPr txBox="1">
            <a:spLocks/>
          </p:cNvSpPr>
          <p:nvPr/>
        </p:nvSpPr>
        <p:spPr>
          <a:xfrm>
            <a:off x="1143000" y="533401"/>
            <a:ext cx="9906000" cy="1382156"/>
          </a:xfrm>
          <a:prstGeom prst="rect">
            <a:avLst/>
          </a:prstGeom>
        </p:spPr>
        <p:txBody>
          <a:bodyPr/>
          <a:lstStyle>
            <a:lvl1pPr algn="l" defTabSz="914400" rtl="0" eaLnBrk="1" latinLnBrk="0" hangingPunct="1">
              <a:lnSpc>
                <a:spcPct val="105000"/>
              </a:lnSpc>
              <a:spcBef>
                <a:spcPct val="0"/>
              </a:spcBef>
              <a:buNone/>
              <a:defRPr sz="4800" b="1" i="0" kern="1200" cap="none" spc="140" baseline="0">
                <a:solidFill>
                  <a:schemeClr val="tx2"/>
                </a:solidFill>
                <a:latin typeface="+mj-lt"/>
                <a:ea typeface="+mj-ea"/>
                <a:cs typeface="+mj-cs"/>
              </a:defRPr>
            </a:lvl1pPr>
          </a:lstStyle>
          <a:p>
            <a:r>
              <a:rPr kumimoji="1" lang="en-US" altLang="ja-JP" dirty="0"/>
              <a:t>3.4 </a:t>
            </a:r>
            <a:r>
              <a:rPr kumimoji="1" lang="ja-JP" altLang="en-US" dirty="0"/>
              <a:t>クレーム数はできるだけ多く</a:t>
            </a:r>
          </a:p>
        </p:txBody>
      </p:sp>
      <p:sp>
        <p:nvSpPr>
          <p:cNvPr id="3" name="正方形/長方形 2">
            <a:extLst>
              <a:ext uri="{FF2B5EF4-FFF2-40B4-BE49-F238E27FC236}">
                <a16:creationId xmlns:a16="http://schemas.microsoft.com/office/drawing/2014/main" id="{30133409-A78F-5554-4B7D-10F62C195601}"/>
              </a:ext>
            </a:extLst>
          </p:cNvPr>
          <p:cNvSpPr/>
          <p:nvPr/>
        </p:nvSpPr>
        <p:spPr>
          <a:xfrm>
            <a:off x="1375750" y="1684688"/>
            <a:ext cx="144016" cy="144016"/>
          </a:xfrm>
          <a:prstGeom prst="rect">
            <a:avLst/>
          </a:prstGeom>
          <a:solidFill>
            <a:srgbClr val="D4162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 name="テキスト ボックス 3">
            <a:extLst>
              <a:ext uri="{FF2B5EF4-FFF2-40B4-BE49-F238E27FC236}">
                <a16:creationId xmlns:a16="http://schemas.microsoft.com/office/drawing/2014/main" id="{E4B39886-DB27-1BB6-7B0E-AFBC2F07D017}"/>
              </a:ext>
            </a:extLst>
          </p:cNvPr>
          <p:cNvSpPr txBox="1"/>
          <p:nvPr/>
        </p:nvSpPr>
        <p:spPr>
          <a:xfrm>
            <a:off x="1556808" y="1564363"/>
            <a:ext cx="8008924" cy="461665"/>
          </a:xfrm>
          <a:prstGeom prst="rect">
            <a:avLst/>
          </a:prstGeom>
          <a:noFill/>
        </p:spPr>
        <p:txBody>
          <a:bodyPr wrap="none" rtlCol="0">
            <a:spAutoFit/>
          </a:bodyPr>
          <a:lstStyle/>
          <a:p>
            <a:r>
              <a:rPr kumimoji="1" lang="en-US" altLang="ja-JP" sz="2400" b="1" dirty="0">
                <a:latin typeface="メイリオ" panose="020B0604030504040204" pitchFamily="50" charset="-128"/>
                <a:ea typeface="メイリオ" panose="020B0604030504040204" pitchFamily="50" charset="-128"/>
                <a:cs typeface="メイリオ" panose="020B0604030504040204" pitchFamily="50" charset="-128"/>
              </a:rPr>
              <a:t>Claim</a:t>
            </a:r>
            <a:r>
              <a:rPr kumimoji="1" lang="ja-JP" altLang="en-US" sz="2400" b="1" dirty="0">
                <a:latin typeface="メイリオ" panose="020B0604030504040204" pitchFamily="50" charset="-128"/>
                <a:ea typeface="メイリオ" panose="020B0604030504040204" pitchFamily="50" charset="-128"/>
                <a:cs typeface="メイリオ" panose="020B0604030504040204" pitchFamily="50" charset="-128"/>
              </a:rPr>
              <a:t>数は可能な限り多く（</a:t>
            </a:r>
            <a:r>
              <a:rPr kumimoji="1" lang="en-US" altLang="ja-JP" sz="2400" b="1" dirty="0">
                <a:latin typeface="メイリオ" panose="020B0604030504040204" pitchFamily="50" charset="-128"/>
                <a:ea typeface="メイリオ" panose="020B0604030504040204" pitchFamily="50" charset="-128"/>
                <a:cs typeface="メイリオ" panose="020B0604030504040204" pitchFamily="50" charset="-128"/>
              </a:rPr>
              <a:t>EP</a:t>
            </a:r>
            <a:r>
              <a:rPr lang="ja-JP" altLang="en-US" sz="2400" b="1" dirty="0">
                <a:latin typeface="メイリオ" panose="020B0604030504040204" pitchFamily="50" charset="-128"/>
                <a:ea typeface="メイリオ" panose="020B0604030504040204" pitchFamily="50" charset="-128"/>
                <a:cs typeface="メイリオ" panose="020B0604030504040204" pitchFamily="50" charset="-128"/>
              </a:rPr>
              <a:t>を考慮して</a:t>
            </a:r>
            <a:r>
              <a:rPr kumimoji="1" lang="ja-JP" altLang="en-US" sz="2400" b="1" dirty="0">
                <a:latin typeface="メイリオ" panose="020B0604030504040204" pitchFamily="50" charset="-128"/>
                <a:ea typeface="メイリオ" panose="020B0604030504040204" pitchFamily="50" charset="-128"/>
                <a:cs typeface="メイリオ" panose="020B0604030504040204" pitchFamily="50" charset="-128"/>
              </a:rPr>
              <a:t>目標</a:t>
            </a:r>
            <a:r>
              <a:rPr kumimoji="1" lang="en-US" altLang="ja-JP" sz="2400" b="1" dirty="0">
                <a:latin typeface="メイリオ" panose="020B0604030504040204" pitchFamily="50" charset="-128"/>
                <a:ea typeface="メイリオ" panose="020B0604030504040204" pitchFamily="50" charset="-128"/>
                <a:cs typeface="メイリオ" panose="020B0604030504040204" pitchFamily="50" charset="-128"/>
              </a:rPr>
              <a:t>15</a:t>
            </a:r>
            <a:r>
              <a:rPr kumimoji="1" lang="ja-JP" altLang="en-US" sz="2400" b="1" dirty="0">
                <a:latin typeface="メイリオ" panose="020B0604030504040204" pitchFamily="50" charset="-128"/>
                <a:ea typeface="メイリオ" panose="020B0604030504040204" pitchFamily="50" charset="-128"/>
                <a:cs typeface="メイリオ" panose="020B0604030504040204" pitchFamily="50" charset="-128"/>
              </a:rPr>
              <a:t>個）</a:t>
            </a:r>
            <a:r>
              <a:rPr lang="en-US" altLang="ja-JP" sz="2400" b="1" dirty="0">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sz="24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 name="正方形/長方形 4">
            <a:extLst>
              <a:ext uri="{FF2B5EF4-FFF2-40B4-BE49-F238E27FC236}">
                <a16:creationId xmlns:a16="http://schemas.microsoft.com/office/drawing/2014/main" id="{B5E27C2F-2BE6-3191-7BE2-5FA567EE6CE1}"/>
              </a:ext>
            </a:extLst>
          </p:cNvPr>
          <p:cNvSpPr/>
          <p:nvPr/>
        </p:nvSpPr>
        <p:spPr>
          <a:xfrm>
            <a:off x="1545847" y="2212435"/>
            <a:ext cx="144016" cy="144016"/>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 name="テキスト ボックス 5">
            <a:extLst>
              <a:ext uri="{FF2B5EF4-FFF2-40B4-BE49-F238E27FC236}">
                <a16:creationId xmlns:a16="http://schemas.microsoft.com/office/drawing/2014/main" id="{10D17CBD-4D2B-058B-AFDA-916D991354DA}"/>
              </a:ext>
            </a:extLst>
          </p:cNvPr>
          <p:cNvSpPr txBox="1"/>
          <p:nvPr/>
        </p:nvSpPr>
        <p:spPr>
          <a:xfrm>
            <a:off x="1728752" y="2109982"/>
            <a:ext cx="8158131" cy="400110"/>
          </a:xfrm>
          <a:prstGeom prst="rect">
            <a:avLst/>
          </a:prstGeom>
          <a:noFill/>
        </p:spPr>
        <p:txBody>
          <a:bodyPr wrap="none" rtlCol="0">
            <a:spAutoFit/>
          </a:bodyPr>
          <a:lstStyle/>
          <a:p>
            <a:r>
              <a:rPr kumimoji="1" lang="en-US" altLang="ja-JP" sz="2000" dirty="0">
                <a:solidFill>
                  <a:srgbClr val="D4162D"/>
                </a:solidFill>
                <a:latin typeface="メイリオ" panose="020B0604030504040204" pitchFamily="50" charset="-128"/>
                <a:ea typeface="メイリオ" panose="020B0604030504040204" pitchFamily="50" charset="-128"/>
                <a:cs typeface="メイリオ" panose="020B0604030504040204" pitchFamily="50" charset="-128"/>
              </a:rPr>
              <a:t>Claim Differential</a:t>
            </a:r>
            <a:r>
              <a:rPr kumimoji="1" lang="ja-JP" altLang="en-US" sz="2000" dirty="0">
                <a:solidFill>
                  <a:srgbClr val="D4162D"/>
                </a:solidFill>
                <a:latin typeface="メイリオ" panose="020B0604030504040204" pitchFamily="50" charset="-128"/>
                <a:ea typeface="メイリオ" panose="020B0604030504040204" pitchFamily="50" charset="-128"/>
                <a:cs typeface="メイリオ" panose="020B0604030504040204" pitchFamily="50" charset="-128"/>
              </a:rPr>
              <a:t>の法理</a:t>
            </a:r>
            <a:r>
              <a:rPr kumimoji="1" lang="ja-JP" altLang="en-US" sz="2000" baseline="30000" dirty="0">
                <a:solidFill>
                  <a:srgbClr val="D4162D"/>
                </a:solidFill>
                <a:latin typeface="メイリオ" panose="020B0604030504040204" pitchFamily="50" charset="-128"/>
                <a:ea typeface="メイリオ" panose="020B0604030504040204" pitchFamily="50" charset="-128"/>
                <a:cs typeface="メイリオ" panose="020B0604030504040204" pitchFamily="50" charset="-128"/>
              </a:rPr>
              <a:t>（</a:t>
            </a:r>
            <a:r>
              <a:rPr kumimoji="1" lang="en-US" altLang="ja-JP" sz="2000" baseline="30000" dirty="0">
                <a:solidFill>
                  <a:srgbClr val="D4162D"/>
                </a:solidFill>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2000" baseline="30000" dirty="0">
                <a:solidFill>
                  <a:srgbClr val="D4162D"/>
                </a:solidFill>
                <a:latin typeface="メイリオ" panose="020B0604030504040204" pitchFamily="50" charset="-128"/>
                <a:ea typeface="メイリオ" panose="020B0604030504040204" pitchFamily="50" charset="-128"/>
                <a:cs typeface="メイリオ" panose="020B0604030504040204" pitchFamily="50" charset="-128"/>
              </a:rPr>
              <a:t>１）</a:t>
            </a:r>
            <a:r>
              <a:rPr kumimoji="1" lang="ja-JP" altLang="en-US" sz="2000" dirty="0">
                <a:latin typeface="メイリオ" panose="020B0604030504040204" pitchFamily="50" charset="-128"/>
                <a:ea typeface="メイリオ" panose="020B0604030504040204" pitchFamily="50" charset="-128"/>
                <a:cs typeface="メイリオ" panose="020B0604030504040204" pitchFamily="50" charset="-128"/>
              </a:rPr>
              <a:t>から従属請求項の存在意義は大きい</a:t>
            </a:r>
          </a:p>
        </p:txBody>
      </p:sp>
      <p:sp>
        <p:nvSpPr>
          <p:cNvPr id="7" name="正方形/長方形 6">
            <a:extLst>
              <a:ext uri="{FF2B5EF4-FFF2-40B4-BE49-F238E27FC236}">
                <a16:creationId xmlns:a16="http://schemas.microsoft.com/office/drawing/2014/main" id="{D00B05D6-A28D-C26E-460A-D493631BE20B}"/>
              </a:ext>
            </a:extLst>
          </p:cNvPr>
          <p:cNvSpPr/>
          <p:nvPr/>
        </p:nvSpPr>
        <p:spPr>
          <a:xfrm>
            <a:off x="1550436" y="2635056"/>
            <a:ext cx="144016" cy="144016"/>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 name="テキスト ボックス 7">
            <a:extLst>
              <a:ext uri="{FF2B5EF4-FFF2-40B4-BE49-F238E27FC236}">
                <a16:creationId xmlns:a16="http://schemas.microsoft.com/office/drawing/2014/main" id="{EA152A3F-BD59-0A64-E622-85291031340F}"/>
              </a:ext>
            </a:extLst>
          </p:cNvPr>
          <p:cNvSpPr txBox="1"/>
          <p:nvPr/>
        </p:nvSpPr>
        <p:spPr>
          <a:xfrm>
            <a:off x="1616988" y="2542030"/>
            <a:ext cx="8497839" cy="400110"/>
          </a:xfrm>
          <a:prstGeom prst="rect">
            <a:avLst/>
          </a:prstGeom>
          <a:noFill/>
        </p:spPr>
        <p:txBody>
          <a:bodyPr wrap="none" rtlCol="0">
            <a:spAutoFit/>
          </a:bodyPr>
          <a:lstStyle/>
          <a:p>
            <a:r>
              <a:rPr kumimoji="1" lang="ja-JP" altLang="en-US" sz="2000" dirty="0">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2000" dirty="0">
                <a:solidFill>
                  <a:srgbClr val="D4162D"/>
                </a:solidFill>
                <a:latin typeface="メイリオ" panose="020B0604030504040204" pitchFamily="50" charset="-128"/>
                <a:ea typeface="メイリオ" panose="020B0604030504040204" pitchFamily="50" charset="-128"/>
                <a:cs typeface="メイリオ" panose="020B0604030504040204" pitchFamily="50" charset="-128"/>
              </a:rPr>
              <a:t>公衆への寄進</a:t>
            </a:r>
            <a:r>
              <a:rPr kumimoji="1" lang="en-US" altLang="ja-JP" sz="2000" dirty="0">
                <a:solidFill>
                  <a:srgbClr val="D4162D"/>
                </a:solidFill>
                <a:latin typeface="メイリオ" panose="020B0604030504040204" pitchFamily="50" charset="-128"/>
                <a:ea typeface="メイリオ" panose="020B0604030504040204" pitchFamily="50" charset="-128"/>
                <a:cs typeface="メイリオ" panose="020B0604030504040204" pitchFamily="50" charset="-128"/>
              </a:rPr>
              <a:t>(Dedication to Public</a:t>
            </a:r>
            <a:r>
              <a:rPr lang="en-US" altLang="ja-JP" sz="2000" dirty="0">
                <a:solidFill>
                  <a:srgbClr val="D4162D"/>
                </a:solidFill>
                <a:latin typeface="メイリオ" panose="020B0604030504040204" pitchFamily="50" charset="-128"/>
                <a:ea typeface="メイリオ" panose="020B0604030504040204" pitchFamily="50" charset="-128"/>
                <a:cs typeface="メイリオ" panose="020B0604030504040204" pitchFamily="50" charset="-128"/>
              </a:rPr>
              <a:t>)</a:t>
            </a:r>
            <a:r>
              <a:rPr lang="en-US" altLang="ja-JP" sz="2000" baseline="30000" dirty="0">
                <a:solidFill>
                  <a:srgbClr val="D4162D"/>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2000" baseline="30000" dirty="0">
                <a:solidFill>
                  <a:srgbClr val="D4162D"/>
                </a:solidFill>
                <a:latin typeface="メイリオ" panose="020B0604030504040204" pitchFamily="50" charset="-128"/>
                <a:ea typeface="メイリオ" panose="020B0604030504040204" pitchFamily="50" charset="-128"/>
                <a:cs typeface="メイリオ" panose="020B0604030504040204" pitchFamily="50" charset="-128"/>
              </a:rPr>
              <a:t>２</a:t>
            </a:r>
            <a:r>
              <a:rPr lang="en-US" altLang="ja-JP" sz="2000" baseline="30000" dirty="0">
                <a:solidFill>
                  <a:srgbClr val="D4162D"/>
                </a:solidFill>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2000" dirty="0">
                <a:latin typeface="メイリオ" panose="020B0604030504040204" pitchFamily="50" charset="-128"/>
                <a:ea typeface="メイリオ" panose="020B0604030504040204" pitchFamily="50" charset="-128"/>
                <a:cs typeface="メイリオ" panose="020B0604030504040204" pitchFamily="50" charset="-128"/>
              </a:rPr>
              <a:t>」と判断されると訴訟で不利</a:t>
            </a:r>
            <a:endParaRPr kumimoji="1" lang="en-US" altLang="ja-JP" sz="20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9" name="正方形/長方形 8">
            <a:extLst>
              <a:ext uri="{FF2B5EF4-FFF2-40B4-BE49-F238E27FC236}">
                <a16:creationId xmlns:a16="http://schemas.microsoft.com/office/drawing/2014/main" id="{6926243B-F8D9-F741-3B68-42A83808EAA9}"/>
              </a:ext>
            </a:extLst>
          </p:cNvPr>
          <p:cNvSpPr/>
          <p:nvPr/>
        </p:nvSpPr>
        <p:spPr>
          <a:xfrm>
            <a:off x="1545373" y="3119664"/>
            <a:ext cx="144016" cy="144016"/>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0" name="テキスト ボックス 9">
            <a:extLst>
              <a:ext uri="{FF2B5EF4-FFF2-40B4-BE49-F238E27FC236}">
                <a16:creationId xmlns:a16="http://schemas.microsoft.com/office/drawing/2014/main" id="{C357E8AF-4FCB-ABBB-9836-FCEFDED5C7AD}"/>
              </a:ext>
            </a:extLst>
          </p:cNvPr>
          <p:cNvSpPr txBox="1"/>
          <p:nvPr/>
        </p:nvSpPr>
        <p:spPr>
          <a:xfrm>
            <a:off x="1728278" y="3036461"/>
            <a:ext cx="5314275" cy="400110"/>
          </a:xfrm>
          <a:prstGeom prst="rect">
            <a:avLst/>
          </a:prstGeom>
          <a:noFill/>
        </p:spPr>
        <p:txBody>
          <a:bodyPr wrap="none" rtlCol="0">
            <a:spAutoFit/>
          </a:bodyPr>
          <a:lstStyle/>
          <a:p>
            <a:r>
              <a:rPr kumimoji="1" lang="ja-JP" altLang="en-US" sz="2000" dirty="0">
                <a:latin typeface="メイリオ" panose="020B0604030504040204" pitchFamily="50" charset="-128"/>
                <a:ea typeface="メイリオ" panose="020B0604030504040204" pitchFamily="50" charset="-128"/>
                <a:cs typeface="メイリオ" panose="020B0604030504040204" pitchFamily="50" charset="-128"/>
              </a:rPr>
              <a:t>表現の異なる独立請求項を複数作ればベター</a:t>
            </a:r>
            <a:endParaRPr kumimoji="1" lang="en-US" altLang="ja-JP" sz="20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1" name="テキスト ボックス 10">
            <a:extLst>
              <a:ext uri="{FF2B5EF4-FFF2-40B4-BE49-F238E27FC236}">
                <a16:creationId xmlns:a16="http://schemas.microsoft.com/office/drawing/2014/main" id="{3F93FAB8-7838-56BA-3E79-13AF8A40C7F7}"/>
              </a:ext>
            </a:extLst>
          </p:cNvPr>
          <p:cNvSpPr txBox="1"/>
          <p:nvPr/>
        </p:nvSpPr>
        <p:spPr>
          <a:xfrm>
            <a:off x="6804853" y="4282837"/>
            <a:ext cx="1210588" cy="338554"/>
          </a:xfrm>
          <a:prstGeom prst="rect">
            <a:avLst/>
          </a:prstGeom>
          <a:noFill/>
        </p:spPr>
        <p:txBody>
          <a:bodyPr wrap="none" rtlCol="0">
            <a:spAutoFit/>
          </a:bodyPr>
          <a:lstStyle/>
          <a:p>
            <a:r>
              <a:rPr kumimoji="1" lang="ja-JP" altLang="en-US" sz="1600" b="1" u="sng" dirty="0">
                <a:latin typeface="メイリオ" panose="020B0604030504040204" pitchFamily="50" charset="-128"/>
                <a:ea typeface="メイリオ" panose="020B0604030504040204" pitchFamily="50" charset="-128"/>
                <a:cs typeface="メイリオ" panose="020B0604030504040204" pitchFamily="50" charset="-128"/>
              </a:rPr>
              <a:t>均等の範囲</a:t>
            </a:r>
          </a:p>
        </p:txBody>
      </p:sp>
      <p:sp>
        <p:nvSpPr>
          <p:cNvPr id="12" name="テキスト ボックス 11">
            <a:extLst>
              <a:ext uri="{FF2B5EF4-FFF2-40B4-BE49-F238E27FC236}">
                <a16:creationId xmlns:a16="http://schemas.microsoft.com/office/drawing/2014/main" id="{7CC10E73-23A6-2B21-127C-1CD7987A2889}"/>
              </a:ext>
            </a:extLst>
          </p:cNvPr>
          <p:cNvSpPr txBox="1"/>
          <p:nvPr/>
        </p:nvSpPr>
        <p:spPr>
          <a:xfrm>
            <a:off x="9199616" y="4373256"/>
            <a:ext cx="2031325" cy="1200329"/>
          </a:xfrm>
          <a:prstGeom prst="rect">
            <a:avLst/>
          </a:prstGeom>
          <a:solidFill>
            <a:schemeClr val="bg1"/>
          </a:solidFill>
          <a:ln>
            <a:solidFill>
              <a:srgbClr val="FF0000"/>
            </a:solidFill>
          </a:ln>
        </p:spPr>
        <p:txBody>
          <a:bodyPr wrap="none" rtlCol="0">
            <a:spAutoFit/>
          </a:bodyPr>
          <a:lstStyle/>
          <a:p>
            <a:pPr algn="ctr"/>
            <a:r>
              <a:rPr lang="ja-JP" altLang="en-US" dirty="0">
                <a:solidFill>
                  <a:srgbClr val="D4162D"/>
                </a:solidFill>
                <a:latin typeface="メイリオ" panose="020B0604030504040204" pitchFamily="50" charset="-128"/>
                <a:ea typeface="メイリオ" panose="020B0604030504040204" pitchFamily="50" charset="-128"/>
                <a:cs typeface="メイリオ" panose="020B0604030504040204" pitchFamily="50" charset="-128"/>
              </a:rPr>
              <a:t>クレーム化しない</a:t>
            </a:r>
            <a:endParaRPr lang="en-US" altLang="ja-JP" dirty="0">
              <a:solidFill>
                <a:srgbClr val="D4162D"/>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dirty="0">
                <a:solidFill>
                  <a:srgbClr val="D4162D"/>
                </a:solidFill>
                <a:latin typeface="メイリオ" panose="020B0604030504040204" pitchFamily="50" charset="-128"/>
                <a:ea typeface="メイリオ" panose="020B0604030504040204" pitchFamily="50" charset="-128"/>
                <a:cs typeface="メイリオ" panose="020B0604030504040204" pitchFamily="50" charset="-128"/>
              </a:rPr>
              <a:t>部分について</a:t>
            </a:r>
            <a:endParaRPr lang="en-US" altLang="ja-JP" dirty="0">
              <a:solidFill>
                <a:srgbClr val="D4162D"/>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kumimoji="1" lang="ja-JP" altLang="en-US" dirty="0">
                <a:solidFill>
                  <a:srgbClr val="D4162D"/>
                </a:solidFill>
                <a:latin typeface="メイリオ" panose="020B0604030504040204" pitchFamily="50" charset="-128"/>
                <a:ea typeface="メイリオ" panose="020B0604030504040204" pitchFamily="50" charset="-128"/>
                <a:cs typeface="メイリオ" panose="020B0604030504040204" pitchFamily="50" charset="-128"/>
              </a:rPr>
              <a:t>均等の範囲が</a:t>
            </a:r>
            <a:endParaRPr kumimoji="1" lang="en-US" altLang="ja-JP" dirty="0">
              <a:solidFill>
                <a:srgbClr val="D4162D"/>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dirty="0">
                <a:solidFill>
                  <a:srgbClr val="D4162D"/>
                </a:solidFill>
                <a:latin typeface="メイリオ" panose="020B0604030504040204" pitchFamily="50" charset="-128"/>
                <a:ea typeface="メイリオ" panose="020B0604030504040204" pitchFamily="50" charset="-128"/>
                <a:cs typeface="メイリオ" panose="020B0604030504040204" pitchFamily="50" charset="-128"/>
              </a:rPr>
              <a:t>穴空きに</a:t>
            </a:r>
            <a:r>
              <a:rPr lang="en-US" altLang="ja-JP" dirty="0">
                <a:solidFill>
                  <a:srgbClr val="D4162D"/>
                </a:solidFill>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dirty="0">
              <a:solidFill>
                <a:srgbClr val="D4162D"/>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3" name="円/楕円 16">
            <a:extLst>
              <a:ext uri="{FF2B5EF4-FFF2-40B4-BE49-F238E27FC236}">
                <a16:creationId xmlns:a16="http://schemas.microsoft.com/office/drawing/2014/main" id="{9FB515ED-E814-DAC0-015A-DD2C7DF3EBA4}"/>
              </a:ext>
            </a:extLst>
          </p:cNvPr>
          <p:cNvSpPr/>
          <p:nvPr/>
        </p:nvSpPr>
        <p:spPr>
          <a:xfrm>
            <a:off x="6839692" y="4692496"/>
            <a:ext cx="1958618" cy="1336363"/>
          </a:xfrm>
          <a:prstGeom prst="ellipse">
            <a:avLst/>
          </a:prstGeom>
          <a:solidFill>
            <a:schemeClr val="bg1">
              <a:lumMod val="85000"/>
            </a:schemeClr>
          </a:solidFill>
          <a:ln w="19050" cmpd="sng">
            <a:solidFill>
              <a:schemeClr val="tx1"/>
            </a:solidFill>
            <a:prstDash val="dash"/>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ln>
                <a:solidFill>
                  <a:schemeClr val="bg1"/>
                </a:solidFill>
              </a:ln>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 name="テキスト ボックス 13">
            <a:extLst>
              <a:ext uri="{FF2B5EF4-FFF2-40B4-BE49-F238E27FC236}">
                <a16:creationId xmlns:a16="http://schemas.microsoft.com/office/drawing/2014/main" id="{8D1F622B-82E3-B47A-D4AA-B2CF4B262F8E}"/>
              </a:ext>
            </a:extLst>
          </p:cNvPr>
          <p:cNvSpPr txBox="1"/>
          <p:nvPr/>
        </p:nvSpPr>
        <p:spPr>
          <a:xfrm>
            <a:off x="6481008" y="3932038"/>
            <a:ext cx="3185487" cy="369332"/>
          </a:xfrm>
          <a:prstGeom prst="rect">
            <a:avLst/>
          </a:prstGeom>
          <a:noFill/>
        </p:spPr>
        <p:txBody>
          <a:bodyPr wrap="none" rtlCol="0">
            <a:spAutoFit/>
          </a:bodyPr>
          <a:lstStyle/>
          <a:p>
            <a:r>
              <a:rPr lang="ja-JP" altLang="en-US" b="1" dirty="0">
                <a:latin typeface="メイリオ" panose="020B0604030504040204" pitchFamily="50" charset="-128"/>
                <a:ea typeface="メイリオ" panose="020B0604030504040204" pitchFamily="50" charset="-128"/>
                <a:cs typeface="メイリオ" panose="020B0604030504040204" pitchFamily="50" charset="-128"/>
              </a:rPr>
              <a:t>（</a:t>
            </a:r>
            <a:r>
              <a:rPr lang="en-US" altLang="ja-JP" b="1"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b="1" dirty="0">
                <a:latin typeface="メイリオ" panose="020B0604030504040204" pitchFamily="50" charset="-128"/>
                <a:ea typeface="メイリオ" panose="020B0604030504040204" pitchFamily="50" charset="-128"/>
                <a:cs typeface="メイリオ" panose="020B0604030504040204" pitchFamily="50" charset="-128"/>
              </a:rPr>
              <a:t>２）公衆への寄進の法理</a:t>
            </a:r>
            <a:endParaRPr kumimoji="1" lang="ja-JP" altLang="en-US"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5" name="テキスト ボックス 14">
            <a:extLst>
              <a:ext uri="{FF2B5EF4-FFF2-40B4-BE49-F238E27FC236}">
                <a16:creationId xmlns:a16="http://schemas.microsoft.com/office/drawing/2014/main" id="{E267092E-112A-6D46-0AB6-31E035287ECD}"/>
              </a:ext>
            </a:extLst>
          </p:cNvPr>
          <p:cNvSpPr txBox="1"/>
          <p:nvPr/>
        </p:nvSpPr>
        <p:spPr>
          <a:xfrm>
            <a:off x="4255195" y="4363753"/>
            <a:ext cx="2183191" cy="646331"/>
          </a:xfrm>
          <a:prstGeom prst="rect">
            <a:avLst/>
          </a:prstGeom>
          <a:solidFill>
            <a:schemeClr val="bg1"/>
          </a:solidFill>
          <a:ln>
            <a:solidFill>
              <a:srgbClr val="FF0000"/>
            </a:solidFill>
          </a:ln>
        </p:spPr>
        <p:txBody>
          <a:bodyPr wrap="square" rtlCol="0">
            <a:spAutoFit/>
          </a:bodyPr>
          <a:lstStyle/>
          <a:p>
            <a:pPr algn="ctr"/>
            <a:r>
              <a:rPr lang="en-US" altLang="ja-JP" dirty="0">
                <a:solidFill>
                  <a:srgbClr val="D4162D"/>
                </a:solidFill>
                <a:latin typeface="Helvetica Narrow" panose="020B0506020203020204" pitchFamily="34" charset="0"/>
                <a:ea typeface="メイリオ" panose="020B0604030504040204" pitchFamily="50" charset="-128"/>
                <a:cs typeface="メイリオ" panose="020B0604030504040204" pitchFamily="50" charset="-128"/>
              </a:rPr>
              <a:t>Claim1</a:t>
            </a:r>
            <a:r>
              <a:rPr lang="ja-JP" altLang="en-US" dirty="0">
                <a:solidFill>
                  <a:srgbClr val="D4162D"/>
                </a:solidFill>
                <a:latin typeface="メイリオ" panose="020B0604030504040204" pitchFamily="50" charset="-128"/>
                <a:ea typeface="メイリオ" panose="020B0604030504040204" pitchFamily="50" charset="-128"/>
                <a:cs typeface="メイリオ" panose="020B0604030504040204" pitchFamily="50" charset="-128"/>
              </a:rPr>
              <a:t>は、</a:t>
            </a:r>
            <a:r>
              <a:rPr kumimoji="1" lang="en-US" altLang="ja-JP" dirty="0">
                <a:solidFill>
                  <a:srgbClr val="D4162D"/>
                </a:solidFill>
                <a:latin typeface="Helvetica Narrow" panose="020B0506020203020204" pitchFamily="34" charset="0"/>
                <a:ea typeface="メイリオ" panose="020B0604030504040204" pitchFamily="50" charset="-128"/>
                <a:cs typeface="メイリオ" panose="020B0604030504040204" pitchFamily="50" charset="-128"/>
              </a:rPr>
              <a:t>Claim 2</a:t>
            </a:r>
          </a:p>
          <a:p>
            <a:pPr algn="ctr"/>
            <a:r>
              <a:rPr kumimoji="1" lang="ja-JP" altLang="en-US" dirty="0">
                <a:solidFill>
                  <a:srgbClr val="D4162D"/>
                </a:solidFill>
                <a:latin typeface="メイリオ" panose="020B0604030504040204" pitchFamily="50" charset="-128"/>
                <a:ea typeface="メイリオ" panose="020B0604030504040204" pitchFamily="50" charset="-128"/>
                <a:cs typeface="メイリオ" panose="020B0604030504040204" pitchFamily="50" charset="-128"/>
              </a:rPr>
              <a:t>より</a:t>
            </a:r>
            <a:r>
              <a:rPr lang="ja-JP" altLang="en-US" dirty="0">
                <a:solidFill>
                  <a:srgbClr val="D4162D"/>
                </a:solidFill>
                <a:latin typeface="メイリオ" panose="020B0604030504040204" pitchFamily="50" charset="-128"/>
                <a:ea typeface="メイリオ" panose="020B0604030504040204" pitchFamily="50" charset="-128"/>
                <a:cs typeface="メイリオ" panose="020B0604030504040204" pitchFamily="50" charset="-128"/>
              </a:rPr>
              <a:t>広いはず</a:t>
            </a:r>
            <a:endParaRPr kumimoji="1" lang="ja-JP" altLang="en-US" dirty="0">
              <a:solidFill>
                <a:srgbClr val="D4162D"/>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6" name="円/楕円 19">
            <a:extLst>
              <a:ext uri="{FF2B5EF4-FFF2-40B4-BE49-F238E27FC236}">
                <a16:creationId xmlns:a16="http://schemas.microsoft.com/office/drawing/2014/main" id="{532B627C-C7EA-063C-F05D-008B54E45D94}"/>
              </a:ext>
            </a:extLst>
          </p:cNvPr>
          <p:cNvSpPr/>
          <p:nvPr/>
        </p:nvSpPr>
        <p:spPr>
          <a:xfrm>
            <a:off x="1777679" y="4500863"/>
            <a:ext cx="2502389" cy="1527996"/>
          </a:xfrm>
          <a:prstGeom prst="ellipse">
            <a:avLst/>
          </a:prstGeom>
          <a:solidFill>
            <a:schemeClr val="bg1">
              <a:lumMod val="6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7" name="テキスト ボックス 16">
            <a:extLst>
              <a:ext uri="{FF2B5EF4-FFF2-40B4-BE49-F238E27FC236}">
                <a16:creationId xmlns:a16="http://schemas.microsoft.com/office/drawing/2014/main" id="{22AC5694-46E5-AB83-9FD2-52C33D12A652}"/>
              </a:ext>
            </a:extLst>
          </p:cNvPr>
          <p:cNvSpPr txBox="1"/>
          <p:nvPr/>
        </p:nvSpPr>
        <p:spPr>
          <a:xfrm>
            <a:off x="1641956" y="3932038"/>
            <a:ext cx="3185487" cy="369332"/>
          </a:xfrm>
          <a:prstGeom prst="rect">
            <a:avLst/>
          </a:prstGeom>
          <a:noFill/>
        </p:spPr>
        <p:txBody>
          <a:bodyPr wrap="none" rtlCol="0">
            <a:spAutoFit/>
          </a:bodyPr>
          <a:lstStyle/>
          <a:p>
            <a:r>
              <a:rPr lang="ja-JP" altLang="en-US" b="1" dirty="0">
                <a:latin typeface="メイリオ" panose="020B0604030504040204" pitchFamily="50" charset="-128"/>
                <a:ea typeface="メイリオ" panose="020B0604030504040204" pitchFamily="50" charset="-128"/>
                <a:cs typeface="メイリオ" panose="020B0604030504040204" pitchFamily="50" charset="-128"/>
              </a:rPr>
              <a:t>（</a:t>
            </a:r>
            <a:r>
              <a:rPr lang="en-US" altLang="ja-JP" b="1"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b="1" dirty="0">
                <a:latin typeface="メイリオ" panose="020B0604030504040204" pitchFamily="50" charset="-128"/>
                <a:ea typeface="メイリオ" panose="020B0604030504040204" pitchFamily="50" charset="-128"/>
                <a:cs typeface="メイリオ" panose="020B0604030504040204" pitchFamily="50" charset="-128"/>
              </a:rPr>
              <a:t>１）クレーム差分の法理</a:t>
            </a:r>
            <a:endParaRPr kumimoji="1" lang="ja-JP" altLang="en-US"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8" name="円/楕円 21">
            <a:extLst>
              <a:ext uri="{FF2B5EF4-FFF2-40B4-BE49-F238E27FC236}">
                <a16:creationId xmlns:a16="http://schemas.microsoft.com/office/drawing/2014/main" id="{59162AFB-0364-D3D7-7678-26E6019767D5}"/>
              </a:ext>
            </a:extLst>
          </p:cNvPr>
          <p:cNvSpPr/>
          <p:nvPr/>
        </p:nvSpPr>
        <p:spPr>
          <a:xfrm>
            <a:off x="2066599" y="4748246"/>
            <a:ext cx="1213473" cy="1080120"/>
          </a:xfrm>
          <a:prstGeom prst="ellipse">
            <a:avLst/>
          </a:prstGeom>
          <a:solidFill>
            <a:srgbClr val="D4162D"/>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kumimoji="1" lang="en-US" altLang="ja-JP" b="1" dirty="0">
                <a:effectLst>
                  <a:outerShdw blurRad="50800" dist="38100" dir="2700000" algn="tl" rotWithShape="0">
                    <a:prstClr val="black">
                      <a:alpha val="40000"/>
                    </a:prstClr>
                  </a:outerShdw>
                </a:effectLst>
                <a:latin typeface="Helvetica Narrow" panose="020B0506020203020204" pitchFamily="34" charset="0"/>
                <a:ea typeface="メイリオ" panose="020B0604030504040204" pitchFamily="50" charset="-128"/>
                <a:cs typeface="メイリオ" panose="020B0604030504040204" pitchFamily="50" charset="-128"/>
              </a:rPr>
              <a:t>Claim</a:t>
            </a:r>
            <a:r>
              <a:rPr lang="ja-JP" altLang="en-US" b="1" dirty="0">
                <a:effectLst>
                  <a:outerShdw blurRad="50800" dist="38100" dir="2700000" algn="tl" rotWithShape="0">
                    <a:prstClr val="black">
                      <a:alpha val="40000"/>
                    </a:prstClr>
                  </a:outerShdw>
                </a:effectLst>
                <a:latin typeface="Helvetica Narrow" panose="020B0506020203020204" pitchFamily="34" charset="0"/>
                <a:ea typeface="メイリオ" panose="020B0604030504040204" pitchFamily="50" charset="-128"/>
                <a:cs typeface="メイリオ" panose="020B0604030504040204" pitchFamily="50" charset="-128"/>
              </a:rPr>
              <a:t> </a:t>
            </a:r>
            <a:r>
              <a:rPr lang="en-US" altLang="ja-JP" b="1" dirty="0">
                <a:effectLst>
                  <a:outerShdw blurRad="50800" dist="38100" dir="2700000" algn="tl" rotWithShape="0">
                    <a:prstClr val="black">
                      <a:alpha val="40000"/>
                    </a:prstClr>
                  </a:outerShdw>
                </a:effectLst>
                <a:latin typeface="Helvetica Narrow" panose="020B0506020203020204" pitchFamily="34" charset="0"/>
                <a:ea typeface="メイリオ" panose="020B0604030504040204" pitchFamily="50" charset="-128"/>
                <a:cs typeface="メイリオ" panose="020B0604030504040204" pitchFamily="50" charset="-128"/>
              </a:rPr>
              <a:t>2</a:t>
            </a:r>
            <a:endParaRPr kumimoji="1" lang="ja-JP" altLang="en-US" b="1" dirty="0">
              <a:effectLst>
                <a:outerShdw blurRad="50800" dist="38100" dir="2700000" algn="tl" rotWithShape="0">
                  <a:prstClr val="black">
                    <a:alpha val="40000"/>
                  </a:prstClr>
                </a:outerShdw>
              </a:effectLst>
              <a:latin typeface="Helvetica Narrow" panose="020B0506020203020204" pitchFamily="34" charset="0"/>
              <a:ea typeface="メイリオ" panose="020B0604030504040204" pitchFamily="50" charset="-128"/>
              <a:cs typeface="メイリオ" panose="020B0604030504040204" pitchFamily="50" charset="-128"/>
            </a:endParaRPr>
          </a:p>
        </p:txBody>
      </p:sp>
      <p:sp>
        <p:nvSpPr>
          <p:cNvPr id="19" name="円/楕円 26">
            <a:extLst>
              <a:ext uri="{FF2B5EF4-FFF2-40B4-BE49-F238E27FC236}">
                <a16:creationId xmlns:a16="http://schemas.microsoft.com/office/drawing/2014/main" id="{03DD0160-520F-916F-3906-A31043165B34}"/>
              </a:ext>
            </a:extLst>
          </p:cNvPr>
          <p:cNvSpPr/>
          <p:nvPr/>
        </p:nvSpPr>
        <p:spPr>
          <a:xfrm>
            <a:off x="6954179" y="4817759"/>
            <a:ext cx="1192673" cy="1080120"/>
          </a:xfrm>
          <a:prstGeom prst="ellipse">
            <a:avLst/>
          </a:prstGeom>
          <a:solidFill>
            <a:srgbClr val="D4162D"/>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kumimoji="1" lang="en-US" altLang="ja-JP" b="1" dirty="0">
                <a:effectLst>
                  <a:outerShdw blurRad="50800" dist="38100" dir="2700000" algn="tl" rotWithShape="0">
                    <a:prstClr val="black">
                      <a:alpha val="40000"/>
                    </a:prstClr>
                  </a:outerShdw>
                </a:effectLst>
                <a:latin typeface="Helvetica Narrow" panose="020B0506020203020204" pitchFamily="34" charset="0"/>
                <a:ea typeface="メイリオ" panose="020B0604030504040204" pitchFamily="50" charset="-128"/>
                <a:cs typeface="メイリオ" panose="020B0604030504040204" pitchFamily="50" charset="-128"/>
              </a:rPr>
              <a:t>Claim</a:t>
            </a:r>
            <a:endParaRPr kumimoji="1" lang="ja-JP" altLang="en-US" b="1" dirty="0">
              <a:effectLst>
                <a:outerShdw blurRad="50800" dist="38100" dir="2700000" algn="tl" rotWithShape="0">
                  <a:prstClr val="black">
                    <a:alpha val="40000"/>
                  </a:prstClr>
                </a:outerShdw>
              </a:effectLst>
              <a:latin typeface="Helvetica Narrow" panose="020B0506020203020204" pitchFamily="34" charset="0"/>
              <a:ea typeface="メイリオ" panose="020B0604030504040204" pitchFamily="50" charset="-128"/>
              <a:cs typeface="メイリオ" panose="020B0604030504040204" pitchFamily="50" charset="-128"/>
            </a:endParaRPr>
          </a:p>
        </p:txBody>
      </p:sp>
      <p:sp>
        <p:nvSpPr>
          <p:cNvPr id="20" name="円/楕円 27">
            <a:extLst>
              <a:ext uri="{FF2B5EF4-FFF2-40B4-BE49-F238E27FC236}">
                <a16:creationId xmlns:a16="http://schemas.microsoft.com/office/drawing/2014/main" id="{C82046F5-BF50-2406-DFDE-6D6D06A71D85}"/>
              </a:ext>
            </a:extLst>
          </p:cNvPr>
          <p:cNvSpPr/>
          <p:nvPr/>
        </p:nvSpPr>
        <p:spPr>
          <a:xfrm>
            <a:off x="8223055" y="5115796"/>
            <a:ext cx="432048" cy="432048"/>
          </a:xfrm>
          <a:prstGeom prst="ellipse">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21" name="直線矢印コネクタ 20">
            <a:extLst>
              <a:ext uri="{FF2B5EF4-FFF2-40B4-BE49-F238E27FC236}">
                <a16:creationId xmlns:a16="http://schemas.microsoft.com/office/drawing/2014/main" id="{A7377989-CD5C-443A-F596-FFC6D8806401}"/>
              </a:ext>
            </a:extLst>
          </p:cNvPr>
          <p:cNvCxnSpPr>
            <a:stCxn id="12" idx="1"/>
            <a:endCxn id="20" idx="7"/>
          </p:cNvCxnSpPr>
          <p:nvPr/>
        </p:nvCxnSpPr>
        <p:spPr>
          <a:xfrm flipH="1">
            <a:off x="8591831" y="4973421"/>
            <a:ext cx="607785" cy="205647"/>
          </a:xfrm>
          <a:prstGeom prst="straightConnector1">
            <a:avLst/>
          </a:prstGeom>
          <a:ln>
            <a:solidFill>
              <a:srgbClr val="FF0000"/>
            </a:solidFill>
            <a:tailEnd type="arrow"/>
          </a:ln>
        </p:spPr>
        <p:style>
          <a:lnRef idx="2">
            <a:schemeClr val="dk1"/>
          </a:lnRef>
          <a:fillRef idx="0">
            <a:schemeClr val="dk1"/>
          </a:fillRef>
          <a:effectRef idx="1">
            <a:schemeClr val="dk1"/>
          </a:effectRef>
          <a:fontRef idx="minor">
            <a:schemeClr val="tx1"/>
          </a:fontRef>
        </p:style>
      </p:cxnSp>
      <p:sp>
        <p:nvSpPr>
          <p:cNvPr id="22" name="正方形/長方形 21">
            <a:extLst>
              <a:ext uri="{FF2B5EF4-FFF2-40B4-BE49-F238E27FC236}">
                <a16:creationId xmlns:a16="http://schemas.microsoft.com/office/drawing/2014/main" id="{98D2A71A-AD59-3419-7344-1B9617FCAE90}"/>
              </a:ext>
            </a:extLst>
          </p:cNvPr>
          <p:cNvSpPr/>
          <p:nvPr/>
        </p:nvSpPr>
        <p:spPr>
          <a:xfrm>
            <a:off x="3280073" y="5095594"/>
            <a:ext cx="859531" cy="369332"/>
          </a:xfrm>
          <a:prstGeom prst="rect">
            <a:avLst/>
          </a:prstGeom>
        </p:spPr>
        <p:txBody>
          <a:bodyPr wrap="none">
            <a:spAutoFit/>
          </a:bodyPr>
          <a:lstStyle/>
          <a:p>
            <a:pPr algn="ctr"/>
            <a:r>
              <a:rPr lang="en-US" altLang="ja-JP" b="1" dirty="0">
                <a:solidFill>
                  <a:schemeClr val="bg1"/>
                </a:solidFill>
                <a:effectLst>
                  <a:outerShdw blurRad="50800" dist="38100" dir="2700000" algn="tl" rotWithShape="0">
                    <a:prstClr val="black">
                      <a:alpha val="40000"/>
                    </a:prstClr>
                  </a:outerShdw>
                </a:effectLst>
                <a:latin typeface="Helvetica Narrow" panose="020B0506020203020204" pitchFamily="34" charset="0"/>
                <a:ea typeface="メイリオ" panose="020B0604030504040204" pitchFamily="50" charset="-128"/>
                <a:cs typeface="メイリオ" panose="020B0604030504040204" pitchFamily="50" charset="-128"/>
              </a:rPr>
              <a:t>Claim</a:t>
            </a:r>
            <a:r>
              <a:rPr lang="ja-JP" altLang="en-US" b="1" dirty="0">
                <a:solidFill>
                  <a:schemeClr val="bg1"/>
                </a:solidFill>
                <a:effectLst>
                  <a:outerShdw blurRad="50800" dist="38100" dir="2700000" algn="tl" rotWithShape="0">
                    <a:prstClr val="black">
                      <a:alpha val="40000"/>
                    </a:prstClr>
                  </a:outerShdw>
                </a:effectLst>
                <a:latin typeface="Helvetica Narrow" panose="020B0506020203020204" pitchFamily="34" charset="0"/>
                <a:ea typeface="メイリオ" panose="020B0604030504040204" pitchFamily="50" charset="-128"/>
                <a:cs typeface="メイリオ" panose="020B0604030504040204" pitchFamily="50" charset="-128"/>
              </a:rPr>
              <a:t> </a:t>
            </a:r>
            <a:r>
              <a:rPr lang="en-US" altLang="ja-JP" b="1" dirty="0">
                <a:solidFill>
                  <a:schemeClr val="bg1"/>
                </a:solidFill>
                <a:effectLst>
                  <a:outerShdw blurRad="50800" dist="38100" dir="2700000" algn="tl" rotWithShape="0">
                    <a:prstClr val="black">
                      <a:alpha val="40000"/>
                    </a:prstClr>
                  </a:outerShdw>
                </a:effectLst>
                <a:latin typeface="Helvetica Narrow" panose="020B0506020203020204" pitchFamily="34" charset="0"/>
                <a:ea typeface="メイリオ" panose="020B0604030504040204" pitchFamily="50" charset="-128"/>
                <a:cs typeface="メイリオ" panose="020B0604030504040204" pitchFamily="50" charset="-128"/>
              </a:rPr>
              <a:t>1</a:t>
            </a:r>
            <a:endParaRPr lang="ja-JP" altLang="en-US" b="1" dirty="0">
              <a:solidFill>
                <a:schemeClr val="bg1"/>
              </a:solidFill>
              <a:effectLst>
                <a:outerShdw blurRad="50800" dist="38100" dir="2700000" algn="tl" rotWithShape="0">
                  <a:prstClr val="black">
                    <a:alpha val="40000"/>
                  </a:prstClr>
                </a:outerShdw>
              </a:effectLst>
              <a:latin typeface="Helvetica Narrow" panose="020B0506020203020204" pitchFamily="34" charset="0"/>
              <a:ea typeface="メイリオ" panose="020B0604030504040204" pitchFamily="50" charset="-128"/>
              <a:cs typeface="メイリオ" panose="020B0604030504040204" pitchFamily="50" charset="-128"/>
            </a:endParaRPr>
          </a:p>
        </p:txBody>
      </p:sp>
      <p:cxnSp>
        <p:nvCxnSpPr>
          <p:cNvPr id="23" name="直線矢印コネクタ 22">
            <a:extLst>
              <a:ext uri="{FF2B5EF4-FFF2-40B4-BE49-F238E27FC236}">
                <a16:creationId xmlns:a16="http://schemas.microsoft.com/office/drawing/2014/main" id="{0E5F9603-2C26-4B52-C86B-CBCBB10CED3D}"/>
              </a:ext>
            </a:extLst>
          </p:cNvPr>
          <p:cNvCxnSpPr>
            <a:endCxn id="16" idx="0"/>
          </p:cNvCxnSpPr>
          <p:nvPr/>
        </p:nvCxnSpPr>
        <p:spPr>
          <a:xfrm flipV="1">
            <a:off x="2858688" y="4500863"/>
            <a:ext cx="170186" cy="295125"/>
          </a:xfrm>
          <a:prstGeom prst="straightConnector1">
            <a:avLst/>
          </a:prstGeom>
          <a:ln w="22225">
            <a:solidFill>
              <a:srgbClr val="D4162D"/>
            </a:solidFill>
            <a:tailEnd type="arrow"/>
          </a:ln>
        </p:spPr>
        <p:style>
          <a:lnRef idx="1">
            <a:schemeClr val="accent1"/>
          </a:lnRef>
          <a:fillRef idx="0">
            <a:schemeClr val="accent1"/>
          </a:fillRef>
          <a:effectRef idx="0">
            <a:schemeClr val="accent1"/>
          </a:effectRef>
          <a:fontRef idx="minor">
            <a:schemeClr val="tx1"/>
          </a:fontRef>
        </p:style>
      </p:cxnSp>
      <p:cxnSp>
        <p:nvCxnSpPr>
          <p:cNvPr id="24" name="直線矢印コネクタ 23">
            <a:extLst>
              <a:ext uri="{FF2B5EF4-FFF2-40B4-BE49-F238E27FC236}">
                <a16:creationId xmlns:a16="http://schemas.microsoft.com/office/drawing/2014/main" id="{5740BE76-4A66-CE82-F42C-4CA087D54EBF}"/>
              </a:ext>
            </a:extLst>
          </p:cNvPr>
          <p:cNvCxnSpPr>
            <a:endCxn id="16" idx="7"/>
          </p:cNvCxnSpPr>
          <p:nvPr/>
        </p:nvCxnSpPr>
        <p:spPr>
          <a:xfrm flipV="1">
            <a:off x="3146720" y="4724633"/>
            <a:ext cx="766882" cy="391163"/>
          </a:xfrm>
          <a:prstGeom prst="straightConnector1">
            <a:avLst/>
          </a:prstGeom>
          <a:ln w="22225">
            <a:solidFill>
              <a:srgbClr val="D4162D"/>
            </a:solidFill>
            <a:tailEnd type="arrow"/>
          </a:ln>
        </p:spPr>
        <p:style>
          <a:lnRef idx="1">
            <a:schemeClr val="accent1"/>
          </a:lnRef>
          <a:fillRef idx="0">
            <a:schemeClr val="accent1"/>
          </a:fillRef>
          <a:effectRef idx="0">
            <a:schemeClr val="accent1"/>
          </a:effectRef>
          <a:fontRef idx="minor">
            <a:schemeClr val="tx1"/>
          </a:fontRef>
        </p:style>
      </p:cxnSp>
      <p:cxnSp>
        <p:nvCxnSpPr>
          <p:cNvPr id="25" name="直線矢印コネクタ 24">
            <a:extLst>
              <a:ext uri="{FF2B5EF4-FFF2-40B4-BE49-F238E27FC236}">
                <a16:creationId xmlns:a16="http://schemas.microsoft.com/office/drawing/2014/main" id="{D34599A1-B197-EB0E-750F-F86F6F99867F}"/>
              </a:ext>
            </a:extLst>
          </p:cNvPr>
          <p:cNvCxnSpPr>
            <a:endCxn id="16" idx="5"/>
          </p:cNvCxnSpPr>
          <p:nvPr/>
        </p:nvCxnSpPr>
        <p:spPr>
          <a:xfrm>
            <a:off x="3146720" y="5464926"/>
            <a:ext cx="766882" cy="340163"/>
          </a:xfrm>
          <a:prstGeom prst="straightConnector1">
            <a:avLst/>
          </a:prstGeom>
          <a:ln w="22225">
            <a:solidFill>
              <a:srgbClr val="D4162D"/>
            </a:solidFill>
            <a:tailEnd type="arrow"/>
          </a:ln>
        </p:spPr>
        <p:style>
          <a:lnRef idx="1">
            <a:schemeClr val="accent1"/>
          </a:lnRef>
          <a:fillRef idx="0">
            <a:schemeClr val="accent1"/>
          </a:fillRef>
          <a:effectRef idx="0">
            <a:schemeClr val="accent1"/>
          </a:effectRef>
          <a:fontRef idx="minor">
            <a:schemeClr val="tx1"/>
          </a:fontRef>
        </p:style>
      </p:cxnSp>
      <p:cxnSp>
        <p:nvCxnSpPr>
          <p:cNvPr id="26" name="直線矢印コネクタ 25">
            <a:extLst>
              <a:ext uri="{FF2B5EF4-FFF2-40B4-BE49-F238E27FC236}">
                <a16:creationId xmlns:a16="http://schemas.microsoft.com/office/drawing/2014/main" id="{5415BF25-5ACC-FC0F-4084-46FE7C812C1A}"/>
              </a:ext>
            </a:extLst>
          </p:cNvPr>
          <p:cNvCxnSpPr>
            <a:endCxn id="16" idx="4"/>
          </p:cNvCxnSpPr>
          <p:nvPr/>
        </p:nvCxnSpPr>
        <p:spPr>
          <a:xfrm>
            <a:off x="2858688" y="5805089"/>
            <a:ext cx="170186" cy="223770"/>
          </a:xfrm>
          <a:prstGeom prst="straightConnector1">
            <a:avLst/>
          </a:prstGeom>
          <a:ln w="22225">
            <a:solidFill>
              <a:srgbClr val="D4162D"/>
            </a:solidFill>
            <a:tailEnd type="arrow"/>
          </a:ln>
        </p:spPr>
        <p:style>
          <a:lnRef idx="1">
            <a:schemeClr val="accent1"/>
          </a:lnRef>
          <a:fillRef idx="0">
            <a:schemeClr val="accent1"/>
          </a:fillRef>
          <a:effectRef idx="0">
            <a:schemeClr val="accent1"/>
          </a:effectRef>
          <a:fontRef idx="minor">
            <a:schemeClr val="tx1"/>
          </a:fontRef>
        </p:style>
      </p:cxnSp>
      <p:cxnSp>
        <p:nvCxnSpPr>
          <p:cNvPr id="27" name="直線矢印コネクタ 26">
            <a:extLst>
              <a:ext uri="{FF2B5EF4-FFF2-40B4-BE49-F238E27FC236}">
                <a16:creationId xmlns:a16="http://schemas.microsoft.com/office/drawing/2014/main" id="{373E38A7-2420-0203-DC1E-66247A088391}"/>
              </a:ext>
            </a:extLst>
          </p:cNvPr>
          <p:cNvCxnSpPr>
            <a:endCxn id="16" idx="2"/>
          </p:cNvCxnSpPr>
          <p:nvPr/>
        </p:nvCxnSpPr>
        <p:spPr>
          <a:xfrm flipH="1" flipV="1">
            <a:off x="1777679" y="5264861"/>
            <a:ext cx="288342" cy="25740"/>
          </a:xfrm>
          <a:prstGeom prst="straightConnector1">
            <a:avLst/>
          </a:prstGeom>
          <a:ln w="22225">
            <a:solidFill>
              <a:srgbClr val="D4162D"/>
            </a:solidFill>
            <a:tailEnd type="arrow"/>
          </a:ln>
        </p:spPr>
        <p:style>
          <a:lnRef idx="1">
            <a:schemeClr val="accent1"/>
          </a:lnRef>
          <a:fillRef idx="0">
            <a:schemeClr val="accent1"/>
          </a:fillRef>
          <a:effectRef idx="0">
            <a:schemeClr val="accent1"/>
          </a:effectRef>
          <a:fontRef idx="minor">
            <a:schemeClr val="tx1"/>
          </a:fontRef>
        </p:style>
      </p:cxnSp>
      <p:cxnSp>
        <p:nvCxnSpPr>
          <p:cNvPr id="28" name="直線矢印コネクタ 27">
            <a:extLst>
              <a:ext uri="{FF2B5EF4-FFF2-40B4-BE49-F238E27FC236}">
                <a16:creationId xmlns:a16="http://schemas.microsoft.com/office/drawing/2014/main" id="{23D812C4-8F33-0986-69C2-C297BD66D9A7}"/>
              </a:ext>
            </a:extLst>
          </p:cNvPr>
          <p:cNvCxnSpPr/>
          <p:nvPr/>
        </p:nvCxnSpPr>
        <p:spPr>
          <a:xfrm flipH="1">
            <a:off x="2010004" y="5573585"/>
            <a:ext cx="144171" cy="102882"/>
          </a:xfrm>
          <a:prstGeom prst="straightConnector1">
            <a:avLst/>
          </a:prstGeom>
          <a:ln w="22225">
            <a:solidFill>
              <a:srgbClr val="D4162D"/>
            </a:solidFill>
            <a:tailEnd type="arrow"/>
          </a:ln>
        </p:spPr>
        <p:style>
          <a:lnRef idx="1">
            <a:schemeClr val="accent1"/>
          </a:lnRef>
          <a:fillRef idx="0">
            <a:schemeClr val="accent1"/>
          </a:fillRef>
          <a:effectRef idx="0">
            <a:schemeClr val="accent1"/>
          </a:effectRef>
          <a:fontRef idx="minor">
            <a:schemeClr val="tx1"/>
          </a:fontRef>
        </p:style>
      </p:cxnSp>
      <p:cxnSp>
        <p:nvCxnSpPr>
          <p:cNvPr id="29" name="直線矢印コネクタ 28">
            <a:extLst>
              <a:ext uri="{FF2B5EF4-FFF2-40B4-BE49-F238E27FC236}">
                <a16:creationId xmlns:a16="http://schemas.microsoft.com/office/drawing/2014/main" id="{2D3C46F2-62DC-074B-6699-ABCD19E97DDD}"/>
              </a:ext>
            </a:extLst>
          </p:cNvPr>
          <p:cNvCxnSpPr>
            <a:cxnSpLocks/>
            <a:stCxn id="18" idx="1"/>
          </p:cNvCxnSpPr>
          <p:nvPr/>
        </p:nvCxnSpPr>
        <p:spPr>
          <a:xfrm flipH="1" flipV="1">
            <a:off x="2066022" y="4767787"/>
            <a:ext cx="178286" cy="138639"/>
          </a:xfrm>
          <a:prstGeom prst="straightConnector1">
            <a:avLst/>
          </a:prstGeom>
          <a:ln w="22225">
            <a:solidFill>
              <a:srgbClr val="D4162D"/>
            </a:solidFill>
            <a:tailEnd type="arrow"/>
          </a:ln>
        </p:spPr>
        <p:style>
          <a:lnRef idx="1">
            <a:schemeClr val="accent1"/>
          </a:lnRef>
          <a:fillRef idx="0">
            <a:schemeClr val="accent1"/>
          </a:fillRef>
          <a:effectRef idx="0">
            <a:schemeClr val="accent1"/>
          </a:effectRef>
          <a:fontRef idx="minor">
            <a:schemeClr val="tx1"/>
          </a:fontRef>
        </p:style>
      </p:cxnSp>
      <p:cxnSp>
        <p:nvCxnSpPr>
          <p:cNvPr id="30" name="直線矢印コネクタ 29">
            <a:extLst>
              <a:ext uri="{FF2B5EF4-FFF2-40B4-BE49-F238E27FC236}">
                <a16:creationId xmlns:a16="http://schemas.microsoft.com/office/drawing/2014/main" id="{89F3CFD5-FB2C-9B6B-6BA0-18FFD5CCDDD4}"/>
              </a:ext>
            </a:extLst>
          </p:cNvPr>
          <p:cNvCxnSpPr/>
          <p:nvPr/>
        </p:nvCxnSpPr>
        <p:spPr>
          <a:xfrm>
            <a:off x="7402596" y="4522744"/>
            <a:ext cx="144016" cy="169752"/>
          </a:xfrm>
          <a:prstGeom prst="straightConnector1">
            <a:avLst/>
          </a:prstGeom>
          <a:ln w="22225">
            <a:solidFill>
              <a:schemeClr val="tx1">
                <a:lumMod val="65000"/>
                <a:lumOff val="35000"/>
              </a:schemeClr>
            </a:solidFill>
            <a:tailEnd type="arrow"/>
          </a:ln>
        </p:spPr>
        <p:style>
          <a:lnRef idx="1">
            <a:schemeClr val="accent1"/>
          </a:lnRef>
          <a:fillRef idx="0">
            <a:schemeClr val="accent1"/>
          </a:fillRef>
          <a:effectRef idx="0">
            <a:schemeClr val="accent1"/>
          </a:effectRef>
          <a:fontRef idx="minor">
            <a:schemeClr val="tx1"/>
          </a:fontRef>
        </p:style>
      </p:cxnSp>
      <p:sp>
        <p:nvSpPr>
          <p:cNvPr id="32" name="フッター プレースホルダー 2">
            <a:extLst>
              <a:ext uri="{FF2B5EF4-FFF2-40B4-BE49-F238E27FC236}">
                <a16:creationId xmlns:a16="http://schemas.microsoft.com/office/drawing/2014/main" id="{A58990FD-0C3B-9490-2DA2-1D9C6AE17918}"/>
              </a:ext>
            </a:extLst>
          </p:cNvPr>
          <p:cNvSpPr>
            <a:spLocks noGrp="1"/>
          </p:cNvSpPr>
          <p:nvPr>
            <p:ph type="ftr" sz="quarter" idx="11"/>
          </p:nvPr>
        </p:nvSpPr>
        <p:spPr>
          <a:xfrm>
            <a:off x="4630250" y="6536434"/>
            <a:ext cx="2592585" cy="365125"/>
          </a:xfrm>
        </p:spPr>
        <p:txBody>
          <a:bodyPr/>
          <a:lstStyle/>
          <a:p>
            <a:r>
              <a:rPr lang="en-US" altLang="ja-JP" sz="800" dirty="0">
                <a:latin typeface="メイリオ" panose="020B0604030504040204" pitchFamily="50" charset="-128"/>
                <a:ea typeface="メイリオ" panose="020B0604030504040204" pitchFamily="50" charset="-128"/>
                <a:cs typeface="Arial" panose="020B0604020202020204" pitchFamily="34" charset="0"/>
              </a:rPr>
              <a:t>©SSIP</a:t>
            </a:r>
            <a:r>
              <a:rPr lang="ja-JP" altLang="en-US" sz="800" dirty="0">
                <a:latin typeface="メイリオ" panose="020B0604030504040204" pitchFamily="50" charset="-128"/>
                <a:ea typeface="メイリオ" panose="020B0604030504040204" pitchFamily="50" charset="-128"/>
                <a:cs typeface="Arial" panose="020B0604020202020204" pitchFamily="34" charset="0"/>
              </a:rPr>
              <a:t>弁理士法人</a:t>
            </a:r>
            <a:r>
              <a:rPr lang="en-US" altLang="ja-JP" sz="800" dirty="0">
                <a:latin typeface="メイリオ" panose="020B0604030504040204" pitchFamily="50" charset="-128"/>
                <a:ea typeface="メイリオ" panose="020B0604030504040204" pitchFamily="50" charset="-128"/>
                <a:cs typeface="Arial" panose="020B0604020202020204" pitchFamily="34" charset="0"/>
              </a:rPr>
              <a:t>. All Rights Reserved.</a:t>
            </a:r>
          </a:p>
        </p:txBody>
      </p:sp>
    </p:spTree>
    <p:extLst>
      <p:ext uri="{BB962C8B-B14F-4D97-AF65-F5344CB8AC3E}">
        <p14:creationId xmlns:p14="http://schemas.microsoft.com/office/powerpoint/2010/main" val="43186139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E993629-62CF-F52C-402D-18947BC0C8CE}"/>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6D92FB40-2566-654E-B79E-8CEDBD63535C}"/>
              </a:ext>
            </a:extLst>
          </p:cNvPr>
          <p:cNvSpPr txBox="1">
            <a:spLocks/>
          </p:cNvSpPr>
          <p:nvPr/>
        </p:nvSpPr>
        <p:spPr>
          <a:xfrm>
            <a:off x="1143000" y="533401"/>
            <a:ext cx="9906000" cy="1382156"/>
          </a:xfrm>
          <a:prstGeom prst="rect">
            <a:avLst/>
          </a:prstGeom>
        </p:spPr>
        <p:txBody>
          <a:bodyPr/>
          <a:lstStyle>
            <a:lvl1pPr algn="l" defTabSz="914400" rtl="0" eaLnBrk="1" latinLnBrk="0" hangingPunct="1">
              <a:lnSpc>
                <a:spcPct val="105000"/>
              </a:lnSpc>
              <a:spcBef>
                <a:spcPct val="0"/>
              </a:spcBef>
              <a:buNone/>
              <a:defRPr sz="4800" b="1" i="0" kern="1200" cap="none" spc="140" baseline="0">
                <a:solidFill>
                  <a:schemeClr val="tx2"/>
                </a:solidFill>
                <a:latin typeface="+mj-lt"/>
                <a:ea typeface="+mj-ea"/>
                <a:cs typeface="+mj-cs"/>
              </a:defRPr>
            </a:lvl1pPr>
          </a:lstStyle>
          <a:p>
            <a:r>
              <a:rPr kumimoji="1" lang="en-US" altLang="ja-JP" dirty="0"/>
              <a:t>3.5 </a:t>
            </a:r>
            <a:r>
              <a:rPr lang="ja-JP" altLang="en-US" dirty="0"/>
              <a:t>内的付加の従属項</a:t>
            </a:r>
            <a:endParaRPr kumimoji="1" lang="ja-JP" altLang="en-US" dirty="0"/>
          </a:p>
        </p:txBody>
      </p:sp>
      <p:sp>
        <p:nvSpPr>
          <p:cNvPr id="32" name="フッター プレースホルダー 2">
            <a:extLst>
              <a:ext uri="{FF2B5EF4-FFF2-40B4-BE49-F238E27FC236}">
                <a16:creationId xmlns:a16="http://schemas.microsoft.com/office/drawing/2014/main" id="{B983BEBB-6F89-FB9A-A64D-954D56462488}"/>
              </a:ext>
            </a:extLst>
          </p:cNvPr>
          <p:cNvSpPr>
            <a:spLocks noGrp="1"/>
          </p:cNvSpPr>
          <p:nvPr>
            <p:ph type="ftr" sz="quarter" idx="11"/>
          </p:nvPr>
        </p:nvSpPr>
        <p:spPr>
          <a:xfrm>
            <a:off x="4630250" y="6536434"/>
            <a:ext cx="2592585" cy="365125"/>
          </a:xfrm>
        </p:spPr>
        <p:txBody>
          <a:bodyPr/>
          <a:lstStyle/>
          <a:p>
            <a:r>
              <a:rPr lang="en-US" altLang="ja-JP" sz="800" dirty="0">
                <a:latin typeface="メイリオ" panose="020B0604030504040204" pitchFamily="50" charset="-128"/>
                <a:ea typeface="メイリオ" panose="020B0604030504040204" pitchFamily="50" charset="-128"/>
                <a:cs typeface="Arial" panose="020B0604020202020204" pitchFamily="34" charset="0"/>
              </a:rPr>
              <a:t>©SSIP</a:t>
            </a:r>
            <a:r>
              <a:rPr lang="ja-JP" altLang="en-US" sz="800" dirty="0">
                <a:latin typeface="メイリオ" panose="020B0604030504040204" pitchFamily="50" charset="-128"/>
                <a:ea typeface="メイリオ" panose="020B0604030504040204" pitchFamily="50" charset="-128"/>
                <a:cs typeface="Arial" panose="020B0604020202020204" pitchFamily="34" charset="0"/>
              </a:rPr>
              <a:t>弁理士法人</a:t>
            </a:r>
            <a:r>
              <a:rPr lang="en-US" altLang="ja-JP" sz="800" dirty="0">
                <a:latin typeface="メイリオ" panose="020B0604030504040204" pitchFamily="50" charset="-128"/>
                <a:ea typeface="メイリオ" panose="020B0604030504040204" pitchFamily="50" charset="-128"/>
                <a:cs typeface="Arial" panose="020B0604020202020204" pitchFamily="34" charset="0"/>
              </a:rPr>
              <a:t>. All Rights Reserved.</a:t>
            </a:r>
          </a:p>
        </p:txBody>
      </p:sp>
      <p:sp>
        <p:nvSpPr>
          <p:cNvPr id="44" name="正方形/長方形 43">
            <a:extLst>
              <a:ext uri="{FF2B5EF4-FFF2-40B4-BE49-F238E27FC236}">
                <a16:creationId xmlns:a16="http://schemas.microsoft.com/office/drawing/2014/main" id="{C252EC19-A9E2-9DE4-CC89-36CEB7558AD7}"/>
              </a:ext>
            </a:extLst>
          </p:cNvPr>
          <p:cNvSpPr/>
          <p:nvPr/>
        </p:nvSpPr>
        <p:spPr>
          <a:xfrm>
            <a:off x="1854306" y="3000400"/>
            <a:ext cx="144016" cy="144016"/>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5" name="テキスト ボックス 44">
            <a:extLst>
              <a:ext uri="{FF2B5EF4-FFF2-40B4-BE49-F238E27FC236}">
                <a16:creationId xmlns:a16="http://schemas.microsoft.com/office/drawing/2014/main" id="{E74BE661-EE12-9DD9-F0B9-5945278597A6}"/>
              </a:ext>
            </a:extLst>
          </p:cNvPr>
          <p:cNvSpPr txBox="1"/>
          <p:nvPr/>
        </p:nvSpPr>
        <p:spPr>
          <a:xfrm>
            <a:off x="2028220" y="2892461"/>
            <a:ext cx="8135560" cy="707886"/>
          </a:xfrm>
          <a:prstGeom prst="rect">
            <a:avLst/>
          </a:prstGeom>
          <a:noFill/>
        </p:spPr>
        <p:txBody>
          <a:bodyPr wrap="none" rtlCol="0">
            <a:spAutoFit/>
          </a:bodyPr>
          <a:lstStyle/>
          <a:p>
            <a:r>
              <a:rPr kumimoji="1" lang="ja-JP" altLang="en-US" sz="2000" b="1" u="sng" dirty="0">
                <a:latin typeface="メイリオ" panose="020B0604030504040204" pitchFamily="50" charset="-128"/>
                <a:ea typeface="メイリオ" panose="020B0604030504040204" pitchFamily="50" charset="-128"/>
                <a:cs typeface="メイリオ" panose="020B0604030504040204" pitchFamily="50" charset="-128"/>
              </a:rPr>
              <a:t>複数の構成要素間の関係をさらに限定した内的付加の従属項</a:t>
            </a:r>
            <a:endParaRPr kumimoji="1" lang="en-US" altLang="ja-JP" sz="2000" b="1" u="sng"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2000" dirty="0">
                <a:latin typeface="メイリオ" panose="020B0604030504040204" pitchFamily="50" charset="-128"/>
                <a:ea typeface="メイリオ" panose="020B0604030504040204" pitchFamily="50" charset="-128"/>
                <a:cs typeface="メイリオ" panose="020B0604030504040204" pitchFamily="50" charset="-128"/>
              </a:rPr>
              <a:t>⇒各構成要素を断片的に開示する引例を組み合せても拒絶しにくい。</a:t>
            </a:r>
            <a:endParaRPr lang="en-US" altLang="ja-JP" sz="20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6" name="円/楕円 1">
            <a:extLst>
              <a:ext uri="{FF2B5EF4-FFF2-40B4-BE49-F238E27FC236}">
                <a16:creationId xmlns:a16="http://schemas.microsoft.com/office/drawing/2014/main" id="{7513F19A-B2B1-AEB4-5C78-85A305AE5AA5}"/>
              </a:ext>
            </a:extLst>
          </p:cNvPr>
          <p:cNvSpPr/>
          <p:nvPr/>
        </p:nvSpPr>
        <p:spPr>
          <a:xfrm>
            <a:off x="2274924" y="3792488"/>
            <a:ext cx="1296144" cy="936104"/>
          </a:xfrm>
          <a:prstGeom prst="ellipse">
            <a:avLst/>
          </a:prstGeom>
          <a:solidFill>
            <a:schemeClr val="bg1">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latin typeface="メイリオ" panose="020B0604030504040204" pitchFamily="50" charset="-128"/>
                <a:ea typeface="メイリオ" panose="020B0604030504040204" pitchFamily="50" charset="-128"/>
                <a:cs typeface="メイリオ" panose="020B0604030504040204" pitchFamily="50" charset="-128"/>
              </a:rPr>
              <a:t>引例１Ａ</a:t>
            </a:r>
          </a:p>
        </p:txBody>
      </p:sp>
      <p:sp>
        <p:nvSpPr>
          <p:cNvPr id="47" name="円/楕円 22">
            <a:extLst>
              <a:ext uri="{FF2B5EF4-FFF2-40B4-BE49-F238E27FC236}">
                <a16:creationId xmlns:a16="http://schemas.microsoft.com/office/drawing/2014/main" id="{0BA9310D-F544-8227-355A-98AAF65EE92F}"/>
              </a:ext>
            </a:extLst>
          </p:cNvPr>
          <p:cNvSpPr/>
          <p:nvPr/>
        </p:nvSpPr>
        <p:spPr>
          <a:xfrm>
            <a:off x="4075124" y="3792488"/>
            <a:ext cx="1296144" cy="936104"/>
          </a:xfrm>
          <a:prstGeom prst="ellipse">
            <a:avLst/>
          </a:prstGeom>
          <a:solidFill>
            <a:schemeClr val="bg1">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latin typeface="メイリオ" panose="020B0604030504040204" pitchFamily="50" charset="-128"/>
                <a:ea typeface="メイリオ" panose="020B0604030504040204" pitchFamily="50" charset="-128"/>
                <a:cs typeface="メイリオ" panose="020B0604030504040204" pitchFamily="50" charset="-128"/>
              </a:rPr>
              <a:t>引例２</a:t>
            </a:r>
            <a:endParaRPr kumimoji="1" lang="en-US" altLang="ja-JP" dirty="0">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dirty="0">
                <a:latin typeface="メイリオ" panose="020B0604030504040204" pitchFamily="50" charset="-128"/>
                <a:ea typeface="メイリオ" panose="020B0604030504040204" pitchFamily="50" charset="-128"/>
                <a:cs typeface="メイリオ" panose="020B0604030504040204" pitchFamily="50" charset="-128"/>
              </a:rPr>
              <a:t>Ｂ</a:t>
            </a:r>
            <a:endParaRPr kumimoji="1" lang="ja-JP" altLang="en-US"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8" name="テキスト ボックス 47">
            <a:extLst>
              <a:ext uri="{FF2B5EF4-FFF2-40B4-BE49-F238E27FC236}">
                <a16:creationId xmlns:a16="http://schemas.microsoft.com/office/drawing/2014/main" id="{644A2485-0B14-3B75-990A-FAC18BC13445}"/>
              </a:ext>
            </a:extLst>
          </p:cNvPr>
          <p:cNvSpPr txBox="1"/>
          <p:nvPr/>
        </p:nvSpPr>
        <p:spPr>
          <a:xfrm>
            <a:off x="3590318" y="4061270"/>
            <a:ext cx="415498" cy="369332"/>
          </a:xfrm>
          <a:prstGeom prst="rect">
            <a:avLst/>
          </a:prstGeom>
          <a:noFill/>
        </p:spPr>
        <p:txBody>
          <a:bodyPr wrap="none" rtlCol="0">
            <a:spAutoFit/>
          </a:bodyPr>
          <a:lstStyle/>
          <a:p>
            <a:r>
              <a:rPr kumimoji="1" lang="ja-JP" altLang="en-US" dirty="0">
                <a:latin typeface="メイリオ" panose="020B0604030504040204" pitchFamily="50" charset="-128"/>
                <a:ea typeface="メイリオ" panose="020B0604030504040204" pitchFamily="50" charset="-128"/>
                <a:cs typeface="メイリオ" panose="020B0604030504040204" pitchFamily="50" charset="-128"/>
              </a:rPr>
              <a:t>＋</a:t>
            </a:r>
          </a:p>
        </p:txBody>
      </p:sp>
      <p:sp>
        <p:nvSpPr>
          <p:cNvPr id="49" name="テキスト ボックス 48">
            <a:extLst>
              <a:ext uri="{FF2B5EF4-FFF2-40B4-BE49-F238E27FC236}">
                <a16:creationId xmlns:a16="http://schemas.microsoft.com/office/drawing/2014/main" id="{1A9BBFF2-444C-8286-56DF-344FB5669C7D}"/>
              </a:ext>
            </a:extLst>
          </p:cNvPr>
          <p:cNvSpPr txBox="1"/>
          <p:nvPr/>
        </p:nvSpPr>
        <p:spPr>
          <a:xfrm>
            <a:off x="5538434" y="3891945"/>
            <a:ext cx="646331" cy="646331"/>
          </a:xfrm>
          <a:prstGeom prst="rect">
            <a:avLst/>
          </a:prstGeom>
          <a:noFill/>
        </p:spPr>
        <p:txBody>
          <a:bodyPr wrap="none" rtlCol="0">
            <a:spAutoFit/>
          </a:bodyPr>
          <a:lstStyle/>
          <a:p>
            <a:r>
              <a:rPr lang="ja-JP" altLang="en-US" sz="3600" dirty="0">
                <a:solidFill>
                  <a:srgbClr val="D4162D"/>
                </a:solidFill>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sz="3600" dirty="0">
              <a:solidFill>
                <a:srgbClr val="D4162D"/>
              </a:solidFill>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50" name="直線コネクタ 49">
            <a:extLst>
              <a:ext uri="{FF2B5EF4-FFF2-40B4-BE49-F238E27FC236}">
                <a16:creationId xmlns:a16="http://schemas.microsoft.com/office/drawing/2014/main" id="{80BA9139-7A96-2638-32AB-22974D01054C}"/>
              </a:ext>
            </a:extLst>
          </p:cNvPr>
          <p:cNvCxnSpPr/>
          <p:nvPr/>
        </p:nvCxnSpPr>
        <p:spPr>
          <a:xfrm>
            <a:off x="5740933" y="3998887"/>
            <a:ext cx="244817" cy="369332"/>
          </a:xfrm>
          <a:prstGeom prst="line">
            <a:avLst/>
          </a:prstGeom>
          <a:ln w="25400">
            <a:solidFill>
              <a:srgbClr val="D4162D"/>
            </a:solidFill>
          </a:ln>
        </p:spPr>
        <p:style>
          <a:lnRef idx="1">
            <a:schemeClr val="accent1"/>
          </a:lnRef>
          <a:fillRef idx="0">
            <a:schemeClr val="accent1"/>
          </a:fillRef>
          <a:effectRef idx="0">
            <a:schemeClr val="accent1"/>
          </a:effectRef>
          <a:fontRef idx="minor">
            <a:schemeClr val="tx1"/>
          </a:fontRef>
        </p:style>
      </p:cxnSp>
      <p:sp>
        <p:nvSpPr>
          <p:cNvPr id="51" name="正方形/長方形 50">
            <a:extLst>
              <a:ext uri="{FF2B5EF4-FFF2-40B4-BE49-F238E27FC236}">
                <a16:creationId xmlns:a16="http://schemas.microsoft.com/office/drawing/2014/main" id="{1EBAF4CF-CC53-0843-BA59-64DBBEF28FCA}"/>
              </a:ext>
            </a:extLst>
          </p:cNvPr>
          <p:cNvSpPr/>
          <p:nvPr/>
        </p:nvSpPr>
        <p:spPr>
          <a:xfrm>
            <a:off x="6278496" y="3648472"/>
            <a:ext cx="2837188" cy="1152128"/>
          </a:xfrm>
          <a:prstGeom prst="rect">
            <a:avLst/>
          </a:prstGeom>
          <a:solidFill>
            <a:srgbClr val="D4162D"/>
          </a:solidFill>
          <a:ln>
            <a:solidFill>
              <a:srgbClr val="BD130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latin typeface="メイリオ" panose="020B0604030504040204" pitchFamily="50" charset="-128"/>
                <a:ea typeface="メイリオ" panose="020B0604030504040204" pitchFamily="50" charset="-128"/>
                <a:cs typeface="メイリオ" panose="020B0604030504040204" pitchFamily="50" charset="-128"/>
              </a:rPr>
              <a:t>Ａ＋Ｂ</a:t>
            </a:r>
            <a:r>
              <a:rPr kumimoji="1" lang="en-US" altLang="ja-JP" dirty="0">
                <a:latin typeface="メイリオ" panose="020B0604030504040204" pitchFamily="50" charset="-128"/>
                <a:ea typeface="メイリオ" panose="020B0604030504040204" pitchFamily="50" charset="-128"/>
                <a:cs typeface="メイリオ" panose="020B0604030504040204" pitchFamily="50" charset="-128"/>
              </a:rPr>
              <a:t>,</a:t>
            </a:r>
          </a:p>
          <a:p>
            <a:pPr algn="ctr"/>
            <a:r>
              <a:rPr lang="en-US" altLang="ja-JP" sz="2400" dirty="0">
                <a:latin typeface="メイリオ" panose="020B0604030504040204" pitchFamily="50" charset="-128"/>
                <a:ea typeface="メイリオ" panose="020B0604030504040204" pitchFamily="50" charset="-128"/>
                <a:cs typeface="メイリオ" panose="020B0604030504040204" pitchFamily="50" charset="-128"/>
              </a:rPr>
              <a:t>wherein </a:t>
            </a:r>
            <a:r>
              <a:rPr lang="en-US" altLang="ja-JP" sz="2400" b="1" u="sng" dirty="0">
                <a:latin typeface="メイリオ" panose="020B0604030504040204" pitchFamily="50" charset="-128"/>
                <a:ea typeface="メイリオ" panose="020B0604030504040204" pitchFamily="50" charset="-128"/>
                <a:cs typeface="メイリオ" panose="020B0604030504040204" pitchFamily="50" charset="-128"/>
              </a:rPr>
              <a:t>a1 &amp; b1</a:t>
            </a:r>
            <a:endParaRPr kumimoji="1" lang="ja-JP" altLang="en-US" sz="2400" b="1" u="sng"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2" name="テキスト ボックス 51">
            <a:extLst>
              <a:ext uri="{FF2B5EF4-FFF2-40B4-BE49-F238E27FC236}">
                <a16:creationId xmlns:a16="http://schemas.microsoft.com/office/drawing/2014/main" id="{5100E91D-4028-811F-1131-94381C7E0358}"/>
              </a:ext>
            </a:extLst>
          </p:cNvPr>
          <p:cNvSpPr txBox="1"/>
          <p:nvPr/>
        </p:nvSpPr>
        <p:spPr>
          <a:xfrm>
            <a:off x="2193751" y="4963427"/>
            <a:ext cx="8590813" cy="1323439"/>
          </a:xfrm>
          <a:prstGeom prst="rect">
            <a:avLst/>
          </a:prstGeom>
          <a:noFill/>
        </p:spPr>
        <p:txBody>
          <a:bodyPr wrap="none" rtlCol="0">
            <a:spAutoFit/>
          </a:bodyPr>
          <a:lstStyle/>
          <a:p>
            <a:r>
              <a:rPr kumimoji="1" lang="ja-JP" altLang="en-US" sz="2000" dirty="0">
                <a:latin typeface="メイリオ" panose="020B0604030504040204" pitchFamily="50" charset="-128"/>
                <a:ea typeface="メイリオ" panose="020B0604030504040204" pitchFamily="50" charset="-128"/>
                <a:cs typeface="メイリオ" panose="020B0604030504040204" pitchFamily="50" charset="-128"/>
              </a:rPr>
              <a:t>審査官の手持ちの引例１，２には構成Ａと構成Ｂが開示されているが、</a:t>
            </a:r>
            <a:endParaRPr kumimoji="1" lang="en-US" altLang="ja-JP" sz="200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2000" dirty="0">
                <a:latin typeface="メイリオ" panose="020B0604030504040204" pitchFamily="50" charset="-128"/>
                <a:ea typeface="メイリオ" panose="020B0604030504040204" pitchFamily="50" charset="-128"/>
                <a:cs typeface="メイリオ" panose="020B0604030504040204" pitchFamily="50" charset="-128"/>
              </a:rPr>
              <a:t>審査官が拒絶できるのはＡ＋Ｂまで。</a:t>
            </a:r>
            <a:endParaRPr lang="en-US" altLang="ja-JP" sz="200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2000" dirty="0">
                <a:solidFill>
                  <a:srgbClr val="D4161B"/>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2000" u="sng" dirty="0">
                <a:solidFill>
                  <a:srgbClr val="D4161B"/>
                </a:solidFill>
                <a:latin typeface="メイリオ" panose="020B0604030504040204" pitchFamily="50" charset="-128"/>
                <a:ea typeface="メイリオ" panose="020B0604030504040204" pitchFamily="50" charset="-128"/>
                <a:cs typeface="メイリオ" panose="020B0604030504040204" pitchFamily="50" charset="-128"/>
              </a:rPr>
              <a:t>構成</a:t>
            </a:r>
            <a:r>
              <a:rPr lang="en-US" altLang="ja-JP" sz="2000" u="sng" dirty="0">
                <a:solidFill>
                  <a:srgbClr val="D4161B"/>
                </a:solidFill>
                <a:latin typeface="メイリオ" panose="020B0604030504040204" pitchFamily="50" charset="-128"/>
                <a:ea typeface="メイリオ" panose="020B0604030504040204" pitchFamily="50" charset="-128"/>
                <a:cs typeface="メイリオ" panose="020B0604030504040204" pitchFamily="50" charset="-128"/>
              </a:rPr>
              <a:t>A, B</a:t>
            </a:r>
            <a:r>
              <a:rPr lang="ja-JP" altLang="en-US" sz="2000" u="sng" dirty="0">
                <a:solidFill>
                  <a:srgbClr val="D4161B"/>
                </a:solidFill>
                <a:latin typeface="メイリオ" panose="020B0604030504040204" pitchFamily="50" charset="-128"/>
                <a:ea typeface="メイリオ" panose="020B0604030504040204" pitchFamily="50" charset="-128"/>
                <a:cs typeface="メイリオ" panose="020B0604030504040204" pitchFamily="50" charset="-128"/>
              </a:rPr>
              <a:t>同士</a:t>
            </a:r>
            <a:r>
              <a:rPr lang="ja-JP" altLang="en-US" sz="2000" u="sng" dirty="0">
                <a:solidFill>
                  <a:srgbClr val="D4162D"/>
                </a:solidFill>
                <a:latin typeface="メイリオ" panose="020B0604030504040204" pitchFamily="50" charset="-128"/>
                <a:ea typeface="メイリオ" panose="020B0604030504040204" pitchFamily="50" charset="-128"/>
                <a:cs typeface="メイリオ" panose="020B0604030504040204" pitchFamily="50" charset="-128"/>
              </a:rPr>
              <a:t>の相互の関係（</a:t>
            </a:r>
            <a:r>
              <a:rPr lang="en-US" altLang="ja-JP" sz="2000" u="sng" dirty="0">
                <a:solidFill>
                  <a:srgbClr val="D4162D"/>
                </a:solidFill>
                <a:latin typeface="メイリオ" panose="020B0604030504040204" pitchFamily="50" charset="-128"/>
                <a:ea typeface="メイリオ" panose="020B0604030504040204" pitchFamily="50" charset="-128"/>
                <a:cs typeface="メイリオ" panose="020B0604030504040204" pitchFamily="50" charset="-128"/>
              </a:rPr>
              <a:t>a1 &amp; b1</a:t>
            </a:r>
            <a:r>
              <a:rPr lang="ja-JP" altLang="en-US" sz="2000" u="sng" dirty="0">
                <a:solidFill>
                  <a:srgbClr val="D4162D"/>
                </a:solidFill>
                <a:latin typeface="メイリオ" panose="020B0604030504040204" pitchFamily="50" charset="-128"/>
                <a:ea typeface="メイリオ" panose="020B0604030504040204" pitchFamily="50" charset="-128"/>
                <a:cs typeface="メイリオ" panose="020B0604030504040204" pitchFamily="50" charset="-128"/>
              </a:rPr>
              <a:t>）を開示した引例が</a:t>
            </a:r>
            <a:endParaRPr lang="en-US" altLang="ja-JP" sz="2000" u="sng" dirty="0">
              <a:solidFill>
                <a:srgbClr val="D4162D"/>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2000" dirty="0">
                <a:solidFill>
                  <a:srgbClr val="D4162D"/>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2000" u="sng" dirty="0">
                <a:solidFill>
                  <a:srgbClr val="D4162D"/>
                </a:solidFill>
                <a:latin typeface="メイリオ" panose="020B0604030504040204" pitchFamily="50" charset="-128"/>
                <a:ea typeface="メイリオ" panose="020B0604030504040204" pitchFamily="50" charset="-128"/>
                <a:cs typeface="メイリオ" panose="020B0604030504040204" pitchFamily="50" charset="-128"/>
              </a:rPr>
              <a:t>新たに見つかる可能性は低い。</a:t>
            </a:r>
            <a:endParaRPr kumimoji="1" lang="en-US" altLang="ja-JP" sz="2000" u="sng" dirty="0">
              <a:solidFill>
                <a:srgbClr val="D4162D"/>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3" name="正方形/長方形 52">
            <a:extLst>
              <a:ext uri="{FF2B5EF4-FFF2-40B4-BE49-F238E27FC236}">
                <a16:creationId xmlns:a16="http://schemas.microsoft.com/office/drawing/2014/main" id="{7E7A3FEA-856E-E0F3-DF33-9F7C493EA8C7}"/>
              </a:ext>
            </a:extLst>
          </p:cNvPr>
          <p:cNvSpPr/>
          <p:nvPr/>
        </p:nvSpPr>
        <p:spPr>
          <a:xfrm>
            <a:off x="1854306" y="1882301"/>
            <a:ext cx="144016" cy="144016"/>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4" name="テキスト ボックス 53">
            <a:extLst>
              <a:ext uri="{FF2B5EF4-FFF2-40B4-BE49-F238E27FC236}">
                <a16:creationId xmlns:a16="http://schemas.microsoft.com/office/drawing/2014/main" id="{F053EA42-AB0B-3767-55FB-D5EB1EF91FE8}"/>
              </a:ext>
            </a:extLst>
          </p:cNvPr>
          <p:cNvSpPr txBox="1"/>
          <p:nvPr/>
        </p:nvSpPr>
        <p:spPr>
          <a:xfrm>
            <a:off x="2037211" y="1791637"/>
            <a:ext cx="6896440" cy="707886"/>
          </a:xfrm>
          <a:prstGeom prst="rect">
            <a:avLst/>
          </a:prstGeom>
          <a:noFill/>
        </p:spPr>
        <p:txBody>
          <a:bodyPr wrap="none" rtlCol="0">
            <a:spAutoFit/>
          </a:bodyPr>
          <a:lstStyle/>
          <a:p>
            <a:r>
              <a:rPr kumimoji="1" lang="en-US" altLang="ja-JP" sz="2000" b="1" dirty="0">
                <a:latin typeface="メイリオ" panose="020B0604030504040204" pitchFamily="50" charset="-128"/>
                <a:ea typeface="メイリオ" panose="020B0604030504040204" pitchFamily="50" charset="-128"/>
                <a:cs typeface="メイリオ" panose="020B0604030504040204" pitchFamily="50" charset="-128"/>
              </a:rPr>
              <a:t>KSR</a:t>
            </a:r>
            <a:r>
              <a:rPr kumimoji="1" lang="ja-JP" altLang="en-US" sz="2000" b="1" dirty="0">
                <a:latin typeface="メイリオ" panose="020B0604030504040204" pitchFamily="50" charset="-128"/>
                <a:ea typeface="メイリオ" panose="020B0604030504040204" pitchFamily="50" charset="-128"/>
                <a:cs typeface="メイリオ" panose="020B0604030504040204" pitchFamily="50" charset="-128"/>
              </a:rPr>
              <a:t>判決以降、引例の組合せ不可の反論が</a:t>
            </a:r>
            <a:r>
              <a:rPr lang="ja-JP" altLang="en-US" sz="2000" b="1" dirty="0">
                <a:latin typeface="メイリオ" panose="020B0604030504040204" pitchFamily="50" charset="-128"/>
                <a:ea typeface="メイリオ" panose="020B0604030504040204" pitchFamily="50" charset="-128"/>
                <a:cs typeface="メイリオ" panose="020B0604030504040204" pitchFamily="50" charset="-128"/>
              </a:rPr>
              <a:t>難しくなった。</a:t>
            </a:r>
            <a:endParaRPr lang="en-US" altLang="ja-JP" sz="2000" b="1" dirty="0">
              <a:latin typeface="メイリオ" panose="020B0604030504040204" pitchFamily="50" charset="-128"/>
              <a:ea typeface="メイリオ" panose="020B0604030504040204" pitchFamily="50" charset="-128"/>
              <a:cs typeface="メイリオ" panose="020B0604030504040204" pitchFamily="50" charset="-128"/>
            </a:endParaRPr>
          </a:p>
          <a:p>
            <a:r>
              <a:rPr kumimoji="1" lang="ja-JP" altLang="en-US" sz="2000" b="1" dirty="0">
                <a:solidFill>
                  <a:srgbClr val="D4161B"/>
                </a:solidFill>
                <a:latin typeface="メイリオ" panose="020B0604030504040204" pitchFamily="50" charset="-128"/>
                <a:ea typeface="メイリオ" panose="020B0604030504040204" pitchFamily="50" charset="-128"/>
                <a:cs typeface="メイリオ" panose="020B0604030504040204" pitchFamily="50" charset="-128"/>
              </a:rPr>
              <a:t>引例に開示の無い構成で攻めるのが効果的。</a:t>
            </a:r>
            <a:endParaRPr kumimoji="1" lang="en-US" altLang="ja-JP" sz="2000" b="1" dirty="0">
              <a:solidFill>
                <a:srgbClr val="D4161B"/>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 name="矢印: 右 2">
            <a:extLst>
              <a:ext uri="{FF2B5EF4-FFF2-40B4-BE49-F238E27FC236}">
                <a16:creationId xmlns:a16="http://schemas.microsoft.com/office/drawing/2014/main" id="{65810464-28BE-1279-8DA1-682F5A1DE7D8}"/>
              </a:ext>
            </a:extLst>
          </p:cNvPr>
          <p:cNvSpPr/>
          <p:nvPr/>
        </p:nvSpPr>
        <p:spPr>
          <a:xfrm>
            <a:off x="2454303" y="5678906"/>
            <a:ext cx="237713" cy="144379"/>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69975171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7F226D1-7374-D7DD-AFAE-7B0298A6AA29}"/>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EA64E4D2-E8E1-29BC-5174-75573C3EC960}"/>
              </a:ext>
            </a:extLst>
          </p:cNvPr>
          <p:cNvSpPr txBox="1">
            <a:spLocks/>
          </p:cNvSpPr>
          <p:nvPr/>
        </p:nvSpPr>
        <p:spPr>
          <a:xfrm>
            <a:off x="1143000" y="533401"/>
            <a:ext cx="9906000" cy="1382156"/>
          </a:xfrm>
          <a:prstGeom prst="rect">
            <a:avLst/>
          </a:prstGeom>
        </p:spPr>
        <p:txBody>
          <a:bodyPr/>
          <a:lstStyle>
            <a:lvl1pPr algn="l" defTabSz="914400" rtl="0" eaLnBrk="1" latinLnBrk="0" hangingPunct="1">
              <a:lnSpc>
                <a:spcPct val="105000"/>
              </a:lnSpc>
              <a:spcBef>
                <a:spcPct val="0"/>
              </a:spcBef>
              <a:buNone/>
              <a:defRPr sz="4800" b="1" i="0" kern="1200" cap="none" spc="140" baseline="0">
                <a:solidFill>
                  <a:schemeClr val="tx2"/>
                </a:solidFill>
                <a:latin typeface="+mj-lt"/>
                <a:ea typeface="+mj-ea"/>
                <a:cs typeface="+mj-cs"/>
              </a:defRPr>
            </a:lvl1pPr>
          </a:lstStyle>
          <a:p>
            <a:r>
              <a:rPr kumimoji="1" lang="en-US" altLang="ja-JP" dirty="0"/>
              <a:t>3.6 </a:t>
            </a:r>
            <a:r>
              <a:rPr kumimoji="1" lang="ja-JP" altLang="en-US" dirty="0"/>
              <a:t>直接侵害を問えるクレーム表現</a:t>
            </a:r>
          </a:p>
        </p:txBody>
      </p:sp>
      <p:sp>
        <p:nvSpPr>
          <p:cNvPr id="32" name="フッター プレースホルダー 2">
            <a:extLst>
              <a:ext uri="{FF2B5EF4-FFF2-40B4-BE49-F238E27FC236}">
                <a16:creationId xmlns:a16="http://schemas.microsoft.com/office/drawing/2014/main" id="{73C8D409-948C-6D42-7A6E-CCCE6EBE64A3}"/>
              </a:ext>
            </a:extLst>
          </p:cNvPr>
          <p:cNvSpPr>
            <a:spLocks noGrp="1"/>
          </p:cNvSpPr>
          <p:nvPr>
            <p:ph type="ftr" sz="quarter" idx="11"/>
          </p:nvPr>
        </p:nvSpPr>
        <p:spPr>
          <a:xfrm>
            <a:off x="4630250" y="6536434"/>
            <a:ext cx="2592585" cy="365125"/>
          </a:xfrm>
        </p:spPr>
        <p:txBody>
          <a:bodyPr/>
          <a:lstStyle/>
          <a:p>
            <a:r>
              <a:rPr lang="en-US" altLang="ja-JP" sz="800" dirty="0">
                <a:latin typeface="メイリオ" panose="020B0604030504040204" pitchFamily="50" charset="-128"/>
                <a:ea typeface="メイリオ" panose="020B0604030504040204" pitchFamily="50" charset="-128"/>
                <a:cs typeface="Arial" panose="020B0604020202020204" pitchFamily="34" charset="0"/>
              </a:rPr>
              <a:t>©SSIP</a:t>
            </a:r>
            <a:r>
              <a:rPr lang="ja-JP" altLang="en-US" sz="800" dirty="0">
                <a:latin typeface="メイリオ" panose="020B0604030504040204" pitchFamily="50" charset="-128"/>
                <a:ea typeface="メイリオ" panose="020B0604030504040204" pitchFamily="50" charset="-128"/>
                <a:cs typeface="Arial" panose="020B0604020202020204" pitchFamily="34" charset="0"/>
              </a:rPr>
              <a:t>弁理士法人</a:t>
            </a:r>
            <a:r>
              <a:rPr lang="en-US" altLang="ja-JP" sz="800" dirty="0">
                <a:latin typeface="メイリオ" panose="020B0604030504040204" pitchFamily="50" charset="-128"/>
                <a:ea typeface="メイリオ" panose="020B0604030504040204" pitchFamily="50" charset="-128"/>
                <a:cs typeface="Arial" panose="020B0604020202020204" pitchFamily="34" charset="0"/>
              </a:rPr>
              <a:t>. All Rights Reserved.</a:t>
            </a:r>
          </a:p>
        </p:txBody>
      </p:sp>
      <p:sp>
        <p:nvSpPr>
          <p:cNvPr id="3" name="正方形/長方形 2">
            <a:extLst>
              <a:ext uri="{FF2B5EF4-FFF2-40B4-BE49-F238E27FC236}">
                <a16:creationId xmlns:a16="http://schemas.microsoft.com/office/drawing/2014/main" id="{1CE7F309-DAE5-A557-D901-4B713D6C3D60}"/>
              </a:ext>
            </a:extLst>
          </p:cNvPr>
          <p:cNvSpPr/>
          <p:nvPr/>
        </p:nvSpPr>
        <p:spPr>
          <a:xfrm>
            <a:off x="2080929" y="1615827"/>
            <a:ext cx="144016" cy="144016"/>
          </a:xfrm>
          <a:prstGeom prst="rect">
            <a:avLst/>
          </a:prstGeom>
          <a:solidFill>
            <a:srgbClr val="D4162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 name="テキスト ボックス 3">
            <a:extLst>
              <a:ext uri="{FF2B5EF4-FFF2-40B4-BE49-F238E27FC236}">
                <a16:creationId xmlns:a16="http://schemas.microsoft.com/office/drawing/2014/main" id="{107433C2-986C-E495-E347-88AB7C692C2A}"/>
              </a:ext>
            </a:extLst>
          </p:cNvPr>
          <p:cNvSpPr txBox="1"/>
          <p:nvPr/>
        </p:nvSpPr>
        <p:spPr>
          <a:xfrm>
            <a:off x="2243567" y="1509960"/>
            <a:ext cx="6574236" cy="461665"/>
          </a:xfrm>
          <a:prstGeom prst="rect">
            <a:avLst/>
          </a:prstGeom>
          <a:noFill/>
        </p:spPr>
        <p:txBody>
          <a:bodyPr wrap="none" rtlCol="0">
            <a:spAutoFit/>
          </a:bodyPr>
          <a:lstStyle/>
          <a:p>
            <a:r>
              <a:rPr kumimoji="1" lang="ja-JP" altLang="en-US" sz="2400" b="1" dirty="0">
                <a:latin typeface="メイリオ" panose="020B0604030504040204" pitchFamily="50" charset="-128"/>
                <a:ea typeface="メイリオ" panose="020B0604030504040204" pitchFamily="50" charset="-128"/>
                <a:cs typeface="メイリオ" panose="020B0604030504040204" pitchFamily="50" charset="-128"/>
              </a:rPr>
              <a:t>競業他社に直接侵害を問える表現形式の採用</a:t>
            </a:r>
            <a:r>
              <a:rPr kumimoji="1" lang="en-US" altLang="ja-JP" sz="2400" b="1" dirty="0">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sz="24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 name="正方形/長方形 4">
            <a:extLst>
              <a:ext uri="{FF2B5EF4-FFF2-40B4-BE49-F238E27FC236}">
                <a16:creationId xmlns:a16="http://schemas.microsoft.com/office/drawing/2014/main" id="{29280FAC-5287-D0E8-8C9C-CDB52F4A79A5}"/>
              </a:ext>
            </a:extLst>
          </p:cNvPr>
          <p:cNvSpPr/>
          <p:nvPr/>
        </p:nvSpPr>
        <p:spPr>
          <a:xfrm>
            <a:off x="2219332" y="2030196"/>
            <a:ext cx="144016" cy="144016"/>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 name="テキスト ボックス 5">
            <a:extLst>
              <a:ext uri="{FF2B5EF4-FFF2-40B4-BE49-F238E27FC236}">
                <a16:creationId xmlns:a16="http://schemas.microsoft.com/office/drawing/2014/main" id="{B47D1A5F-D99A-DFEF-7CE9-8044DCBAD774}"/>
              </a:ext>
            </a:extLst>
          </p:cNvPr>
          <p:cNvSpPr txBox="1"/>
          <p:nvPr/>
        </p:nvSpPr>
        <p:spPr>
          <a:xfrm>
            <a:off x="2248200" y="1945319"/>
            <a:ext cx="7976414" cy="1015663"/>
          </a:xfrm>
          <a:prstGeom prst="rect">
            <a:avLst/>
          </a:prstGeom>
          <a:noFill/>
        </p:spPr>
        <p:txBody>
          <a:bodyPr wrap="none" rtlCol="0">
            <a:spAutoFit/>
          </a:bodyPr>
          <a:lstStyle/>
          <a:p>
            <a:r>
              <a:rPr lang="ja-JP" altLang="en-US" sz="2000" dirty="0">
                <a:latin typeface="メイリオ" panose="020B0604030504040204" pitchFamily="50" charset="-128"/>
                <a:ea typeface="メイリオ" panose="020B0604030504040204" pitchFamily="50" charset="-128"/>
                <a:cs typeface="メイリオ" panose="020B0604030504040204" pitchFamily="50" charset="-128"/>
              </a:rPr>
              <a:t>「操作状態</a:t>
            </a:r>
            <a:r>
              <a:rPr lang="en-US" altLang="ja-JP" sz="2000" dirty="0">
                <a:latin typeface="メイリオ" panose="020B0604030504040204" pitchFamily="50" charset="-128"/>
                <a:ea typeface="メイリオ" panose="020B0604030504040204" pitchFamily="50" charset="-128"/>
                <a:cs typeface="メイリオ" panose="020B0604030504040204" pitchFamily="50" charset="-128"/>
              </a:rPr>
              <a:t>(Operational State)</a:t>
            </a:r>
            <a:r>
              <a:rPr lang="ja-JP" altLang="en-US" sz="2000" dirty="0">
                <a:latin typeface="メイリオ" panose="020B0604030504040204" pitchFamily="50" charset="-128"/>
                <a:ea typeface="メイリオ" panose="020B0604030504040204" pitchFamily="50" charset="-128"/>
                <a:cs typeface="メイリオ" panose="020B0604030504040204" pitchFamily="50" charset="-128"/>
              </a:rPr>
              <a:t>」自体をクレームしてはいけない。</a:t>
            </a:r>
            <a:endParaRPr lang="en-US" altLang="ja-JP" sz="200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2000" dirty="0">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20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2000" dirty="0">
                <a:latin typeface="メイリオ" panose="020B0604030504040204" pitchFamily="50" charset="-128"/>
                <a:ea typeface="メイリオ" panose="020B0604030504040204" pitchFamily="50" charset="-128"/>
                <a:cs typeface="メイリオ" panose="020B0604030504040204" pitchFamily="50" charset="-128"/>
              </a:rPr>
              <a:t>「</a:t>
            </a:r>
            <a:r>
              <a:rPr lang="en-US" altLang="ja-JP" sz="20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2000" dirty="0">
                <a:latin typeface="メイリオ" panose="020B0604030504040204" pitchFamily="50" charset="-128"/>
                <a:ea typeface="メイリオ" panose="020B0604030504040204" pitchFamily="50" charset="-128"/>
                <a:cs typeface="メイリオ" panose="020B0604030504040204" pitchFamily="50" charset="-128"/>
              </a:rPr>
              <a:t>を駆動するモータ」</a:t>
            </a:r>
            <a:endParaRPr lang="en-US" altLang="ja-JP" sz="200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2000" dirty="0">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20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2000" dirty="0">
                <a:latin typeface="メイリオ" panose="020B0604030504040204" pitchFamily="50" charset="-128"/>
                <a:ea typeface="メイリオ" panose="020B0604030504040204" pitchFamily="50" charset="-128"/>
                <a:cs typeface="メイリオ" panose="020B0604030504040204" pitchFamily="50" charset="-128"/>
              </a:rPr>
              <a:t>を駆動するように構成されたモータ」</a:t>
            </a:r>
            <a:endParaRPr lang="en-US" altLang="ja-JP" sz="20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 name="テキスト ボックス 6">
            <a:extLst>
              <a:ext uri="{FF2B5EF4-FFF2-40B4-BE49-F238E27FC236}">
                <a16:creationId xmlns:a16="http://schemas.microsoft.com/office/drawing/2014/main" id="{D6582DCA-DB61-2084-8F97-FE77451E4242}"/>
              </a:ext>
            </a:extLst>
          </p:cNvPr>
          <p:cNvSpPr txBox="1"/>
          <p:nvPr/>
        </p:nvSpPr>
        <p:spPr>
          <a:xfrm>
            <a:off x="1845027" y="3352960"/>
            <a:ext cx="1467068" cy="400110"/>
          </a:xfrm>
          <a:prstGeom prst="rect">
            <a:avLst/>
          </a:prstGeom>
          <a:noFill/>
        </p:spPr>
        <p:txBody>
          <a:bodyPr wrap="none" rtlCol="0">
            <a:spAutoFit/>
          </a:bodyPr>
          <a:lstStyle/>
          <a:p>
            <a:r>
              <a:rPr kumimoji="1" lang="ja-JP" altLang="en-US" sz="2000" dirty="0">
                <a:latin typeface="メイリオ" panose="020B0604030504040204" pitchFamily="50" charset="-128"/>
                <a:ea typeface="メイリオ" panose="020B0604030504040204" pitchFamily="50" charset="-128"/>
                <a:cs typeface="メイリオ" panose="020B0604030504040204" pitchFamily="50" charset="-128"/>
              </a:rPr>
              <a:t>（悪い例）</a:t>
            </a:r>
          </a:p>
        </p:txBody>
      </p:sp>
      <p:sp>
        <p:nvSpPr>
          <p:cNvPr id="8" name="テキスト ボックス 7">
            <a:extLst>
              <a:ext uri="{FF2B5EF4-FFF2-40B4-BE49-F238E27FC236}">
                <a16:creationId xmlns:a16="http://schemas.microsoft.com/office/drawing/2014/main" id="{CED00598-D6F1-9566-C003-F9DA61CCAC5D}"/>
              </a:ext>
            </a:extLst>
          </p:cNvPr>
          <p:cNvSpPr txBox="1"/>
          <p:nvPr/>
        </p:nvSpPr>
        <p:spPr>
          <a:xfrm>
            <a:off x="1945010" y="3713000"/>
            <a:ext cx="8044190" cy="1569660"/>
          </a:xfrm>
          <a:prstGeom prst="rect">
            <a:avLst/>
          </a:prstGeom>
          <a:noFill/>
        </p:spPr>
        <p:txBody>
          <a:bodyPr wrap="none" rtlCol="0">
            <a:spAutoFit/>
          </a:bodyPr>
          <a:lstStyle/>
          <a:p>
            <a:pPr marL="457200" indent="-457200">
              <a:buAutoNum type="arabicPeriod"/>
            </a:pPr>
            <a:r>
              <a:rPr kumimoji="1" lang="en-US" altLang="ja-JP" sz="2400" dirty="0">
                <a:latin typeface="メイリオ" panose="020B0604030504040204" pitchFamily="50" charset="-128"/>
                <a:ea typeface="メイリオ" panose="020B0604030504040204" pitchFamily="50" charset="-128"/>
                <a:cs typeface="メイリオ" panose="020B0604030504040204" pitchFamily="50" charset="-128"/>
              </a:rPr>
              <a:t>An electric fan comprising:</a:t>
            </a:r>
          </a:p>
          <a:p>
            <a:pPr lvl="1"/>
            <a:r>
              <a:rPr lang="en-US" altLang="ja-JP" sz="2400" dirty="0">
                <a:latin typeface="メイリオ" panose="020B0604030504040204" pitchFamily="50" charset="-128"/>
                <a:ea typeface="メイリオ" panose="020B0604030504040204" pitchFamily="50" charset="-128"/>
                <a:cs typeface="メイリオ" panose="020B0604030504040204" pitchFamily="50" charset="-128"/>
              </a:rPr>
              <a:t>	a hub;</a:t>
            </a:r>
          </a:p>
          <a:p>
            <a:pPr lvl="1"/>
            <a:r>
              <a:rPr kumimoji="1" lang="en-US" altLang="ja-JP" sz="2400" dirty="0">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2400" dirty="0">
                <a:latin typeface="メイリオ" panose="020B0604030504040204" pitchFamily="50" charset="-128"/>
                <a:ea typeface="メイリオ" panose="020B0604030504040204" pitchFamily="50" charset="-128"/>
                <a:cs typeface="メイリオ" panose="020B0604030504040204" pitchFamily="50" charset="-128"/>
              </a:rPr>
              <a:t>at least one blade mounted on the hub; and</a:t>
            </a:r>
          </a:p>
          <a:p>
            <a:r>
              <a:rPr kumimoji="1" lang="en-US" altLang="ja-JP" sz="2400" dirty="0">
                <a:latin typeface="メイリオ" panose="020B0604030504040204" pitchFamily="50" charset="-128"/>
                <a:ea typeface="メイリオ" panose="020B0604030504040204" pitchFamily="50" charset="-128"/>
                <a:cs typeface="メイリオ" panose="020B0604030504040204" pitchFamily="50" charset="-128"/>
              </a:rPr>
              <a:t>         a motor which drives the hub.</a:t>
            </a:r>
          </a:p>
        </p:txBody>
      </p:sp>
      <p:sp>
        <p:nvSpPr>
          <p:cNvPr id="9" name="角丸四角形 1">
            <a:extLst>
              <a:ext uri="{FF2B5EF4-FFF2-40B4-BE49-F238E27FC236}">
                <a16:creationId xmlns:a16="http://schemas.microsoft.com/office/drawing/2014/main" id="{2CC16A8B-ACCC-994D-2FD5-DFA88095E19C}"/>
              </a:ext>
            </a:extLst>
          </p:cNvPr>
          <p:cNvSpPr/>
          <p:nvPr/>
        </p:nvSpPr>
        <p:spPr>
          <a:xfrm>
            <a:off x="2421091" y="3735952"/>
            <a:ext cx="2232248" cy="359420"/>
          </a:xfrm>
          <a:prstGeom prst="roundRect">
            <a:avLst/>
          </a:prstGeom>
          <a:solidFill>
            <a:schemeClr val="bg1">
              <a:lumMod val="85000"/>
              <a:alpha val="23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0" name="角丸四角形 3">
            <a:extLst>
              <a:ext uri="{FF2B5EF4-FFF2-40B4-BE49-F238E27FC236}">
                <a16:creationId xmlns:a16="http://schemas.microsoft.com/office/drawing/2014/main" id="{1F1950D7-6FC8-87CF-A5F5-7BC93CE42FEF}"/>
              </a:ext>
            </a:extLst>
          </p:cNvPr>
          <p:cNvSpPr/>
          <p:nvPr/>
        </p:nvSpPr>
        <p:spPr>
          <a:xfrm>
            <a:off x="4201413" y="4833190"/>
            <a:ext cx="1944216" cy="377462"/>
          </a:xfrm>
          <a:prstGeom prst="roundRect">
            <a:avLst/>
          </a:prstGeom>
          <a:solidFill>
            <a:schemeClr val="bg1">
              <a:lumMod val="85000"/>
              <a:alpha val="8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1" name="四角形吹き出し 4">
            <a:extLst>
              <a:ext uri="{FF2B5EF4-FFF2-40B4-BE49-F238E27FC236}">
                <a16:creationId xmlns:a16="http://schemas.microsoft.com/office/drawing/2014/main" id="{41BA7FF2-8222-5154-AB60-43359DB30219}"/>
              </a:ext>
            </a:extLst>
          </p:cNvPr>
          <p:cNvSpPr/>
          <p:nvPr/>
        </p:nvSpPr>
        <p:spPr>
          <a:xfrm>
            <a:off x="6669562" y="3174773"/>
            <a:ext cx="3023451" cy="814925"/>
          </a:xfrm>
          <a:prstGeom prst="wedgeRectCallout">
            <a:avLst>
              <a:gd name="adj1" fmla="val -18513"/>
              <a:gd name="adj2" fmla="val -22651"/>
            </a:avLst>
          </a:prstGeom>
          <a:solidFill>
            <a:schemeClr val="tx1">
              <a:lumMod val="50000"/>
              <a:lumOff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dirty="0">
                <a:latin typeface="メイリオ" panose="020B0604030504040204" pitchFamily="50" charset="-128"/>
                <a:ea typeface="メイリオ" panose="020B0604030504040204" pitchFamily="50" charset="-128"/>
                <a:cs typeface="メイリオ" panose="020B0604030504040204" pitchFamily="50" charset="-128"/>
              </a:rPr>
              <a:t>競業の扇風機メーカーに</a:t>
            </a:r>
            <a:endParaRPr lang="en-US" altLang="ja-JP" b="1" dirty="0">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b="1" dirty="0">
                <a:latin typeface="メイリオ" panose="020B0604030504040204" pitchFamily="50" charset="-128"/>
                <a:ea typeface="メイリオ" panose="020B0604030504040204" pitchFamily="50" charset="-128"/>
                <a:cs typeface="メイリオ" panose="020B0604030504040204" pitchFamily="50" charset="-128"/>
              </a:rPr>
              <a:t>直接侵害を問いたいはず。</a:t>
            </a:r>
            <a:endParaRPr kumimoji="1" lang="ja-JP" altLang="en-US"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2" name="テキスト ボックス 11">
            <a:extLst>
              <a:ext uri="{FF2B5EF4-FFF2-40B4-BE49-F238E27FC236}">
                <a16:creationId xmlns:a16="http://schemas.microsoft.com/office/drawing/2014/main" id="{4C9E48C9-73C3-043B-10C2-111FFB55BA01}"/>
              </a:ext>
            </a:extLst>
          </p:cNvPr>
          <p:cNvSpPr txBox="1"/>
          <p:nvPr/>
        </p:nvSpPr>
        <p:spPr>
          <a:xfrm>
            <a:off x="1773019" y="5955701"/>
            <a:ext cx="7217873" cy="461665"/>
          </a:xfrm>
          <a:prstGeom prst="rect">
            <a:avLst/>
          </a:prstGeom>
          <a:noFill/>
        </p:spPr>
        <p:txBody>
          <a:bodyPr wrap="none" rtlCol="0">
            <a:spAutoFit/>
          </a:bodyPr>
          <a:lstStyle/>
          <a:p>
            <a:r>
              <a:rPr lang="ja-JP" altLang="en-US" sz="2000" dirty="0">
                <a:latin typeface="メイリオ" panose="020B0604030504040204" pitchFamily="50" charset="-128"/>
                <a:ea typeface="メイリオ" panose="020B0604030504040204" pitchFamily="50" charset="-128"/>
                <a:cs typeface="メイリオ" panose="020B0604030504040204" pitchFamily="50" charset="-128"/>
              </a:rPr>
              <a:t>（修正例）</a:t>
            </a:r>
            <a:r>
              <a:rPr kumimoji="1" lang="en-US" altLang="ja-JP" sz="2400" dirty="0">
                <a:latin typeface="メイリオ" panose="020B0604030504040204" pitchFamily="50" charset="-128"/>
                <a:ea typeface="メイリオ" panose="020B0604030504040204" pitchFamily="50" charset="-128"/>
                <a:cs typeface="メイリオ" panose="020B0604030504040204" pitchFamily="50" charset="-128"/>
              </a:rPr>
              <a:t>a motor </a:t>
            </a:r>
            <a:r>
              <a:rPr kumimoji="1" lang="en-US" altLang="ja-JP" sz="2400" b="1" dirty="0">
                <a:solidFill>
                  <a:srgbClr val="D4161B"/>
                </a:solidFill>
                <a:latin typeface="メイリオ" panose="020B0604030504040204" pitchFamily="50" charset="-128"/>
                <a:ea typeface="メイリオ" panose="020B0604030504040204" pitchFamily="50" charset="-128"/>
                <a:cs typeface="メイリオ" panose="020B0604030504040204" pitchFamily="50" charset="-128"/>
              </a:rPr>
              <a:t>configured to drive</a:t>
            </a:r>
            <a:r>
              <a:rPr kumimoji="1" lang="en-US" altLang="ja-JP" sz="2400" dirty="0">
                <a:latin typeface="メイリオ" panose="020B0604030504040204" pitchFamily="50" charset="-128"/>
                <a:ea typeface="メイリオ" panose="020B0604030504040204" pitchFamily="50" charset="-128"/>
                <a:cs typeface="メイリオ" panose="020B0604030504040204" pitchFamily="50" charset="-128"/>
              </a:rPr>
              <a:t> the hub.</a:t>
            </a:r>
          </a:p>
        </p:txBody>
      </p:sp>
      <p:cxnSp>
        <p:nvCxnSpPr>
          <p:cNvPr id="13" name="直線コネクタ 12">
            <a:extLst>
              <a:ext uri="{FF2B5EF4-FFF2-40B4-BE49-F238E27FC236}">
                <a16:creationId xmlns:a16="http://schemas.microsoft.com/office/drawing/2014/main" id="{207B6DEA-1E36-3755-9360-EA8DF6F9418C}"/>
              </a:ext>
            </a:extLst>
          </p:cNvPr>
          <p:cNvCxnSpPr/>
          <p:nvPr/>
        </p:nvCxnSpPr>
        <p:spPr>
          <a:xfrm>
            <a:off x="4941371" y="3465038"/>
            <a:ext cx="1728191" cy="0"/>
          </a:xfrm>
          <a:prstGeom prst="line">
            <a:avLst/>
          </a:prstGeom>
          <a:ln w="25400">
            <a:solidFill>
              <a:srgbClr val="D4162D"/>
            </a:solidFill>
          </a:ln>
        </p:spPr>
        <p:style>
          <a:lnRef idx="1">
            <a:schemeClr val="accent1"/>
          </a:lnRef>
          <a:fillRef idx="0">
            <a:schemeClr val="accent1"/>
          </a:fillRef>
          <a:effectRef idx="0">
            <a:schemeClr val="accent1"/>
          </a:effectRef>
          <a:fontRef idx="minor">
            <a:schemeClr val="tx1"/>
          </a:fontRef>
        </p:style>
      </p:cxnSp>
      <p:cxnSp>
        <p:nvCxnSpPr>
          <p:cNvPr id="14" name="直線矢印コネクタ 13">
            <a:extLst>
              <a:ext uri="{FF2B5EF4-FFF2-40B4-BE49-F238E27FC236}">
                <a16:creationId xmlns:a16="http://schemas.microsoft.com/office/drawing/2014/main" id="{A5122DE8-E545-0C1E-E771-37FD280DC134}"/>
              </a:ext>
            </a:extLst>
          </p:cNvPr>
          <p:cNvCxnSpPr/>
          <p:nvPr/>
        </p:nvCxnSpPr>
        <p:spPr>
          <a:xfrm flipH="1">
            <a:off x="4233086" y="3465038"/>
            <a:ext cx="708285" cy="247962"/>
          </a:xfrm>
          <a:prstGeom prst="straightConnector1">
            <a:avLst/>
          </a:prstGeom>
          <a:ln w="25400">
            <a:solidFill>
              <a:srgbClr val="D4162D"/>
            </a:solidFill>
            <a:tailEnd type="arrow"/>
          </a:ln>
        </p:spPr>
        <p:style>
          <a:lnRef idx="1">
            <a:schemeClr val="accent1"/>
          </a:lnRef>
          <a:fillRef idx="0">
            <a:schemeClr val="accent1"/>
          </a:fillRef>
          <a:effectRef idx="0">
            <a:schemeClr val="accent1"/>
          </a:effectRef>
          <a:fontRef idx="minor">
            <a:schemeClr val="tx1"/>
          </a:fontRef>
        </p:style>
      </p:cxnSp>
      <p:sp>
        <p:nvSpPr>
          <p:cNvPr id="15" name="下矢印 11">
            <a:extLst>
              <a:ext uri="{FF2B5EF4-FFF2-40B4-BE49-F238E27FC236}">
                <a16:creationId xmlns:a16="http://schemas.microsoft.com/office/drawing/2014/main" id="{A71AAD58-0773-F547-7746-2783BAEB43D4}"/>
              </a:ext>
            </a:extLst>
          </p:cNvPr>
          <p:cNvSpPr/>
          <p:nvPr/>
        </p:nvSpPr>
        <p:spPr>
          <a:xfrm>
            <a:off x="5085387" y="5282660"/>
            <a:ext cx="288032" cy="613228"/>
          </a:xfrm>
          <a:prstGeom prst="downArrow">
            <a:avLst>
              <a:gd name="adj1" fmla="val 50000"/>
              <a:gd name="adj2" fmla="val 60025"/>
            </a:avLst>
          </a:prstGeom>
          <a:solidFill>
            <a:srgbClr val="D4162D">
              <a:alpha val="50000"/>
            </a:srgbClr>
          </a:solidFill>
          <a:ln>
            <a:solidFill>
              <a:srgbClr val="BD130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四角形吹き出し 16">
            <a:extLst>
              <a:ext uri="{FF2B5EF4-FFF2-40B4-BE49-F238E27FC236}">
                <a16:creationId xmlns:a16="http://schemas.microsoft.com/office/drawing/2014/main" id="{108E21DC-E149-800B-A947-4A81CC94E916}"/>
              </a:ext>
            </a:extLst>
          </p:cNvPr>
          <p:cNvSpPr/>
          <p:nvPr/>
        </p:nvSpPr>
        <p:spPr>
          <a:xfrm>
            <a:off x="7662525" y="5099833"/>
            <a:ext cx="3223189" cy="814925"/>
          </a:xfrm>
          <a:prstGeom prst="wedgeRectCallout">
            <a:avLst>
              <a:gd name="adj1" fmla="val -18513"/>
              <a:gd name="adj2" fmla="val -22651"/>
            </a:avLst>
          </a:prstGeom>
          <a:solidFill>
            <a:schemeClr val="tx1">
              <a:lumMod val="50000"/>
              <a:lumOff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dirty="0">
                <a:latin typeface="メイリオ" panose="020B0604030504040204" pitchFamily="50" charset="-128"/>
                <a:ea typeface="メイリオ" panose="020B0604030504040204" pitchFamily="50" charset="-128"/>
                <a:cs typeface="メイリオ" panose="020B0604030504040204" pitchFamily="50" charset="-128"/>
              </a:rPr>
              <a:t>消費者の手元に製品が渡ってはじめて充足する要件</a:t>
            </a:r>
            <a:endParaRPr kumimoji="1" lang="ja-JP" altLang="en-US" b="1" dirty="0">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17" name="直線コネクタ 16">
            <a:extLst>
              <a:ext uri="{FF2B5EF4-FFF2-40B4-BE49-F238E27FC236}">
                <a16:creationId xmlns:a16="http://schemas.microsoft.com/office/drawing/2014/main" id="{CFEEBA33-5FF8-E241-28A5-2E8A208C807D}"/>
              </a:ext>
            </a:extLst>
          </p:cNvPr>
          <p:cNvCxnSpPr/>
          <p:nvPr/>
        </p:nvCxnSpPr>
        <p:spPr>
          <a:xfrm>
            <a:off x="6669562" y="5507295"/>
            <a:ext cx="992963" cy="0"/>
          </a:xfrm>
          <a:prstGeom prst="line">
            <a:avLst/>
          </a:prstGeom>
          <a:ln w="25400">
            <a:solidFill>
              <a:srgbClr val="D4162D"/>
            </a:solidFill>
          </a:ln>
        </p:spPr>
        <p:style>
          <a:lnRef idx="1">
            <a:schemeClr val="accent1"/>
          </a:lnRef>
          <a:fillRef idx="0">
            <a:schemeClr val="accent1"/>
          </a:fillRef>
          <a:effectRef idx="0">
            <a:schemeClr val="accent1"/>
          </a:effectRef>
          <a:fontRef idx="minor">
            <a:schemeClr val="tx1"/>
          </a:fontRef>
        </p:style>
      </p:cxnSp>
      <p:cxnSp>
        <p:nvCxnSpPr>
          <p:cNvPr id="18" name="直線矢印コネクタ 17">
            <a:extLst>
              <a:ext uri="{FF2B5EF4-FFF2-40B4-BE49-F238E27FC236}">
                <a16:creationId xmlns:a16="http://schemas.microsoft.com/office/drawing/2014/main" id="{130EB434-F243-C950-005E-650098255E84}"/>
              </a:ext>
            </a:extLst>
          </p:cNvPr>
          <p:cNvCxnSpPr/>
          <p:nvPr/>
        </p:nvCxnSpPr>
        <p:spPr>
          <a:xfrm flipH="1" flipV="1">
            <a:off x="5947806" y="5210652"/>
            <a:ext cx="721756" cy="296643"/>
          </a:xfrm>
          <a:prstGeom prst="straightConnector1">
            <a:avLst/>
          </a:prstGeom>
          <a:ln w="25400">
            <a:solidFill>
              <a:srgbClr val="D4162D"/>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8229354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99F4A88-9050-6D30-4EBE-D249C7698D54}"/>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073E5AAD-4439-8020-7811-BE4413725052}"/>
              </a:ext>
            </a:extLst>
          </p:cNvPr>
          <p:cNvSpPr>
            <a:spLocks noGrp="1"/>
          </p:cNvSpPr>
          <p:nvPr>
            <p:ph type="title"/>
          </p:nvPr>
        </p:nvSpPr>
        <p:spPr/>
        <p:txBody>
          <a:bodyPr anchor="ctr"/>
          <a:lstStyle/>
          <a:p>
            <a:pPr algn="ctr"/>
            <a:r>
              <a:rPr kumimoji="1" lang="en-US" altLang="ja-JP" sz="4800" dirty="0"/>
              <a:t>4. </a:t>
            </a:r>
            <a:r>
              <a:rPr kumimoji="1" lang="ja-JP" altLang="en-US" sz="4800" dirty="0"/>
              <a:t>グローバル明細書の欧州向け対策</a:t>
            </a:r>
          </a:p>
        </p:txBody>
      </p:sp>
      <p:sp>
        <p:nvSpPr>
          <p:cNvPr id="3" name="フッター プレースホルダー 2">
            <a:extLst>
              <a:ext uri="{FF2B5EF4-FFF2-40B4-BE49-F238E27FC236}">
                <a16:creationId xmlns:a16="http://schemas.microsoft.com/office/drawing/2014/main" id="{60CAD2C9-BFBA-9A11-3D4B-21DA177881F3}"/>
              </a:ext>
            </a:extLst>
          </p:cNvPr>
          <p:cNvSpPr>
            <a:spLocks noGrp="1"/>
          </p:cNvSpPr>
          <p:nvPr>
            <p:ph type="ftr" sz="quarter" idx="11"/>
          </p:nvPr>
        </p:nvSpPr>
        <p:spPr>
          <a:xfrm>
            <a:off x="4630250" y="6536434"/>
            <a:ext cx="2592585" cy="365125"/>
          </a:xfrm>
        </p:spPr>
        <p:txBody>
          <a:bodyPr/>
          <a:lstStyle/>
          <a:p>
            <a:r>
              <a:rPr lang="en-US" altLang="ja-JP" sz="800" dirty="0">
                <a:latin typeface="メイリオ" panose="020B0604030504040204" pitchFamily="50" charset="-128"/>
                <a:ea typeface="メイリオ" panose="020B0604030504040204" pitchFamily="50" charset="-128"/>
                <a:cs typeface="Arial" panose="020B0604020202020204" pitchFamily="34" charset="0"/>
              </a:rPr>
              <a:t>©SSIP</a:t>
            </a:r>
            <a:r>
              <a:rPr lang="ja-JP" altLang="en-US" sz="800" dirty="0">
                <a:latin typeface="メイリオ" panose="020B0604030504040204" pitchFamily="50" charset="-128"/>
                <a:ea typeface="メイリオ" panose="020B0604030504040204" pitchFamily="50" charset="-128"/>
                <a:cs typeface="Arial" panose="020B0604020202020204" pitchFamily="34" charset="0"/>
              </a:rPr>
              <a:t>弁理士法人</a:t>
            </a:r>
            <a:r>
              <a:rPr lang="en-US" altLang="ja-JP" sz="800" dirty="0">
                <a:latin typeface="メイリオ" panose="020B0604030504040204" pitchFamily="50" charset="-128"/>
                <a:ea typeface="メイリオ" panose="020B0604030504040204" pitchFamily="50" charset="-128"/>
                <a:cs typeface="Arial" panose="020B0604020202020204" pitchFamily="34" charset="0"/>
              </a:rPr>
              <a:t>. All Rights Reserved.</a:t>
            </a:r>
          </a:p>
        </p:txBody>
      </p:sp>
      <p:pic>
        <p:nvPicPr>
          <p:cNvPr id="7" name="Picture 6" descr="http://www.patinformatics.com/wp-content/uploads/2012/12/EPOlogo.png">
            <a:extLst>
              <a:ext uri="{FF2B5EF4-FFF2-40B4-BE49-F238E27FC236}">
                <a16:creationId xmlns:a16="http://schemas.microsoft.com/office/drawing/2014/main" id="{2045C899-661E-B079-B148-F4500AA5F3D7}"/>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969144" y="1404980"/>
            <a:ext cx="2241012" cy="1120506"/>
          </a:xfrm>
          <a:prstGeom prst="rect">
            <a:avLst/>
          </a:prstGeom>
          <a:noFill/>
          <a:extLst>
            <a:ext uri="{909E8E84-426E-40DD-AFC4-6F175D3DCCD1}">
              <a14:hiddenFill xmlns:a14="http://schemas.microsoft.com/office/drawing/2010/main">
                <a:solidFill>
                  <a:srgbClr val="FFFFFF"/>
                </a:solidFill>
              </a14:hiddenFill>
            </a:ext>
          </a:extLst>
        </p:spPr>
      </p:pic>
      <p:sp>
        <p:nvSpPr>
          <p:cNvPr id="4" name="テキスト ボックス 3">
            <a:extLst>
              <a:ext uri="{FF2B5EF4-FFF2-40B4-BE49-F238E27FC236}">
                <a16:creationId xmlns:a16="http://schemas.microsoft.com/office/drawing/2014/main" id="{66F0A0F9-CDA6-768F-9AAC-083A6F5B2F06}"/>
              </a:ext>
            </a:extLst>
          </p:cNvPr>
          <p:cNvSpPr txBox="1"/>
          <p:nvPr/>
        </p:nvSpPr>
        <p:spPr>
          <a:xfrm>
            <a:off x="1359164" y="3602296"/>
            <a:ext cx="5518483" cy="2677656"/>
          </a:xfrm>
          <a:prstGeom prst="rect">
            <a:avLst/>
          </a:prstGeom>
          <a:noFill/>
        </p:spPr>
        <p:txBody>
          <a:bodyPr wrap="square" rtlCol="0">
            <a:spAutoFit/>
          </a:bodyPr>
          <a:lstStyle/>
          <a:p>
            <a:r>
              <a:rPr kumimoji="1" lang="en-US" altLang="ja-JP" sz="2400" b="1" dirty="0"/>
              <a:t>4.1 EP</a:t>
            </a:r>
            <a:r>
              <a:rPr lang="ja-JP" altLang="en-US" sz="2400" b="1" dirty="0"/>
              <a:t>出願人の明細書の優れた点</a:t>
            </a:r>
            <a:endParaRPr kumimoji="1" lang="en-US" altLang="ja-JP" sz="2400" b="1" dirty="0"/>
          </a:p>
          <a:p>
            <a:r>
              <a:rPr lang="en-US" altLang="ja-JP" sz="2400" b="1" dirty="0"/>
              <a:t>4.2 </a:t>
            </a:r>
            <a:r>
              <a:rPr lang="ja-JP" altLang="en-US" sz="2400" b="1" dirty="0"/>
              <a:t>欧州の補正要件</a:t>
            </a:r>
            <a:endParaRPr lang="en-US" altLang="ja-JP" sz="2400" b="1" dirty="0"/>
          </a:p>
          <a:p>
            <a:r>
              <a:rPr kumimoji="1" lang="en-US" altLang="ja-JP" sz="2400" b="1" dirty="0"/>
              <a:t>4.3 </a:t>
            </a:r>
            <a:r>
              <a:rPr kumimoji="1" lang="ja-JP" altLang="en-US" sz="2400" b="1" dirty="0"/>
              <a:t>請求範囲を拡大</a:t>
            </a:r>
            <a:r>
              <a:rPr kumimoji="1" lang="en-US" altLang="ja-JP" sz="2400" b="1" dirty="0"/>
              <a:t>/</a:t>
            </a:r>
            <a:r>
              <a:rPr kumimoji="1" lang="ja-JP" altLang="en-US" sz="2400" b="1" dirty="0"/>
              <a:t>変更する補正</a:t>
            </a:r>
            <a:endParaRPr kumimoji="1" lang="en-US" altLang="ja-JP" sz="2400" b="1" dirty="0"/>
          </a:p>
          <a:p>
            <a:r>
              <a:rPr lang="en-US" altLang="ja-JP" sz="2400" b="1" dirty="0"/>
              <a:t>4.4</a:t>
            </a:r>
            <a:r>
              <a:rPr lang="ja-JP" altLang="en-US" sz="2400" b="1" dirty="0"/>
              <a:t> 請求の範囲を減縮する補正</a:t>
            </a:r>
            <a:endParaRPr lang="en-US" altLang="ja-JP" sz="2400" b="1" dirty="0"/>
          </a:p>
          <a:p>
            <a:r>
              <a:rPr kumimoji="1" lang="en-US" altLang="ja-JP" sz="2400" b="1" dirty="0"/>
              <a:t>4.5</a:t>
            </a:r>
            <a:r>
              <a:rPr lang="ja-JP" altLang="en-US" sz="2400" b="1" dirty="0"/>
              <a:t> </a:t>
            </a:r>
            <a:r>
              <a:rPr kumimoji="1" lang="ja-JP" altLang="en-US" sz="2400" b="1" dirty="0"/>
              <a:t>削除差替えの補正・分割対策</a:t>
            </a:r>
            <a:endParaRPr kumimoji="1" lang="en-US" altLang="ja-JP" sz="2400" b="1" dirty="0"/>
          </a:p>
          <a:p>
            <a:r>
              <a:rPr lang="en-US" altLang="ja-JP" sz="2400" b="1" dirty="0"/>
              <a:t>4.6</a:t>
            </a:r>
            <a:r>
              <a:rPr lang="ja-JP" altLang="en-US" sz="2400" b="1" dirty="0"/>
              <a:t> 構成追加の補正対策</a:t>
            </a:r>
            <a:endParaRPr lang="en-US" altLang="ja-JP" sz="2400" b="1" dirty="0"/>
          </a:p>
          <a:p>
            <a:r>
              <a:rPr kumimoji="1" lang="en-US" altLang="ja-JP" sz="2400" b="1" dirty="0"/>
              <a:t>4</a:t>
            </a:r>
            <a:r>
              <a:rPr lang="en-US" altLang="ja-JP" sz="2400" b="1" dirty="0"/>
              <a:t>.7 </a:t>
            </a:r>
            <a:r>
              <a:rPr lang="ja-JP" altLang="en-US" sz="2400" b="1" dirty="0"/>
              <a:t>課題解決アプローチ対策</a:t>
            </a:r>
            <a:endParaRPr kumimoji="1" lang="ja-JP" altLang="en-US" sz="2400" b="1" dirty="0"/>
          </a:p>
        </p:txBody>
      </p:sp>
    </p:spTree>
    <p:extLst>
      <p:ext uri="{BB962C8B-B14F-4D97-AF65-F5344CB8AC3E}">
        <p14:creationId xmlns:p14="http://schemas.microsoft.com/office/powerpoint/2010/main" val="16144995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F8AAFCF-0950-2A89-6199-F8B52A9A1C1E}"/>
              </a:ext>
            </a:extLst>
          </p:cNvPr>
          <p:cNvSpPr>
            <a:spLocks noGrp="1"/>
          </p:cNvSpPr>
          <p:nvPr>
            <p:ph type="title"/>
          </p:nvPr>
        </p:nvSpPr>
        <p:spPr>
          <a:xfrm>
            <a:off x="1143000" y="70658"/>
            <a:ext cx="9906000" cy="1382156"/>
          </a:xfrm>
        </p:spPr>
        <p:txBody>
          <a:bodyPr/>
          <a:lstStyle/>
          <a:p>
            <a:r>
              <a:rPr kumimoji="1" lang="ja-JP" altLang="en-US" dirty="0"/>
              <a:t>目次</a:t>
            </a:r>
          </a:p>
        </p:txBody>
      </p:sp>
      <p:sp>
        <p:nvSpPr>
          <p:cNvPr id="3" name="テキスト ボックス 2">
            <a:extLst>
              <a:ext uri="{FF2B5EF4-FFF2-40B4-BE49-F238E27FC236}">
                <a16:creationId xmlns:a16="http://schemas.microsoft.com/office/drawing/2014/main" id="{D4D73710-426A-8EFB-FF07-8339B3D8EDD3}"/>
              </a:ext>
            </a:extLst>
          </p:cNvPr>
          <p:cNvSpPr txBox="1"/>
          <p:nvPr/>
        </p:nvSpPr>
        <p:spPr>
          <a:xfrm>
            <a:off x="1426187" y="1280227"/>
            <a:ext cx="3857013" cy="369332"/>
          </a:xfrm>
          <a:prstGeom prst="rect">
            <a:avLst/>
          </a:prstGeom>
          <a:noFill/>
        </p:spPr>
        <p:txBody>
          <a:bodyPr wrap="square" rtlCol="0">
            <a:spAutoFit/>
          </a:bodyPr>
          <a:lstStyle/>
          <a:p>
            <a:r>
              <a:rPr kumimoji="1" lang="en-US" altLang="ja-JP" b="1" dirty="0"/>
              <a:t>1. </a:t>
            </a:r>
            <a:r>
              <a:rPr kumimoji="1" lang="ja-JP" altLang="en-US" b="1" dirty="0"/>
              <a:t>グローバル明細書</a:t>
            </a:r>
            <a:r>
              <a:rPr lang="ja-JP" altLang="en-US" b="1" dirty="0"/>
              <a:t>の必要性</a:t>
            </a:r>
            <a:endParaRPr kumimoji="1" lang="ja-JP" altLang="en-US" b="1" dirty="0"/>
          </a:p>
        </p:txBody>
      </p:sp>
      <p:sp>
        <p:nvSpPr>
          <p:cNvPr id="4" name="テキスト ボックス 3">
            <a:extLst>
              <a:ext uri="{FF2B5EF4-FFF2-40B4-BE49-F238E27FC236}">
                <a16:creationId xmlns:a16="http://schemas.microsoft.com/office/drawing/2014/main" id="{3790294D-F760-BECE-05BB-F0BDE6372842}"/>
              </a:ext>
            </a:extLst>
          </p:cNvPr>
          <p:cNvSpPr txBox="1"/>
          <p:nvPr/>
        </p:nvSpPr>
        <p:spPr>
          <a:xfrm>
            <a:off x="1709374" y="1627787"/>
            <a:ext cx="3573826" cy="923330"/>
          </a:xfrm>
          <a:prstGeom prst="rect">
            <a:avLst/>
          </a:prstGeom>
          <a:noFill/>
        </p:spPr>
        <p:txBody>
          <a:bodyPr wrap="square" rtlCol="0">
            <a:spAutoFit/>
          </a:bodyPr>
          <a:lstStyle/>
          <a:p>
            <a:r>
              <a:rPr kumimoji="1" lang="en-US" altLang="ja-JP" b="1" dirty="0"/>
              <a:t>1.1 </a:t>
            </a:r>
            <a:r>
              <a:rPr kumimoji="1" lang="ja-JP" altLang="en-US" b="1" dirty="0"/>
              <a:t>一般的な権利化の流れ</a:t>
            </a:r>
            <a:endParaRPr kumimoji="1" lang="en-US" altLang="ja-JP" b="1" dirty="0"/>
          </a:p>
          <a:p>
            <a:r>
              <a:rPr lang="en-US" altLang="ja-JP" b="1" dirty="0"/>
              <a:t>1.2 </a:t>
            </a:r>
            <a:r>
              <a:rPr lang="ja-JP" altLang="en-US" b="1" dirty="0"/>
              <a:t>一般的な日本語明細書の弱点</a:t>
            </a:r>
            <a:endParaRPr lang="en-US" altLang="ja-JP" b="1" dirty="0"/>
          </a:p>
          <a:p>
            <a:r>
              <a:rPr kumimoji="1" lang="en-US" altLang="ja-JP" b="1" dirty="0"/>
              <a:t>1.3 </a:t>
            </a:r>
            <a:r>
              <a:rPr kumimoji="1" lang="ja-JP" altLang="en-US" b="1" dirty="0"/>
              <a:t>グローバル明細書の必要性</a:t>
            </a:r>
            <a:endParaRPr kumimoji="1" lang="en-US" altLang="ja-JP" b="1" dirty="0"/>
          </a:p>
        </p:txBody>
      </p:sp>
      <p:sp>
        <p:nvSpPr>
          <p:cNvPr id="5" name="テキスト ボックス 4">
            <a:extLst>
              <a:ext uri="{FF2B5EF4-FFF2-40B4-BE49-F238E27FC236}">
                <a16:creationId xmlns:a16="http://schemas.microsoft.com/office/drawing/2014/main" id="{62F80443-4AD6-3E89-F211-BEB02CB94619}"/>
              </a:ext>
            </a:extLst>
          </p:cNvPr>
          <p:cNvSpPr txBox="1"/>
          <p:nvPr/>
        </p:nvSpPr>
        <p:spPr>
          <a:xfrm>
            <a:off x="1426187" y="2712465"/>
            <a:ext cx="4136413" cy="369332"/>
          </a:xfrm>
          <a:prstGeom prst="rect">
            <a:avLst/>
          </a:prstGeom>
          <a:noFill/>
        </p:spPr>
        <p:txBody>
          <a:bodyPr wrap="square" rtlCol="0">
            <a:spAutoFit/>
          </a:bodyPr>
          <a:lstStyle/>
          <a:p>
            <a:r>
              <a:rPr kumimoji="1" lang="en-US" altLang="ja-JP" b="1" dirty="0"/>
              <a:t>2. </a:t>
            </a:r>
            <a:r>
              <a:rPr kumimoji="1" lang="ja-JP" altLang="en-US" b="1" dirty="0"/>
              <a:t>主要</a:t>
            </a:r>
            <a:r>
              <a:rPr lang="ja-JP" altLang="en-US" b="1" dirty="0"/>
              <a:t>国実務とグローバル明細書</a:t>
            </a:r>
            <a:endParaRPr kumimoji="1" lang="ja-JP" altLang="en-US" b="1" dirty="0"/>
          </a:p>
        </p:txBody>
      </p:sp>
      <p:sp>
        <p:nvSpPr>
          <p:cNvPr id="6" name="テキスト ボックス 5">
            <a:extLst>
              <a:ext uri="{FF2B5EF4-FFF2-40B4-BE49-F238E27FC236}">
                <a16:creationId xmlns:a16="http://schemas.microsoft.com/office/drawing/2014/main" id="{5D15CE19-CBE6-4EC5-D8CD-6B8429F194BB}"/>
              </a:ext>
            </a:extLst>
          </p:cNvPr>
          <p:cNvSpPr txBox="1"/>
          <p:nvPr/>
        </p:nvSpPr>
        <p:spPr>
          <a:xfrm>
            <a:off x="1702031" y="3068971"/>
            <a:ext cx="3666190" cy="923330"/>
          </a:xfrm>
          <a:prstGeom prst="rect">
            <a:avLst/>
          </a:prstGeom>
          <a:noFill/>
        </p:spPr>
        <p:txBody>
          <a:bodyPr wrap="square" rtlCol="0">
            <a:spAutoFit/>
          </a:bodyPr>
          <a:lstStyle/>
          <a:p>
            <a:r>
              <a:rPr kumimoji="1" lang="en-US" altLang="ja-JP" b="1" dirty="0"/>
              <a:t>2.1 </a:t>
            </a:r>
            <a:r>
              <a:rPr lang="ja-JP" altLang="en-US" b="1" dirty="0"/>
              <a:t>主要国実務の比較</a:t>
            </a:r>
            <a:endParaRPr kumimoji="1" lang="en-US" altLang="ja-JP" b="1" dirty="0"/>
          </a:p>
          <a:p>
            <a:r>
              <a:rPr lang="en-US" altLang="ja-JP" b="1" dirty="0"/>
              <a:t>2.2 </a:t>
            </a:r>
            <a:r>
              <a:rPr lang="ja-JP" altLang="en-US" b="1" dirty="0"/>
              <a:t>各国で直面しやすい課題</a:t>
            </a:r>
            <a:endParaRPr lang="en-US" altLang="ja-JP" b="1" dirty="0"/>
          </a:p>
          <a:p>
            <a:r>
              <a:rPr kumimoji="1" lang="en-US" altLang="ja-JP" b="1" dirty="0"/>
              <a:t>2.3 </a:t>
            </a:r>
            <a:r>
              <a:rPr kumimoji="1" lang="ja-JP" altLang="en-US" b="1" dirty="0"/>
              <a:t>グローバル明細書</a:t>
            </a:r>
            <a:r>
              <a:rPr lang="ja-JP" altLang="en-US" b="1" dirty="0"/>
              <a:t>の強み</a:t>
            </a:r>
            <a:endParaRPr kumimoji="1" lang="ja-JP" altLang="en-US" b="1" dirty="0"/>
          </a:p>
        </p:txBody>
      </p:sp>
      <p:sp>
        <p:nvSpPr>
          <p:cNvPr id="7" name="テキスト ボックス 6">
            <a:extLst>
              <a:ext uri="{FF2B5EF4-FFF2-40B4-BE49-F238E27FC236}">
                <a16:creationId xmlns:a16="http://schemas.microsoft.com/office/drawing/2014/main" id="{F0AE9C88-9BA5-8971-89E7-CF5CD090E8B8}"/>
              </a:ext>
            </a:extLst>
          </p:cNvPr>
          <p:cNvSpPr txBox="1"/>
          <p:nvPr/>
        </p:nvSpPr>
        <p:spPr>
          <a:xfrm>
            <a:off x="1426187" y="4214693"/>
            <a:ext cx="4136413" cy="369332"/>
          </a:xfrm>
          <a:prstGeom prst="rect">
            <a:avLst/>
          </a:prstGeom>
          <a:noFill/>
        </p:spPr>
        <p:txBody>
          <a:bodyPr wrap="square" rtlCol="0">
            <a:spAutoFit/>
          </a:bodyPr>
          <a:lstStyle/>
          <a:p>
            <a:r>
              <a:rPr kumimoji="1" lang="en-US" altLang="ja-JP" b="1" dirty="0"/>
              <a:t>3. </a:t>
            </a:r>
            <a:r>
              <a:rPr kumimoji="1" lang="ja-JP" altLang="en-US" b="1" dirty="0"/>
              <a:t>グローバル明細書の</a:t>
            </a:r>
            <a:r>
              <a:rPr lang="ja-JP" altLang="en-US" b="1" dirty="0">
                <a:highlight>
                  <a:srgbClr val="FFFF00"/>
                </a:highlight>
              </a:rPr>
              <a:t>米国</a:t>
            </a:r>
            <a:r>
              <a:rPr lang="ja-JP" altLang="en-US" b="1" dirty="0"/>
              <a:t>向け対策</a:t>
            </a:r>
            <a:endParaRPr kumimoji="1" lang="ja-JP" altLang="en-US" b="1" dirty="0"/>
          </a:p>
        </p:txBody>
      </p:sp>
      <p:sp>
        <p:nvSpPr>
          <p:cNvPr id="8" name="テキスト ボックス 7">
            <a:extLst>
              <a:ext uri="{FF2B5EF4-FFF2-40B4-BE49-F238E27FC236}">
                <a16:creationId xmlns:a16="http://schemas.microsoft.com/office/drawing/2014/main" id="{D9ED7589-3B5B-7730-2F63-B561BD5DC1F5}"/>
              </a:ext>
            </a:extLst>
          </p:cNvPr>
          <p:cNvSpPr txBox="1"/>
          <p:nvPr/>
        </p:nvSpPr>
        <p:spPr>
          <a:xfrm>
            <a:off x="1702031" y="4538542"/>
            <a:ext cx="3969426" cy="1754326"/>
          </a:xfrm>
          <a:prstGeom prst="rect">
            <a:avLst/>
          </a:prstGeom>
          <a:noFill/>
        </p:spPr>
        <p:txBody>
          <a:bodyPr wrap="square" rtlCol="0">
            <a:spAutoFit/>
          </a:bodyPr>
          <a:lstStyle/>
          <a:p>
            <a:r>
              <a:rPr kumimoji="1" lang="en-US" altLang="ja-JP" b="1" dirty="0"/>
              <a:t>3.1 </a:t>
            </a:r>
            <a:r>
              <a:rPr lang="en-US" altLang="ja-JP" b="1" dirty="0"/>
              <a:t>US</a:t>
            </a:r>
            <a:r>
              <a:rPr lang="ja-JP" altLang="en-US" b="1" dirty="0"/>
              <a:t>出願人の明細書の優れた点</a:t>
            </a:r>
            <a:endParaRPr kumimoji="1" lang="en-US" altLang="ja-JP" b="1" dirty="0"/>
          </a:p>
          <a:p>
            <a:r>
              <a:rPr lang="en-US" altLang="ja-JP" b="1" dirty="0"/>
              <a:t>3.2 </a:t>
            </a:r>
            <a:r>
              <a:rPr lang="ja-JP" altLang="en-US" b="1" dirty="0"/>
              <a:t>「本発明」に直接言及しない</a:t>
            </a:r>
            <a:endParaRPr lang="en-US" altLang="ja-JP" b="1" dirty="0"/>
          </a:p>
          <a:p>
            <a:r>
              <a:rPr kumimoji="1" lang="en-US" altLang="ja-JP" b="1" dirty="0"/>
              <a:t>3.3 </a:t>
            </a:r>
            <a:r>
              <a:rPr kumimoji="1" lang="ja-JP" altLang="en-US" b="1" dirty="0"/>
              <a:t>多くの実施形態を図面で開示</a:t>
            </a:r>
            <a:endParaRPr kumimoji="1" lang="en-US" altLang="ja-JP" b="1" dirty="0"/>
          </a:p>
          <a:p>
            <a:r>
              <a:rPr lang="en-US" altLang="ja-JP" b="1" dirty="0"/>
              <a:t>3.4 </a:t>
            </a:r>
            <a:r>
              <a:rPr lang="ja-JP" altLang="en-US" b="1" dirty="0"/>
              <a:t>クレーム数はできるだけ多く</a:t>
            </a:r>
            <a:endParaRPr lang="en-US" altLang="ja-JP" b="1" dirty="0"/>
          </a:p>
          <a:p>
            <a:r>
              <a:rPr kumimoji="1" lang="en-US" altLang="ja-JP" b="1" dirty="0"/>
              <a:t>3.5 </a:t>
            </a:r>
            <a:r>
              <a:rPr lang="ja-JP" altLang="en-US" sz="1800" b="1" dirty="0"/>
              <a:t>内的付加</a:t>
            </a:r>
            <a:r>
              <a:rPr lang="ja-JP" altLang="en-US" b="1" dirty="0"/>
              <a:t>の従属項</a:t>
            </a:r>
            <a:endParaRPr lang="en-US" altLang="ja-JP" b="1" dirty="0"/>
          </a:p>
          <a:p>
            <a:r>
              <a:rPr kumimoji="1" lang="en-US" altLang="ja-JP" b="1" dirty="0"/>
              <a:t>3.6 </a:t>
            </a:r>
            <a:r>
              <a:rPr lang="ja-JP" altLang="en-US" b="1" dirty="0"/>
              <a:t>直接侵害を問えるクレーム表現</a:t>
            </a:r>
            <a:endParaRPr kumimoji="1" lang="ja-JP" altLang="en-US" b="1" dirty="0"/>
          </a:p>
        </p:txBody>
      </p:sp>
      <p:sp>
        <p:nvSpPr>
          <p:cNvPr id="9" name="フッター プレースホルダー 2">
            <a:extLst>
              <a:ext uri="{FF2B5EF4-FFF2-40B4-BE49-F238E27FC236}">
                <a16:creationId xmlns:a16="http://schemas.microsoft.com/office/drawing/2014/main" id="{536457E8-291C-E7BF-6F9E-9C96760A3B49}"/>
              </a:ext>
            </a:extLst>
          </p:cNvPr>
          <p:cNvSpPr>
            <a:spLocks noGrp="1"/>
          </p:cNvSpPr>
          <p:nvPr>
            <p:ph type="ftr" sz="quarter" idx="11"/>
          </p:nvPr>
        </p:nvSpPr>
        <p:spPr>
          <a:xfrm>
            <a:off x="4630250" y="6536434"/>
            <a:ext cx="2592585" cy="365125"/>
          </a:xfrm>
        </p:spPr>
        <p:txBody>
          <a:bodyPr/>
          <a:lstStyle/>
          <a:p>
            <a:r>
              <a:rPr lang="en-US" altLang="ja-JP" sz="800" dirty="0">
                <a:latin typeface="メイリオ" panose="020B0604030504040204" pitchFamily="50" charset="-128"/>
                <a:ea typeface="メイリオ" panose="020B0604030504040204" pitchFamily="50" charset="-128"/>
                <a:cs typeface="Arial" panose="020B0604020202020204" pitchFamily="34" charset="0"/>
              </a:rPr>
              <a:t>©SSIP</a:t>
            </a:r>
            <a:r>
              <a:rPr lang="ja-JP" altLang="en-US" sz="800" dirty="0">
                <a:latin typeface="メイリオ" panose="020B0604030504040204" pitchFamily="50" charset="-128"/>
                <a:ea typeface="メイリオ" panose="020B0604030504040204" pitchFamily="50" charset="-128"/>
                <a:cs typeface="Arial" panose="020B0604020202020204" pitchFamily="34" charset="0"/>
              </a:rPr>
              <a:t>弁理士法人</a:t>
            </a:r>
            <a:r>
              <a:rPr lang="en-US" altLang="ja-JP" sz="800" dirty="0">
                <a:latin typeface="メイリオ" panose="020B0604030504040204" pitchFamily="50" charset="-128"/>
                <a:ea typeface="メイリオ" panose="020B0604030504040204" pitchFamily="50" charset="-128"/>
                <a:cs typeface="Arial" panose="020B0604020202020204" pitchFamily="34" charset="0"/>
              </a:rPr>
              <a:t>. All Rights Reserved.</a:t>
            </a:r>
          </a:p>
        </p:txBody>
      </p:sp>
      <p:sp>
        <p:nvSpPr>
          <p:cNvPr id="10" name="テキスト ボックス 9">
            <a:extLst>
              <a:ext uri="{FF2B5EF4-FFF2-40B4-BE49-F238E27FC236}">
                <a16:creationId xmlns:a16="http://schemas.microsoft.com/office/drawing/2014/main" id="{A8745E0F-E5C8-FBB9-68E6-D6C99D7784DA}"/>
              </a:ext>
            </a:extLst>
          </p:cNvPr>
          <p:cNvSpPr txBox="1"/>
          <p:nvPr/>
        </p:nvSpPr>
        <p:spPr>
          <a:xfrm>
            <a:off x="6259126" y="1280227"/>
            <a:ext cx="4136413" cy="369332"/>
          </a:xfrm>
          <a:prstGeom prst="rect">
            <a:avLst/>
          </a:prstGeom>
          <a:noFill/>
        </p:spPr>
        <p:txBody>
          <a:bodyPr wrap="square" rtlCol="0">
            <a:spAutoFit/>
          </a:bodyPr>
          <a:lstStyle/>
          <a:p>
            <a:r>
              <a:rPr kumimoji="1" lang="en-US" altLang="ja-JP" b="1" dirty="0"/>
              <a:t>4. </a:t>
            </a:r>
            <a:r>
              <a:rPr kumimoji="1" lang="ja-JP" altLang="en-US" b="1" dirty="0"/>
              <a:t>グローバル明細書の</a:t>
            </a:r>
            <a:r>
              <a:rPr lang="ja-JP" altLang="en-US" b="1" dirty="0">
                <a:highlight>
                  <a:srgbClr val="FFFF00"/>
                </a:highlight>
              </a:rPr>
              <a:t>欧州</a:t>
            </a:r>
            <a:r>
              <a:rPr lang="ja-JP" altLang="en-US" b="1" dirty="0"/>
              <a:t>向け対策</a:t>
            </a:r>
            <a:endParaRPr kumimoji="1" lang="ja-JP" altLang="en-US" b="1" dirty="0"/>
          </a:p>
        </p:txBody>
      </p:sp>
      <p:sp>
        <p:nvSpPr>
          <p:cNvPr id="11" name="テキスト ボックス 10">
            <a:extLst>
              <a:ext uri="{FF2B5EF4-FFF2-40B4-BE49-F238E27FC236}">
                <a16:creationId xmlns:a16="http://schemas.microsoft.com/office/drawing/2014/main" id="{F944E8FA-5CC5-06FF-4D4A-03938A71200F}"/>
              </a:ext>
            </a:extLst>
          </p:cNvPr>
          <p:cNvSpPr txBox="1"/>
          <p:nvPr/>
        </p:nvSpPr>
        <p:spPr>
          <a:xfrm>
            <a:off x="6534970" y="1702048"/>
            <a:ext cx="3666190" cy="2031325"/>
          </a:xfrm>
          <a:prstGeom prst="rect">
            <a:avLst/>
          </a:prstGeom>
          <a:noFill/>
        </p:spPr>
        <p:txBody>
          <a:bodyPr wrap="square" rtlCol="0">
            <a:spAutoFit/>
          </a:bodyPr>
          <a:lstStyle/>
          <a:p>
            <a:r>
              <a:rPr kumimoji="1" lang="en-US" altLang="ja-JP" b="1" dirty="0"/>
              <a:t>4.1 EP</a:t>
            </a:r>
            <a:r>
              <a:rPr lang="ja-JP" altLang="en-US" b="1" dirty="0"/>
              <a:t>出願人の明細書の優れた点</a:t>
            </a:r>
            <a:endParaRPr kumimoji="1" lang="en-US" altLang="ja-JP" b="1" dirty="0"/>
          </a:p>
          <a:p>
            <a:r>
              <a:rPr lang="en-US" altLang="ja-JP" b="1" dirty="0"/>
              <a:t>4.2 </a:t>
            </a:r>
            <a:r>
              <a:rPr lang="ja-JP" altLang="en-US" b="1" dirty="0"/>
              <a:t>欧州の補正要件</a:t>
            </a:r>
            <a:endParaRPr lang="en-US" altLang="ja-JP" b="1" dirty="0"/>
          </a:p>
          <a:p>
            <a:r>
              <a:rPr kumimoji="1" lang="en-US" altLang="ja-JP" b="1" dirty="0"/>
              <a:t>4.3 </a:t>
            </a:r>
            <a:r>
              <a:rPr kumimoji="1" lang="ja-JP" altLang="en-US" b="1" dirty="0"/>
              <a:t>請求範囲を拡大</a:t>
            </a:r>
            <a:r>
              <a:rPr kumimoji="1" lang="en-US" altLang="ja-JP" b="1" dirty="0"/>
              <a:t>/</a:t>
            </a:r>
            <a:r>
              <a:rPr kumimoji="1" lang="ja-JP" altLang="en-US" b="1" dirty="0"/>
              <a:t>変更する補正</a:t>
            </a:r>
            <a:endParaRPr kumimoji="1" lang="en-US" altLang="ja-JP" b="1" dirty="0"/>
          </a:p>
          <a:p>
            <a:r>
              <a:rPr lang="en-US" altLang="ja-JP" b="1" dirty="0"/>
              <a:t>4.4</a:t>
            </a:r>
            <a:r>
              <a:rPr lang="ja-JP" altLang="en-US" b="1" dirty="0"/>
              <a:t> 請求の範囲を減縮する補正</a:t>
            </a:r>
            <a:endParaRPr lang="en-US" altLang="ja-JP" b="1" dirty="0"/>
          </a:p>
          <a:p>
            <a:r>
              <a:rPr kumimoji="1" lang="en-US" altLang="ja-JP" b="1" dirty="0"/>
              <a:t>4.5</a:t>
            </a:r>
            <a:r>
              <a:rPr lang="ja-JP" altLang="en-US" b="1" dirty="0"/>
              <a:t> </a:t>
            </a:r>
            <a:r>
              <a:rPr kumimoji="1" lang="ja-JP" altLang="en-US" b="1" dirty="0"/>
              <a:t>削除差替えの補正・分割対策</a:t>
            </a:r>
            <a:endParaRPr kumimoji="1" lang="en-US" altLang="ja-JP" b="1" dirty="0"/>
          </a:p>
          <a:p>
            <a:r>
              <a:rPr lang="en-US" altLang="ja-JP" b="1" dirty="0"/>
              <a:t>4.6</a:t>
            </a:r>
            <a:r>
              <a:rPr lang="ja-JP" altLang="en-US" b="1" dirty="0"/>
              <a:t> 構成追加の補正対策</a:t>
            </a:r>
            <a:endParaRPr lang="en-US" altLang="ja-JP" b="1" dirty="0"/>
          </a:p>
          <a:p>
            <a:r>
              <a:rPr kumimoji="1" lang="en-US" altLang="ja-JP" b="1" dirty="0"/>
              <a:t>4</a:t>
            </a:r>
            <a:r>
              <a:rPr lang="en-US" altLang="ja-JP" b="1" dirty="0"/>
              <a:t>.7 </a:t>
            </a:r>
            <a:r>
              <a:rPr lang="ja-JP" altLang="en-US" b="1" dirty="0"/>
              <a:t>課題解決アプローチ対策</a:t>
            </a:r>
            <a:endParaRPr kumimoji="1" lang="ja-JP" altLang="en-US" b="1" dirty="0"/>
          </a:p>
        </p:txBody>
      </p:sp>
      <p:cxnSp>
        <p:nvCxnSpPr>
          <p:cNvPr id="13" name="直線コネクタ 12">
            <a:extLst>
              <a:ext uri="{FF2B5EF4-FFF2-40B4-BE49-F238E27FC236}">
                <a16:creationId xmlns:a16="http://schemas.microsoft.com/office/drawing/2014/main" id="{D91BC51A-D271-079C-F2E3-D715032D172F}"/>
              </a:ext>
            </a:extLst>
          </p:cNvPr>
          <p:cNvCxnSpPr>
            <a:cxnSpLocks/>
          </p:cNvCxnSpPr>
          <p:nvPr/>
        </p:nvCxnSpPr>
        <p:spPr>
          <a:xfrm>
            <a:off x="5823859" y="1280227"/>
            <a:ext cx="0" cy="4842548"/>
          </a:xfrm>
          <a:prstGeom prst="line">
            <a:avLst/>
          </a:prstGeom>
        </p:spPr>
        <p:style>
          <a:lnRef idx="1">
            <a:schemeClr val="accent1"/>
          </a:lnRef>
          <a:fillRef idx="0">
            <a:schemeClr val="accent1"/>
          </a:fillRef>
          <a:effectRef idx="0">
            <a:schemeClr val="accent1"/>
          </a:effectRef>
          <a:fontRef idx="minor">
            <a:schemeClr val="tx1"/>
          </a:fontRef>
        </p:style>
      </p:cxnSp>
      <p:sp>
        <p:nvSpPr>
          <p:cNvPr id="14" name="テキスト ボックス 13">
            <a:extLst>
              <a:ext uri="{FF2B5EF4-FFF2-40B4-BE49-F238E27FC236}">
                <a16:creationId xmlns:a16="http://schemas.microsoft.com/office/drawing/2014/main" id="{B4263971-6660-C8AF-B927-EA59D3EB1510}"/>
              </a:ext>
            </a:extLst>
          </p:cNvPr>
          <p:cNvSpPr txBox="1"/>
          <p:nvPr/>
        </p:nvSpPr>
        <p:spPr>
          <a:xfrm>
            <a:off x="6259126" y="3905185"/>
            <a:ext cx="4136413" cy="369332"/>
          </a:xfrm>
          <a:prstGeom prst="rect">
            <a:avLst/>
          </a:prstGeom>
          <a:noFill/>
        </p:spPr>
        <p:txBody>
          <a:bodyPr wrap="square" rtlCol="0">
            <a:spAutoFit/>
          </a:bodyPr>
          <a:lstStyle/>
          <a:p>
            <a:r>
              <a:rPr kumimoji="1" lang="en-US" altLang="ja-JP" b="1" dirty="0"/>
              <a:t>5. </a:t>
            </a:r>
            <a:r>
              <a:rPr kumimoji="1" lang="ja-JP" altLang="en-US" b="1" dirty="0"/>
              <a:t>グローバル明細書の</a:t>
            </a:r>
            <a:r>
              <a:rPr lang="ja-JP" altLang="en-US" b="1" dirty="0">
                <a:highlight>
                  <a:srgbClr val="FFFF00"/>
                </a:highlight>
              </a:rPr>
              <a:t>中国</a:t>
            </a:r>
            <a:r>
              <a:rPr lang="ja-JP" altLang="en-US" b="1" dirty="0"/>
              <a:t>向け対策</a:t>
            </a:r>
            <a:endParaRPr kumimoji="1" lang="ja-JP" altLang="en-US" b="1" dirty="0"/>
          </a:p>
        </p:txBody>
      </p:sp>
      <p:sp>
        <p:nvSpPr>
          <p:cNvPr id="15" name="テキスト ボックス 14">
            <a:extLst>
              <a:ext uri="{FF2B5EF4-FFF2-40B4-BE49-F238E27FC236}">
                <a16:creationId xmlns:a16="http://schemas.microsoft.com/office/drawing/2014/main" id="{F49B5C1D-0DF8-3887-D4B7-97008EC9FD6F}"/>
              </a:ext>
            </a:extLst>
          </p:cNvPr>
          <p:cNvSpPr txBox="1"/>
          <p:nvPr/>
        </p:nvSpPr>
        <p:spPr>
          <a:xfrm>
            <a:off x="6534970" y="4327006"/>
            <a:ext cx="3666190" cy="1754326"/>
          </a:xfrm>
          <a:prstGeom prst="rect">
            <a:avLst/>
          </a:prstGeom>
          <a:noFill/>
        </p:spPr>
        <p:txBody>
          <a:bodyPr wrap="square" rtlCol="0">
            <a:spAutoFit/>
          </a:bodyPr>
          <a:lstStyle/>
          <a:p>
            <a:r>
              <a:rPr kumimoji="1" lang="en-US" altLang="ja-JP" b="1" dirty="0"/>
              <a:t>5.1 </a:t>
            </a:r>
            <a:r>
              <a:rPr lang="ja-JP" altLang="en-US" b="1" dirty="0"/>
              <a:t>中国の補正要件</a:t>
            </a:r>
            <a:endParaRPr kumimoji="1" lang="en-US" altLang="ja-JP" b="1" dirty="0"/>
          </a:p>
          <a:p>
            <a:r>
              <a:rPr lang="en-US" altLang="ja-JP" b="1" dirty="0"/>
              <a:t>5.2</a:t>
            </a:r>
            <a:r>
              <a:rPr lang="ja-JP" altLang="en-US" b="1" dirty="0"/>
              <a:t> 受動補正の目的制限</a:t>
            </a:r>
            <a:endParaRPr lang="en-US" altLang="ja-JP" b="1" dirty="0"/>
          </a:p>
          <a:p>
            <a:r>
              <a:rPr kumimoji="1" lang="en-US" altLang="ja-JP" b="1" dirty="0"/>
              <a:t>5.3 </a:t>
            </a:r>
            <a:r>
              <a:rPr kumimoji="1" lang="ja-JP" altLang="en-US" b="1" dirty="0"/>
              <a:t>無効宣告の補正方式の制限</a:t>
            </a:r>
            <a:endParaRPr kumimoji="1" lang="en-US" altLang="ja-JP" b="1" dirty="0"/>
          </a:p>
          <a:p>
            <a:r>
              <a:rPr lang="en-US" altLang="ja-JP" b="1" dirty="0"/>
              <a:t>5.4 </a:t>
            </a:r>
            <a:r>
              <a:rPr lang="ja-JP" altLang="en-US" b="1" dirty="0"/>
              <a:t>厳しい補正要件対策</a:t>
            </a:r>
            <a:endParaRPr lang="en-US" altLang="ja-JP" b="1" dirty="0"/>
          </a:p>
          <a:p>
            <a:r>
              <a:rPr kumimoji="1" lang="en-US" altLang="ja-JP" b="1" dirty="0"/>
              <a:t>5.5 </a:t>
            </a:r>
            <a:r>
              <a:rPr kumimoji="1" lang="ja-JP" altLang="en-US" b="1" dirty="0"/>
              <a:t>補正目的制限への対策</a:t>
            </a:r>
            <a:endParaRPr kumimoji="1" lang="en-US" altLang="ja-JP" b="1" dirty="0"/>
          </a:p>
          <a:p>
            <a:endParaRPr kumimoji="1" lang="ja-JP" altLang="en-US" b="1" dirty="0"/>
          </a:p>
        </p:txBody>
      </p:sp>
      <p:sp>
        <p:nvSpPr>
          <p:cNvPr id="16" name="テキスト ボックス 15">
            <a:extLst>
              <a:ext uri="{FF2B5EF4-FFF2-40B4-BE49-F238E27FC236}">
                <a16:creationId xmlns:a16="http://schemas.microsoft.com/office/drawing/2014/main" id="{E65B51D2-364E-2B15-9036-7334495E4603}"/>
              </a:ext>
            </a:extLst>
          </p:cNvPr>
          <p:cNvSpPr txBox="1"/>
          <p:nvPr/>
        </p:nvSpPr>
        <p:spPr>
          <a:xfrm>
            <a:off x="6259125" y="5870993"/>
            <a:ext cx="4136413" cy="369332"/>
          </a:xfrm>
          <a:prstGeom prst="rect">
            <a:avLst/>
          </a:prstGeom>
          <a:noFill/>
        </p:spPr>
        <p:txBody>
          <a:bodyPr wrap="square" rtlCol="0">
            <a:spAutoFit/>
          </a:bodyPr>
          <a:lstStyle/>
          <a:p>
            <a:r>
              <a:rPr lang="en-US" altLang="ja-JP" b="1" dirty="0"/>
              <a:t>6</a:t>
            </a:r>
            <a:r>
              <a:rPr kumimoji="1" lang="en-US" altLang="ja-JP" b="1" dirty="0"/>
              <a:t>. </a:t>
            </a:r>
            <a:r>
              <a:rPr kumimoji="1" lang="ja-JP" altLang="en-US" b="1" dirty="0"/>
              <a:t>グローバル明細書の</a:t>
            </a:r>
            <a:r>
              <a:rPr kumimoji="1" lang="en-US" altLang="ja-JP" b="1" dirty="0"/>
              <a:t>CK</a:t>
            </a:r>
            <a:r>
              <a:rPr kumimoji="1" lang="ja-JP" altLang="en-US" b="1" dirty="0"/>
              <a:t>リスト</a:t>
            </a:r>
          </a:p>
        </p:txBody>
      </p:sp>
    </p:spTree>
    <p:extLst>
      <p:ext uri="{BB962C8B-B14F-4D97-AF65-F5344CB8AC3E}">
        <p14:creationId xmlns:p14="http://schemas.microsoft.com/office/powerpoint/2010/main" val="188379269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1B03988-2B9E-B3B3-9D59-78A07D5DB2D8}"/>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573AC2BA-BEC2-27CB-0E1C-2C21B5B4E1A2}"/>
              </a:ext>
            </a:extLst>
          </p:cNvPr>
          <p:cNvSpPr txBox="1">
            <a:spLocks/>
          </p:cNvSpPr>
          <p:nvPr/>
        </p:nvSpPr>
        <p:spPr>
          <a:xfrm>
            <a:off x="1143000" y="533401"/>
            <a:ext cx="9906000" cy="1382156"/>
          </a:xfrm>
          <a:prstGeom prst="rect">
            <a:avLst/>
          </a:prstGeom>
        </p:spPr>
        <p:txBody>
          <a:bodyPr/>
          <a:lstStyle>
            <a:lvl1pPr algn="l" defTabSz="914400" rtl="0" eaLnBrk="1" latinLnBrk="0" hangingPunct="1">
              <a:lnSpc>
                <a:spcPct val="105000"/>
              </a:lnSpc>
              <a:spcBef>
                <a:spcPct val="0"/>
              </a:spcBef>
              <a:buNone/>
              <a:defRPr sz="4800" b="1" i="0" kern="1200" cap="none" spc="140" baseline="0">
                <a:solidFill>
                  <a:schemeClr val="tx2"/>
                </a:solidFill>
                <a:latin typeface="+mj-lt"/>
                <a:ea typeface="+mj-ea"/>
                <a:cs typeface="+mj-cs"/>
              </a:defRPr>
            </a:lvl1pPr>
          </a:lstStyle>
          <a:p>
            <a:r>
              <a:rPr kumimoji="1" lang="en-US" altLang="ja-JP" dirty="0"/>
              <a:t>4.1 EP</a:t>
            </a:r>
            <a:r>
              <a:rPr kumimoji="1" lang="ja-JP" altLang="en-US" dirty="0"/>
              <a:t>出願人の明細書の優れた点</a:t>
            </a:r>
          </a:p>
        </p:txBody>
      </p:sp>
      <p:sp>
        <p:nvSpPr>
          <p:cNvPr id="32" name="フッター プレースホルダー 2">
            <a:extLst>
              <a:ext uri="{FF2B5EF4-FFF2-40B4-BE49-F238E27FC236}">
                <a16:creationId xmlns:a16="http://schemas.microsoft.com/office/drawing/2014/main" id="{9A684374-3FEB-CD62-1D55-6E2B7FD1E98F}"/>
              </a:ext>
            </a:extLst>
          </p:cNvPr>
          <p:cNvSpPr>
            <a:spLocks noGrp="1"/>
          </p:cNvSpPr>
          <p:nvPr>
            <p:ph type="ftr" sz="quarter" idx="11"/>
          </p:nvPr>
        </p:nvSpPr>
        <p:spPr>
          <a:xfrm>
            <a:off x="4630250" y="6536434"/>
            <a:ext cx="2592585" cy="365125"/>
          </a:xfrm>
        </p:spPr>
        <p:txBody>
          <a:bodyPr/>
          <a:lstStyle/>
          <a:p>
            <a:r>
              <a:rPr lang="en-US" altLang="ja-JP" sz="800" dirty="0">
                <a:latin typeface="メイリオ" panose="020B0604030504040204" pitchFamily="50" charset="-128"/>
                <a:ea typeface="メイリオ" panose="020B0604030504040204" pitchFamily="50" charset="-128"/>
                <a:cs typeface="Arial" panose="020B0604020202020204" pitchFamily="34" charset="0"/>
              </a:rPr>
              <a:t>©SSIP</a:t>
            </a:r>
            <a:r>
              <a:rPr lang="ja-JP" altLang="en-US" sz="800" dirty="0">
                <a:latin typeface="メイリオ" panose="020B0604030504040204" pitchFamily="50" charset="-128"/>
                <a:ea typeface="メイリオ" panose="020B0604030504040204" pitchFamily="50" charset="-128"/>
                <a:cs typeface="Arial" panose="020B0604020202020204" pitchFamily="34" charset="0"/>
              </a:rPr>
              <a:t>弁理士法人</a:t>
            </a:r>
            <a:r>
              <a:rPr lang="en-US" altLang="ja-JP" sz="800" dirty="0">
                <a:latin typeface="メイリオ" panose="020B0604030504040204" pitchFamily="50" charset="-128"/>
                <a:ea typeface="メイリオ" panose="020B0604030504040204" pitchFamily="50" charset="-128"/>
                <a:cs typeface="Arial" panose="020B0604020202020204" pitchFamily="34" charset="0"/>
              </a:rPr>
              <a:t>. All Rights Reserved.</a:t>
            </a:r>
          </a:p>
        </p:txBody>
      </p:sp>
      <p:sp>
        <p:nvSpPr>
          <p:cNvPr id="20" name="テキスト ボックス 19">
            <a:extLst>
              <a:ext uri="{FF2B5EF4-FFF2-40B4-BE49-F238E27FC236}">
                <a16:creationId xmlns:a16="http://schemas.microsoft.com/office/drawing/2014/main" id="{23ABB5CE-AA1A-99A5-33D4-BFC97DDBC430}"/>
              </a:ext>
            </a:extLst>
          </p:cNvPr>
          <p:cNvSpPr txBox="1"/>
          <p:nvPr/>
        </p:nvSpPr>
        <p:spPr>
          <a:xfrm>
            <a:off x="1782133" y="1596124"/>
            <a:ext cx="8056151" cy="923330"/>
          </a:xfrm>
          <a:prstGeom prst="rect">
            <a:avLst/>
          </a:prstGeom>
          <a:noFill/>
        </p:spPr>
        <p:txBody>
          <a:bodyPr wrap="square" rtlCol="0">
            <a:spAutoFit/>
          </a:bodyPr>
          <a:lstStyle/>
          <a:p>
            <a:r>
              <a:rPr lang="ja-JP" altLang="en-US" b="1" dirty="0"/>
              <a:t>欧州出願人の明細書</a:t>
            </a:r>
            <a:br>
              <a:rPr lang="en-US" altLang="ja-JP" b="1" dirty="0"/>
            </a:br>
            <a:r>
              <a:rPr lang="ja-JP" altLang="en-US" b="1" dirty="0"/>
              <a:t>＝</a:t>
            </a:r>
            <a:r>
              <a:rPr lang="en-US" altLang="ja-JP" b="1" dirty="0"/>
              <a:t>EP</a:t>
            </a:r>
            <a:r>
              <a:rPr lang="ja-JP" altLang="en-US" b="1" dirty="0"/>
              <a:t>実務に合わせて最適化された明細書。</a:t>
            </a:r>
            <a:br>
              <a:rPr lang="en-US" altLang="ja-JP" b="1" dirty="0"/>
            </a:br>
            <a:r>
              <a:rPr lang="ja-JP" altLang="en-US" b="1" dirty="0"/>
              <a:t>　⇒グローバル明細書に取り入れるべき欧州向け工夫が見つかるはず。</a:t>
            </a:r>
            <a:endParaRPr lang="en-US" altLang="ja-JP" b="1" dirty="0"/>
          </a:p>
        </p:txBody>
      </p:sp>
      <p:sp>
        <p:nvSpPr>
          <p:cNvPr id="21" name="テキスト ボックス 20">
            <a:extLst>
              <a:ext uri="{FF2B5EF4-FFF2-40B4-BE49-F238E27FC236}">
                <a16:creationId xmlns:a16="http://schemas.microsoft.com/office/drawing/2014/main" id="{7853C2F1-CCE6-9967-B75B-ED4BAF0640F7}"/>
              </a:ext>
            </a:extLst>
          </p:cNvPr>
          <p:cNvSpPr txBox="1"/>
          <p:nvPr/>
        </p:nvSpPr>
        <p:spPr>
          <a:xfrm>
            <a:off x="1499847" y="2771109"/>
            <a:ext cx="7330204" cy="461665"/>
          </a:xfrm>
          <a:prstGeom prst="rect">
            <a:avLst/>
          </a:prstGeom>
          <a:noFill/>
        </p:spPr>
        <p:txBody>
          <a:bodyPr wrap="square" rtlCol="0">
            <a:spAutoFit/>
          </a:bodyPr>
          <a:lstStyle/>
          <a:p>
            <a:r>
              <a:rPr lang="ja-JP" altLang="en-US" sz="2400" b="1" u="sng" dirty="0"/>
              <a:t>欧州</a:t>
            </a:r>
            <a:r>
              <a:rPr kumimoji="1" lang="ja-JP" altLang="en-US" sz="2400" b="1" u="sng" dirty="0"/>
              <a:t>出願人の明細書の優れた点</a:t>
            </a:r>
          </a:p>
        </p:txBody>
      </p:sp>
      <p:graphicFrame>
        <p:nvGraphicFramePr>
          <p:cNvPr id="22" name="表 21">
            <a:extLst>
              <a:ext uri="{FF2B5EF4-FFF2-40B4-BE49-F238E27FC236}">
                <a16:creationId xmlns:a16="http://schemas.microsoft.com/office/drawing/2014/main" id="{80D67DDD-D096-3982-E8F6-A4EA28748076}"/>
              </a:ext>
            </a:extLst>
          </p:cNvPr>
          <p:cNvGraphicFramePr>
            <a:graphicFrameLocks noGrp="1"/>
          </p:cNvGraphicFramePr>
          <p:nvPr>
            <p:extLst>
              <p:ext uri="{D42A27DB-BD31-4B8C-83A1-F6EECF244321}">
                <p14:modId xmlns:p14="http://schemas.microsoft.com/office/powerpoint/2010/main" val="2730844619"/>
              </p:ext>
            </p:extLst>
          </p:nvPr>
        </p:nvGraphicFramePr>
        <p:xfrm>
          <a:off x="1782133" y="3375006"/>
          <a:ext cx="8856983" cy="2795791"/>
        </p:xfrm>
        <a:graphic>
          <a:graphicData uri="http://schemas.openxmlformats.org/drawingml/2006/table">
            <a:tbl>
              <a:tblPr firstRow="1" bandRow="1">
                <a:tableStyleId>{5C22544A-7EE6-4342-B048-85BDC9FD1C3A}</a:tableStyleId>
              </a:tblPr>
              <a:tblGrid>
                <a:gridCol w="2019846">
                  <a:extLst>
                    <a:ext uri="{9D8B030D-6E8A-4147-A177-3AD203B41FA5}">
                      <a16:colId xmlns:a16="http://schemas.microsoft.com/office/drawing/2014/main" val="20000"/>
                    </a:ext>
                  </a:extLst>
                </a:gridCol>
                <a:gridCol w="1711747">
                  <a:extLst>
                    <a:ext uri="{9D8B030D-6E8A-4147-A177-3AD203B41FA5}">
                      <a16:colId xmlns:a16="http://schemas.microsoft.com/office/drawing/2014/main" val="20001"/>
                    </a:ext>
                  </a:extLst>
                </a:gridCol>
                <a:gridCol w="5125390">
                  <a:extLst>
                    <a:ext uri="{9D8B030D-6E8A-4147-A177-3AD203B41FA5}">
                      <a16:colId xmlns:a16="http://schemas.microsoft.com/office/drawing/2014/main" val="20002"/>
                    </a:ext>
                  </a:extLst>
                </a:gridCol>
              </a:tblGrid>
              <a:tr h="502614">
                <a:tc>
                  <a:txBody>
                    <a:bodyPr/>
                    <a:lstStyle/>
                    <a:p>
                      <a:pPr algn="ctr"/>
                      <a:r>
                        <a:rPr kumimoji="1" lang="ja-JP" altLang="en-US" sz="2000" b="1" dirty="0">
                          <a:latin typeface="メイリオ" panose="020B0604030504040204" pitchFamily="50" charset="-128"/>
                          <a:ea typeface="メイリオ" panose="020B0604030504040204" pitchFamily="50" charset="-128"/>
                          <a:cs typeface="メイリオ" panose="020B0604030504040204" pitchFamily="50" charset="-128"/>
                        </a:rPr>
                        <a:t>項目</a:t>
                      </a:r>
                    </a:p>
                  </a:txBody>
                  <a:tcPr anchor="ctr">
                    <a:solidFill>
                      <a:schemeClr val="bg1">
                        <a:lumMod val="65000"/>
                      </a:schemeClr>
                    </a:solidFill>
                  </a:tcPr>
                </a:tc>
                <a:tc>
                  <a:txBody>
                    <a:bodyPr/>
                    <a:lstStyle/>
                    <a:p>
                      <a:pPr algn="ctr"/>
                      <a:r>
                        <a:rPr kumimoji="1" lang="ja-JP" altLang="en-US" sz="2000" b="1" dirty="0">
                          <a:latin typeface="メイリオ" panose="020B0604030504040204" pitchFamily="50" charset="-128"/>
                          <a:ea typeface="メイリオ" panose="020B0604030504040204" pitchFamily="50" charset="-128"/>
                          <a:cs typeface="メイリオ" panose="020B0604030504040204" pitchFamily="50" charset="-128"/>
                        </a:rPr>
                        <a:t>評価</a:t>
                      </a:r>
                    </a:p>
                  </a:txBody>
                  <a:tcPr anchor="ctr">
                    <a:solidFill>
                      <a:schemeClr val="bg1">
                        <a:lumMod val="65000"/>
                      </a:schemeClr>
                    </a:solidFill>
                  </a:tcPr>
                </a:tc>
                <a:tc>
                  <a:txBody>
                    <a:bodyPr/>
                    <a:lstStyle/>
                    <a:p>
                      <a:pPr algn="ctr"/>
                      <a:r>
                        <a:rPr kumimoji="1" lang="ja-JP" altLang="en-US" sz="2000" b="1" dirty="0">
                          <a:latin typeface="メイリオ" panose="020B0604030504040204" pitchFamily="50" charset="-128"/>
                          <a:ea typeface="メイリオ" panose="020B0604030504040204" pitchFamily="50" charset="-128"/>
                          <a:cs typeface="メイリオ" panose="020B0604030504040204" pitchFamily="50" charset="-128"/>
                        </a:rPr>
                        <a:t>備考</a:t>
                      </a:r>
                    </a:p>
                  </a:txBody>
                  <a:tcPr anchor="ctr">
                    <a:solidFill>
                      <a:schemeClr val="bg1">
                        <a:lumMod val="65000"/>
                      </a:schemeClr>
                    </a:solidFill>
                  </a:tcPr>
                </a:tc>
                <a:extLst>
                  <a:ext uri="{0D108BD9-81ED-4DB2-BD59-A6C34878D82A}">
                    <a16:rowId xmlns:a16="http://schemas.microsoft.com/office/drawing/2014/main" val="10000"/>
                  </a:ext>
                </a:extLst>
              </a:tr>
              <a:tr h="730050">
                <a:tc>
                  <a:txBody>
                    <a:bodyPr/>
                    <a:lstStyle/>
                    <a:p>
                      <a:pPr algn="l"/>
                      <a:r>
                        <a:rPr kumimoji="1" lang="ja-JP" altLang="en-US" sz="20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発明の課題・効果の説明</a:t>
                      </a:r>
                    </a:p>
                  </a:txBody>
                  <a:tcPr anchor="ctr"/>
                </a:tc>
                <a:tc>
                  <a:txBody>
                    <a:bodyPr/>
                    <a:lstStyle/>
                    <a:p>
                      <a:pPr algn="l"/>
                      <a:r>
                        <a:rPr kumimoji="1" lang="ja-JP" altLang="en-US" sz="2000" b="1" dirty="0">
                          <a:latin typeface="メイリオ" panose="020B0604030504040204" pitchFamily="50" charset="-128"/>
                          <a:ea typeface="メイリオ" panose="020B0604030504040204" pitchFamily="50" charset="-128"/>
                          <a:cs typeface="メイリオ" panose="020B0604030504040204" pitchFamily="50" charset="-128"/>
                        </a:rPr>
                        <a:t>○</a:t>
                      </a:r>
                      <a:r>
                        <a:rPr kumimoji="1" lang="en-US" altLang="ja-JP" sz="2000" b="1" dirty="0">
                          <a:latin typeface="メイリオ" panose="020B0604030504040204" pitchFamily="50" charset="-128"/>
                          <a:ea typeface="メイリオ" panose="020B0604030504040204" pitchFamily="50" charset="-128"/>
                          <a:cs typeface="メイリオ" panose="020B0604030504040204" pitchFamily="50" charset="-128"/>
                        </a:rPr>
                        <a:t> </a:t>
                      </a:r>
                      <a:r>
                        <a:rPr kumimoji="1" lang="ja-JP" altLang="en-US" sz="2000" b="1" dirty="0">
                          <a:latin typeface="メイリオ" panose="020B0604030504040204" pitchFamily="50" charset="-128"/>
                          <a:ea typeface="メイリオ" panose="020B0604030504040204" pitchFamily="50" charset="-128"/>
                          <a:cs typeface="メイリオ" panose="020B0604030504040204" pitchFamily="50" charset="-128"/>
                        </a:rPr>
                        <a:t>多い</a:t>
                      </a:r>
                    </a:p>
                  </a:txBody>
                  <a:tcPr anchor="ctr"/>
                </a:tc>
                <a:tc>
                  <a:txBody>
                    <a:bodyPr/>
                    <a:lstStyle/>
                    <a:p>
                      <a:pPr algn="l"/>
                      <a:r>
                        <a:rPr kumimoji="1" lang="ja-JP" altLang="en-US" sz="1600" b="1" dirty="0">
                          <a:latin typeface="メイリオ" panose="020B0604030504040204" pitchFamily="50" charset="-128"/>
                          <a:ea typeface="メイリオ" panose="020B0604030504040204" pitchFamily="50" charset="-128"/>
                          <a:cs typeface="メイリオ" panose="020B0604030504040204" pitchFamily="50" charset="-128"/>
                        </a:rPr>
                        <a:t>課題解決アプローチ</a:t>
                      </a:r>
                      <a:r>
                        <a:rPr kumimoji="1" lang="ja-JP" altLang="en-US" sz="1600" b="0" dirty="0">
                          <a:latin typeface="メイリオ" panose="020B0604030504040204" pitchFamily="50" charset="-128"/>
                          <a:ea typeface="メイリオ" panose="020B0604030504040204" pitchFamily="50" charset="-128"/>
                          <a:cs typeface="メイリオ" panose="020B0604030504040204" pitchFamily="50" charset="-128"/>
                        </a:rPr>
                        <a:t>に対応するため、課題・作用効果の説明が充実している傾向あり。</a:t>
                      </a:r>
                    </a:p>
                  </a:txBody>
                  <a:tcPr anchor="ctr"/>
                </a:tc>
                <a:extLst>
                  <a:ext uri="{0D108BD9-81ED-4DB2-BD59-A6C34878D82A}">
                    <a16:rowId xmlns:a16="http://schemas.microsoft.com/office/drawing/2014/main" val="10001"/>
                  </a:ext>
                </a:extLst>
              </a:tr>
              <a:tr h="730050">
                <a:tc>
                  <a:txBody>
                    <a:bodyPr/>
                    <a:lstStyle/>
                    <a:p>
                      <a:pPr algn="l"/>
                      <a:r>
                        <a:rPr kumimoji="1" lang="ja-JP" altLang="en-US" sz="2000" b="1" dirty="0">
                          <a:latin typeface="メイリオ" panose="020B0604030504040204" pitchFamily="50" charset="-128"/>
                          <a:ea typeface="メイリオ" panose="020B0604030504040204" pitchFamily="50" charset="-128"/>
                          <a:cs typeface="メイリオ" panose="020B0604030504040204" pitchFamily="50" charset="-128"/>
                        </a:rPr>
                        <a:t>中位概念の説明</a:t>
                      </a:r>
                    </a:p>
                  </a:txBody>
                  <a:tcPr anchor="ctr"/>
                </a:tc>
                <a:tc>
                  <a:txBody>
                    <a:bodyPr/>
                    <a:lstStyle/>
                    <a:p>
                      <a:pPr algn="l"/>
                      <a:r>
                        <a:rPr kumimoji="1" lang="ja-JP" altLang="en-US" sz="2000" b="1" dirty="0">
                          <a:latin typeface="メイリオ" panose="020B0604030504040204" pitchFamily="50" charset="-128"/>
                          <a:ea typeface="メイリオ" panose="020B0604030504040204" pitchFamily="50" charset="-128"/>
                          <a:cs typeface="メイリオ" panose="020B0604030504040204" pitchFamily="50" charset="-128"/>
                        </a:rPr>
                        <a:t>○ 多い</a:t>
                      </a:r>
                    </a:p>
                  </a:txBody>
                  <a:tcPr anchor="ctr"/>
                </a:tc>
                <a:tc>
                  <a:txBody>
                    <a:bodyPr/>
                    <a:lstStyle/>
                    <a:p>
                      <a:pPr algn="l"/>
                      <a:r>
                        <a:rPr kumimoji="1" lang="ja-JP" altLang="en-US" sz="1600" b="1" dirty="0">
                          <a:latin typeface="メイリオ" panose="020B0604030504040204" pitchFamily="50" charset="-128"/>
                          <a:ea typeface="メイリオ" panose="020B0604030504040204" pitchFamily="50" charset="-128"/>
                          <a:cs typeface="メイリオ" panose="020B0604030504040204" pitchFamily="50" charset="-128"/>
                        </a:rPr>
                        <a:t>厳しい補正要件</a:t>
                      </a:r>
                      <a:r>
                        <a:rPr kumimoji="1" lang="ja-JP" altLang="en-US" sz="1600" b="0" dirty="0">
                          <a:latin typeface="メイリオ" panose="020B0604030504040204" pitchFamily="50" charset="-128"/>
                          <a:ea typeface="メイリオ" panose="020B0604030504040204" pitchFamily="50" charset="-128"/>
                          <a:cs typeface="メイリオ" panose="020B0604030504040204" pitchFamily="50" charset="-128"/>
                        </a:rPr>
                        <a:t>をクリアするため、技術思想レベル（中位概念）での開示が充実。</a:t>
                      </a:r>
                    </a:p>
                  </a:txBody>
                  <a:tcPr anchor="ctr"/>
                </a:tc>
                <a:extLst>
                  <a:ext uri="{0D108BD9-81ED-4DB2-BD59-A6C34878D82A}">
                    <a16:rowId xmlns:a16="http://schemas.microsoft.com/office/drawing/2014/main" val="10002"/>
                  </a:ext>
                </a:extLst>
              </a:tr>
              <a:tr h="833077">
                <a:tc>
                  <a:txBody>
                    <a:bodyPr/>
                    <a:lstStyle/>
                    <a:p>
                      <a:pPr algn="l"/>
                      <a:r>
                        <a:rPr kumimoji="1" lang="ja-JP" altLang="en-US" sz="2000" b="1" dirty="0">
                          <a:latin typeface="メイリオ" panose="020B0604030504040204" pitchFamily="50" charset="-128"/>
                          <a:ea typeface="メイリオ" panose="020B0604030504040204" pitchFamily="50" charset="-128"/>
                          <a:cs typeface="メイリオ" panose="020B0604030504040204" pitchFamily="50" charset="-128"/>
                        </a:rPr>
                        <a:t>実施形態の組合せ開示</a:t>
                      </a:r>
                    </a:p>
                  </a:txBody>
                  <a:tcPr anchor="ctr"/>
                </a:tc>
                <a:tc>
                  <a:txBody>
                    <a:bodyPr/>
                    <a:lstStyle/>
                    <a:p>
                      <a:pPr algn="l"/>
                      <a:r>
                        <a:rPr kumimoji="1" lang="ja-JP" altLang="en-US" sz="2000" b="1" dirty="0">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2000" b="1" baseline="0" dirty="0">
                          <a:latin typeface="メイリオ" panose="020B0604030504040204" pitchFamily="50" charset="-128"/>
                          <a:ea typeface="メイリオ" panose="020B0604030504040204" pitchFamily="50" charset="-128"/>
                          <a:cs typeface="メイリオ" panose="020B0604030504040204" pitchFamily="50" charset="-128"/>
                        </a:rPr>
                        <a:t> </a:t>
                      </a:r>
                      <a:r>
                        <a:rPr kumimoji="1" lang="ja-JP" altLang="en-US" sz="2000" b="1" dirty="0">
                          <a:latin typeface="メイリオ" panose="020B0604030504040204" pitchFamily="50" charset="-128"/>
                          <a:ea typeface="メイリオ" panose="020B0604030504040204" pitchFamily="50" charset="-128"/>
                          <a:cs typeface="メイリオ" panose="020B0604030504040204" pitchFamily="50" charset="-128"/>
                        </a:rPr>
                        <a:t>多い</a:t>
                      </a:r>
                    </a:p>
                  </a:txBody>
                  <a:tcPr anchor="ctr"/>
                </a:tc>
                <a:tc>
                  <a:txBody>
                    <a:bodyPr/>
                    <a:lstStyle/>
                    <a:p>
                      <a:pPr algn="l"/>
                      <a:r>
                        <a:rPr kumimoji="1" lang="ja-JP" altLang="en-US" sz="1600" b="1" dirty="0">
                          <a:latin typeface="メイリオ" panose="020B0604030504040204" pitchFamily="50" charset="-128"/>
                          <a:ea typeface="メイリオ" panose="020B0604030504040204" pitchFamily="50" charset="-128"/>
                          <a:cs typeface="メイリオ" panose="020B0604030504040204" pitchFamily="50" charset="-128"/>
                        </a:rPr>
                        <a:t>厳しい補正要件</a:t>
                      </a:r>
                      <a:r>
                        <a:rPr kumimoji="1" lang="ja-JP" altLang="en-US" sz="1600" b="0" dirty="0">
                          <a:latin typeface="メイリオ" panose="020B0604030504040204" pitchFamily="50" charset="-128"/>
                          <a:ea typeface="メイリオ" panose="020B0604030504040204" pitchFamily="50" charset="-128"/>
                          <a:cs typeface="メイリオ" panose="020B0604030504040204" pitchFamily="50" charset="-128"/>
                        </a:rPr>
                        <a:t>をクリアするため、実施形態の組合せについても意図的に開示する場合あり。</a:t>
                      </a:r>
                    </a:p>
                  </a:txBody>
                  <a:tcPr anchor="ctr"/>
                </a:tc>
                <a:extLst>
                  <a:ext uri="{0D108BD9-81ED-4DB2-BD59-A6C34878D82A}">
                    <a16:rowId xmlns:a16="http://schemas.microsoft.com/office/drawing/2014/main" val="10003"/>
                  </a:ext>
                </a:extLst>
              </a:tr>
            </a:tbl>
          </a:graphicData>
        </a:graphic>
      </p:graphicFrame>
      <p:sp>
        <p:nvSpPr>
          <p:cNvPr id="23" name="四角形: 角を丸くする 22">
            <a:extLst>
              <a:ext uri="{FF2B5EF4-FFF2-40B4-BE49-F238E27FC236}">
                <a16:creationId xmlns:a16="http://schemas.microsoft.com/office/drawing/2014/main" id="{770E7A2A-C2CD-EB3E-C756-81D0D065222F}"/>
              </a:ext>
            </a:extLst>
          </p:cNvPr>
          <p:cNvSpPr/>
          <p:nvPr/>
        </p:nvSpPr>
        <p:spPr>
          <a:xfrm>
            <a:off x="1524022" y="1508751"/>
            <a:ext cx="7892124" cy="1054250"/>
          </a:xfrm>
          <a:prstGeom prst="round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2510635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2DFF8BD-8DB1-694A-8244-1D63B412EDA5}"/>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3B23F502-6871-A344-06F2-508E8FF03004}"/>
              </a:ext>
            </a:extLst>
          </p:cNvPr>
          <p:cNvSpPr txBox="1">
            <a:spLocks/>
          </p:cNvSpPr>
          <p:nvPr/>
        </p:nvSpPr>
        <p:spPr>
          <a:xfrm>
            <a:off x="1143000" y="533401"/>
            <a:ext cx="9906000" cy="1382156"/>
          </a:xfrm>
          <a:prstGeom prst="rect">
            <a:avLst/>
          </a:prstGeom>
        </p:spPr>
        <p:txBody>
          <a:bodyPr/>
          <a:lstStyle>
            <a:lvl1pPr algn="l" defTabSz="914400" rtl="0" eaLnBrk="1" latinLnBrk="0" hangingPunct="1">
              <a:lnSpc>
                <a:spcPct val="105000"/>
              </a:lnSpc>
              <a:spcBef>
                <a:spcPct val="0"/>
              </a:spcBef>
              <a:buNone/>
              <a:defRPr sz="4800" b="1" i="0" kern="1200" cap="none" spc="140" baseline="0">
                <a:solidFill>
                  <a:schemeClr val="tx2"/>
                </a:solidFill>
                <a:latin typeface="+mj-lt"/>
                <a:ea typeface="+mj-ea"/>
                <a:cs typeface="+mj-cs"/>
              </a:defRPr>
            </a:lvl1pPr>
          </a:lstStyle>
          <a:p>
            <a:r>
              <a:rPr kumimoji="1" lang="en-US" altLang="ja-JP" dirty="0"/>
              <a:t>4.2</a:t>
            </a:r>
            <a:r>
              <a:rPr lang="ja-JP" altLang="en-US" dirty="0"/>
              <a:t> 欧州の補正要件 ～一般基準～</a:t>
            </a:r>
            <a:endParaRPr kumimoji="1" lang="ja-JP" altLang="en-US" dirty="0"/>
          </a:p>
        </p:txBody>
      </p:sp>
      <p:sp>
        <p:nvSpPr>
          <p:cNvPr id="32" name="フッター プレースホルダー 2">
            <a:extLst>
              <a:ext uri="{FF2B5EF4-FFF2-40B4-BE49-F238E27FC236}">
                <a16:creationId xmlns:a16="http://schemas.microsoft.com/office/drawing/2014/main" id="{74CC2DD0-B502-A08B-24DC-363016B717C8}"/>
              </a:ext>
            </a:extLst>
          </p:cNvPr>
          <p:cNvSpPr>
            <a:spLocks noGrp="1"/>
          </p:cNvSpPr>
          <p:nvPr>
            <p:ph type="ftr" sz="quarter" idx="11"/>
          </p:nvPr>
        </p:nvSpPr>
        <p:spPr>
          <a:xfrm>
            <a:off x="4630250" y="6536434"/>
            <a:ext cx="2592585" cy="365125"/>
          </a:xfrm>
        </p:spPr>
        <p:txBody>
          <a:bodyPr/>
          <a:lstStyle/>
          <a:p>
            <a:r>
              <a:rPr lang="en-US" altLang="ja-JP" sz="800" dirty="0">
                <a:latin typeface="メイリオ" panose="020B0604030504040204" pitchFamily="50" charset="-128"/>
                <a:ea typeface="メイリオ" panose="020B0604030504040204" pitchFamily="50" charset="-128"/>
                <a:cs typeface="Arial" panose="020B0604020202020204" pitchFamily="34" charset="0"/>
              </a:rPr>
              <a:t>©SSIP</a:t>
            </a:r>
            <a:r>
              <a:rPr lang="ja-JP" altLang="en-US" sz="800" dirty="0">
                <a:latin typeface="メイリオ" panose="020B0604030504040204" pitchFamily="50" charset="-128"/>
                <a:ea typeface="メイリオ" panose="020B0604030504040204" pitchFamily="50" charset="-128"/>
                <a:cs typeface="Arial" panose="020B0604020202020204" pitchFamily="34" charset="0"/>
              </a:rPr>
              <a:t>弁理士法人</a:t>
            </a:r>
            <a:r>
              <a:rPr lang="en-US" altLang="ja-JP" sz="800" dirty="0">
                <a:latin typeface="メイリオ" panose="020B0604030504040204" pitchFamily="50" charset="-128"/>
                <a:ea typeface="メイリオ" panose="020B0604030504040204" pitchFamily="50" charset="-128"/>
                <a:cs typeface="Arial" panose="020B0604020202020204" pitchFamily="34" charset="0"/>
              </a:rPr>
              <a:t>. All Rights Reserved.</a:t>
            </a:r>
          </a:p>
        </p:txBody>
      </p:sp>
      <p:sp>
        <p:nvSpPr>
          <p:cNvPr id="3" name="テキスト ボックス 2">
            <a:extLst>
              <a:ext uri="{FF2B5EF4-FFF2-40B4-BE49-F238E27FC236}">
                <a16:creationId xmlns:a16="http://schemas.microsoft.com/office/drawing/2014/main" id="{71E639A4-9A7E-27A4-E7EE-FE84FABE0CAF}"/>
              </a:ext>
            </a:extLst>
          </p:cNvPr>
          <p:cNvSpPr txBox="1"/>
          <p:nvPr/>
        </p:nvSpPr>
        <p:spPr>
          <a:xfrm>
            <a:off x="1631501" y="4099528"/>
            <a:ext cx="8050632" cy="1477328"/>
          </a:xfrm>
          <a:prstGeom prst="rect">
            <a:avLst/>
          </a:prstGeom>
          <a:solidFill>
            <a:schemeClr val="bg1"/>
          </a:solidFill>
          <a:ln w="19050" cmpd="thinThick">
            <a:solidFill>
              <a:schemeClr val="accent1">
                <a:shade val="50000"/>
              </a:schemeClr>
            </a:solidFill>
          </a:ln>
          <a:effectLst>
            <a:outerShdw blurRad="50800" dist="38100" dir="2700000" algn="tl" rotWithShape="0">
              <a:prstClr val="black">
                <a:alpha val="40000"/>
              </a:prstClr>
            </a:outerShdw>
          </a:effectLst>
        </p:spPr>
        <p:txBody>
          <a:bodyPr wrap="square" rtlCol="0">
            <a:spAutoFit/>
          </a:bodyPr>
          <a:lstStyle/>
          <a:p>
            <a:r>
              <a:rPr lang="en-US" altLang="ja-JP" b="1" u="sng" dirty="0">
                <a:latin typeface="メイリオ" panose="020B0604030504040204" pitchFamily="50" charset="-128"/>
                <a:ea typeface="メイリオ" panose="020B0604030504040204" pitchFamily="50" charset="-128"/>
                <a:cs typeface="メイリオ" panose="020B0604030504040204" pitchFamily="50" charset="-128"/>
              </a:rPr>
              <a:t>Guidelines for Examination</a:t>
            </a:r>
            <a:r>
              <a:rPr lang="en-US" altLang="ja-JP" b="1" dirty="0">
                <a:latin typeface="メイリオ" panose="020B0604030504040204" pitchFamily="50" charset="-128"/>
                <a:ea typeface="メイリオ" panose="020B0604030504040204" pitchFamily="50" charset="-128"/>
                <a:cs typeface="メイリオ" panose="020B0604030504040204" pitchFamily="50" charset="-128"/>
              </a:rPr>
              <a:t>  </a:t>
            </a:r>
            <a:r>
              <a:rPr lang="en-US" altLang="ja-JP" dirty="0">
                <a:latin typeface="メイリオ" panose="020B0604030504040204" pitchFamily="50" charset="-128"/>
                <a:ea typeface="メイリオ" panose="020B0604030504040204" pitchFamily="50" charset="-128"/>
                <a:cs typeface="メイリオ" panose="020B0604030504040204" pitchFamily="50" charset="-128"/>
              </a:rPr>
              <a:t>H-IV, 2.3</a:t>
            </a:r>
          </a:p>
          <a:p>
            <a:r>
              <a:rPr lang="en-US" altLang="ja-JP" b="1" dirty="0">
                <a:latin typeface="メイリオ" panose="020B0604030504040204" pitchFamily="50" charset="-128"/>
                <a:ea typeface="メイリオ" panose="020B0604030504040204" pitchFamily="50" charset="-128"/>
                <a:cs typeface="メイリオ" panose="020B0604030504040204" pitchFamily="50" charset="-128"/>
              </a:rPr>
              <a:t>Under Art. 123(2), it is impermissible to add</a:t>
            </a:r>
            <a:r>
              <a:rPr lang="en-US" altLang="ja-JP" dirty="0">
                <a:latin typeface="メイリオ" panose="020B0604030504040204" pitchFamily="50" charset="-128"/>
                <a:ea typeface="メイリオ" panose="020B0604030504040204" pitchFamily="50" charset="-128"/>
                <a:cs typeface="メイリオ" panose="020B0604030504040204" pitchFamily="50" charset="-128"/>
              </a:rPr>
              <a:t> to a European application subject-matter which is not </a:t>
            </a:r>
            <a:r>
              <a:rPr lang="en-US" altLang="ja-JP" b="1" dirty="0">
                <a:solidFill>
                  <a:srgbClr val="D4162D"/>
                </a:solidFill>
                <a:latin typeface="メイリオ" panose="020B0604030504040204" pitchFamily="50" charset="-128"/>
                <a:ea typeface="メイリオ" panose="020B0604030504040204" pitchFamily="50" charset="-128"/>
                <a:cs typeface="メイリオ" panose="020B0604030504040204" pitchFamily="50" charset="-128"/>
              </a:rPr>
              <a:t>directly and unambiguously</a:t>
            </a:r>
            <a:r>
              <a:rPr lang="en-US" altLang="ja-JP" dirty="0">
                <a:latin typeface="メイリオ" panose="020B0604030504040204" pitchFamily="50" charset="-128"/>
                <a:ea typeface="メイリオ" panose="020B0604030504040204" pitchFamily="50" charset="-128"/>
                <a:cs typeface="メイリオ" panose="020B0604030504040204" pitchFamily="50" charset="-128"/>
              </a:rPr>
              <a:t> derivable from the disclosure of the invention as filed…</a:t>
            </a:r>
            <a:r>
              <a:rPr lang="ja-JP" altLang="en-US" dirty="0">
                <a:latin typeface="メイリオ" panose="020B0604030504040204" pitchFamily="50" charset="-128"/>
                <a:ea typeface="メイリオ" panose="020B0604030504040204" pitchFamily="50" charset="-128"/>
                <a:cs typeface="メイリオ" panose="020B0604030504040204" pitchFamily="50" charset="-128"/>
              </a:rPr>
              <a:t>　</a:t>
            </a:r>
            <a:endParaRPr lang="en-US" altLang="ja-JP"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dirty="0">
                <a:latin typeface="メイリオ" panose="020B0604030504040204" pitchFamily="50" charset="-128"/>
                <a:ea typeface="メイリオ" panose="020B0604030504040204" pitchFamily="50" charset="-128"/>
                <a:cs typeface="メイリオ" panose="020B0604030504040204" pitchFamily="50" charset="-128"/>
              </a:rPr>
              <a:t>（</a:t>
            </a:r>
            <a:r>
              <a:rPr lang="en-US" altLang="ja-JP"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dirty="0">
                <a:latin typeface="メイリオ" panose="020B0604030504040204" pitchFamily="50" charset="-128"/>
                <a:ea typeface="メイリオ" panose="020B0604030504040204" pitchFamily="50" charset="-128"/>
                <a:cs typeface="メイリオ" panose="020B0604030504040204" pitchFamily="50" charset="-128"/>
              </a:rPr>
              <a:t>直接的かつ一義的に</a:t>
            </a:r>
            <a:r>
              <a:rPr lang="en-US" altLang="ja-JP"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dirty="0">
                <a:latin typeface="メイリオ" panose="020B0604030504040204" pitchFamily="50" charset="-128"/>
                <a:ea typeface="メイリオ" panose="020B0604030504040204" pitchFamily="50" charset="-128"/>
                <a:cs typeface="メイリオ" panose="020B0604030504040204" pitchFamily="50" charset="-128"/>
              </a:rPr>
              <a:t>の要件）</a:t>
            </a:r>
            <a:endParaRPr lang="en-US" altLang="ja-JP"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 name="テキスト ボックス 3">
            <a:extLst>
              <a:ext uri="{FF2B5EF4-FFF2-40B4-BE49-F238E27FC236}">
                <a16:creationId xmlns:a16="http://schemas.microsoft.com/office/drawing/2014/main" id="{B1DBB388-F806-8939-DBDB-30486791C6AC}"/>
              </a:ext>
            </a:extLst>
          </p:cNvPr>
          <p:cNvSpPr txBox="1"/>
          <p:nvPr/>
        </p:nvSpPr>
        <p:spPr>
          <a:xfrm>
            <a:off x="1617237" y="1963095"/>
            <a:ext cx="8064896" cy="1477328"/>
          </a:xfrm>
          <a:prstGeom prst="rect">
            <a:avLst/>
          </a:prstGeom>
          <a:solidFill>
            <a:schemeClr val="bg1"/>
          </a:solidFill>
          <a:ln w="19050" cmpd="thinThick">
            <a:solidFill>
              <a:schemeClr val="accent1">
                <a:shade val="50000"/>
              </a:schemeClr>
            </a:solidFill>
          </a:ln>
          <a:effectLst>
            <a:outerShdw blurRad="50800" dist="38100" dir="2700000" algn="tl" rotWithShape="0">
              <a:prstClr val="black">
                <a:alpha val="40000"/>
              </a:prstClr>
            </a:outerShdw>
          </a:effectLst>
        </p:spPr>
        <p:txBody>
          <a:bodyPr wrap="square" rtlCol="0">
            <a:spAutoFit/>
          </a:bodyPr>
          <a:lstStyle/>
          <a:p>
            <a:r>
              <a:rPr lang="en-US" altLang="ja-JP" b="1" u="sng" dirty="0">
                <a:latin typeface="メイリオ" panose="020B0604030504040204" pitchFamily="50" charset="-128"/>
                <a:ea typeface="メイリオ" panose="020B0604030504040204" pitchFamily="50" charset="-128"/>
                <a:cs typeface="メイリオ" panose="020B0604030504040204" pitchFamily="50" charset="-128"/>
              </a:rPr>
              <a:t>Article 123 </a:t>
            </a:r>
            <a:r>
              <a:rPr lang="en-US" altLang="ja-JP" dirty="0">
                <a:latin typeface="メイリオ" panose="020B0604030504040204" pitchFamily="50" charset="-128"/>
                <a:ea typeface="メイリオ" panose="020B0604030504040204" pitchFamily="50" charset="-128"/>
                <a:cs typeface="メイリオ" panose="020B0604030504040204" pitchFamily="50" charset="-128"/>
              </a:rPr>
              <a:t>  Amendments</a:t>
            </a:r>
          </a:p>
          <a:p>
            <a:r>
              <a:rPr lang="en-US" altLang="ja-JP" dirty="0">
                <a:latin typeface="メイリオ" panose="020B0604030504040204" pitchFamily="50" charset="-128"/>
                <a:ea typeface="メイリオ" panose="020B0604030504040204" pitchFamily="50" charset="-128"/>
                <a:cs typeface="メイリオ" panose="020B0604030504040204" pitchFamily="50" charset="-128"/>
              </a:rPr>
              <a:t>(2) The European patent application or European patent may not be amended in such a way that it contains subject‑matter which </a:t>
            </a:r>
            <a:r>
              <a:rPr lang="en-US" altLang="ja-JP" b="1" dirty="0">
                <a:solidFill>
                  <a:srgbClr val="D4162D"/>
                </a:solidFill>
                <a:latin typeface="メイリオ" panose="020B0604030504040204" pitchFamily="50" charset="-128"/>
                <a:ea typeface="メイリオ" panose="020B0604030504040204" pitchFamily="50" charset="-128"/>
                <a:cs typeface="メイリオ" panose="020B0604030504040204" pitchFamily="50" charset="-128"/>
              </a:rPr>
              <a:t>extends beyond the content of the application as filed</a:t>
            </a:r>
            <a:r>
              <a:rPr lang="en-US" altLang="ja-JP" dirty="0">
                <a:latin typeface="メイリオ" panose="020B0604030504040204" pitchFamily="50" charset="-128"/>
                <a:ea typeface="メイリオ" panose="020B0604030504040204" pitchFamily="50" charset="-128"/>
                <a:cs typeface="メイリオ" panose="020B0604030504040204" pitchFamily="50" charset="-128"/>
              </a:rPr>
              <a:t>. </a:t>
            </a:r>
          </a:p>
          <a:p>
            <a:r>
              <a:rPr lang="ja-JP" altLang="en-US" dirty="0">
                <a:latin typeface="メイリオ" panose="020B0604030504040204" pitchFamily="50" charset="-128"/>
                <a:ea typeface="メイリオ" panose="020B0604030504040204" pitchFamily="50" charset="-128"/>
                <a:cs typeface="メイリオ" panose="020B0604030504040204" pitchFamily="50" charset="-128"/>
              </a:rPr>
              <a:t>⇒分割出願の場合にも援用（</a:t>
            </a:r>
            <a:r>
              <a:rPr lang="en-US" altLang="ja-JP" dirty="0">
                <a:latin typeface="メイリオ" panose="020B0604030504040204" pitchFamily="50" charset="-128"/>
                <a:ea typeface="メイリオ" panose="020B0604030504040204" pitchFamily="50" charset="-128"/>
                <a:cs typeface="メイリオ" panose="020B0604030504040204" pitchFamily="50" charset="-128"/>
              </a:rPr>
              <a:t>EPC76(1))</a:t>
            </a:r>
          </a:p>
        </p:txBody>
      </p:sp>
      <p:sp>
        <p:nvSpPr>
          <p:cNvPr id="5" name="正方形/長方形 4">
            <a:extLst>
              <a:ext uri="{FF2B5EF4-FFF2-40B4-BE49-F238E27FC236}">
                <a16:creationId xmlns:a16="http://schemas.microsoft.com/office/drawing/2014/main" id="{669EB534-0F4B-4F89-9F4A-17245CB91684}"/>
              </a:ext>
            </a:extLst>
          </p:cNvPr>
          <p:cNvSpPr/>
          <p:nvPr/>
        </p:nvSpPr>
        <p:spPr>
          <a:xfrm>
            <a:off x="1617237" y="1435232"/>
            <a:ext cx="6048672" cy="461665"/>
          </a:xfrm>
          <a:prstGeom prst="rect">
            <a:avLst/>
          </a:prstGeom>
        </p:spPr>
        <p:txBody>
          <a:bodyPr wrap="square">
            <a:spAutoFit/>
          </a:bodyPr>
          <a:lstStyle/>
          <a:p>
            <a:r>
              <a:rPr lang="en-US" altLang="ja-JP" sz="2400" b="1" dirty="0">
                <a:latin typeface="メイリオ" panose="020B0604030504040204" pitchFamily="50" charset="-128"/>
                <a:ea typeface="メイリオ" panose="020B0604030504040204" pitchFamily="50" charset="-128"/>
                <a:cs typeface="メイリオ" panose="020B0604030504040204" pitchFamily="50" charset="-128"/>
              </a:rPr>
              <a:t>EP</a:t>
            </a:r>
            <a:r>
              <a:rPr lang="ja-JP" altLang="en-US" sz="2400" b="1" dirty="0">
                <a:latin typeface="メイリオ" panose="020B0604030504040204" pitchFamily="50" charset="-128"/>
                <a:ea typeface="メイリオ" panose="020B0604030504040204" pitchFamily="50" charset="-128"/>
                <a:cs typeface="メイリオ" panose="020B0604030504040204" pitchFamily="50" charset="-128"/>
              </a:rPr>
              <a:t>における補正・分割可否の一般基準</a:t>
            </a:r>
          </a:p>
        </p:txBody>
      </p:sp>
      <p:sp>
        <p:nvSpPr>
          <p:cNvPr id="6" name="角丸四角形 27">
            <a:extLst>
              <a:ext uri="{FF2B5EF4-FFF2-40B4-BE49-F238E27FC236}">
                <a16:creationId xmlns:a16="http://schemas.microsoft.com/office/drawing/2014/main" id="{56986E45-2450-04CA-55DA-623104080AEC}"/>
              </a:ext>
            </a:extLst>
          </p:cNvPr>
          <p:cNvSpPr/>
          <p:nvPr/>
        </p:nvSpPr>
        <p:spPr>
          <a:xfrm>
            <a:off x="6115241" y="4656342"/>
            <a:ext cx="3466009" cy="308647"/>
          </a:xfrm>
          <a:prstGeom prst="roundRect">
            <a:avLst/>
          </a:prstGeom>
          <a:solidFill>
            <a:schemeClr val="bg1">
              <a:lumMod val="85000"/>
              <a:alpha val="8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 name="正方形/長方形 6">
            <a:extLst>
              <a:ext uri="{FF2B5EF4-FFF2-40B4-BE49-F238E27FC236}">
                <a16:creationId xmlns:a16="http://schemas.microsoft.com/office/drawing/2014/main" id="{FD28C61B-123C-CE5D-DBD5-EC7E137E9270}"/>
              </a:ext>
            </a:extLst>
          </p:cNvPr>
          <p:cNvSpPr/>
          <p:nvPr/>
        </p:nvSpPr>
        <p:spPr>
          <a:xfrm>
            <a:off x="1482846" y="1559998"/>
            <a:ext cx="144016" cy="144016"/>
          </a:xfrm>
          <a:prstGeom prst="rect">
            <a:avLst/>
          </a:prstGeom>
          <a:solidFill>
            <a:srgbClr val="D4162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 name="下矢印 2">
            <a:extLst>
              <a:ext uri="{FF2B5EF4-FFF2-40B4-BE49-F238E27FC236}">
                <a16:creationId xmlns:a16="http://schemas.microsoft.com/office/drawing/2014/main" id="{F386B836-0446-DD22-A33F-49152C073DB6}"/>
              </a:ext>
            </a:extLst>
          </p:cNvPr>
          <p:cNvSpPr/>
          <p:nvPr/>
        </p:nvSpPr>
        <p:spPr>
          <a:xfrm>
            <a:off x="5342403" y="3523464"/>
            <a:ext cx="288032" cy="443081"/>
          </a:xfrm>
          <a:prstGeom prst="downArrow">
            <a:avLst/>
          </a:prstGeom>
          <a:solidFill>
            <a:schemeClr val="bg1">
              <a:lumMod val="85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テキスト ボックス 8">
            <a:extLst>
              <a:ext uri="{FF2B5EF4-FFF2-40B4-BE49-F238E27FC236}">
                <a16:creationId xmlns:a16="http://schemas.microsoft.com/office/drawing/2014/main" id="{DE161389-6300-DFE6-7EDF-15C8062110A7}"/>
              </a:ext>
            </a:extLst>
          </p:cNvPr>
          <p:cNvSpPr txBox="1"/>
          <p:nvPr/>
        </p:nvSpPr>
        <p:spPr>
          <a:xfrm>
            <a:off x="5515294" y="3605430"/>
            <a:ext cx="4339650" cy="369332"/>
          </a:xfrm>
          <a:prstGeom prst="rect">
            <a:avLst/>
          </a:prstGeom>
          <a:noFill/>
        </p:spPr>
        <p:txBody>
          <a:bodyPr wrap="none" rtlCol="0">
            <a:spAutoFit/>
          </a:bodyPr>
          <a:lstStyle/>
          <a:p>
            <a:r>
              <a:rPr kumimoji="1" lang="ja-JP" altLang="en-US" b="1" dirty="0">
                <a:latin typeface="メイリオ" panose="020B0604030504040204" pitchFamily="50" charset="-128"/>
                <a:ea typeface="メイリオ" panose="020B0604030504040204" pitchFamily="50" charset="-128"/>
                <a:cs typeface="メイリオ" panose="020B0604030504040204" pitchFamily="50" charset="-128"/>
              </a:rPr>
              <a:t>「出願時の内容を超えていない」とは？</a:t>
            </a:r>
          </a:p>
        </p:txBody>
      </p:sp>
      <p:cxnSp>
        <p:nvCxnSpPr>
          <p:cNvPr id="10" name="直線コネクタ 9">
            <a:extLst>
              <a:ext uri="{FF2B5EF4-FFF2-40B4-BE49-F238E27FC236}">
                <a16:creationId xmlns:a16="http://schemas.microsoft.com/office/drawing/2014/main" id="{5AE579B5-A78F-2365-5C60-F1A39522F5BC}"/>
              </a:ext>
            </a:extLst>
          </p:cNvPr>
          <p:cNvCxnSpPr>
            <a:stCxn id="6" idx="2"/>
          </p:cNvCxnSpPr>
          <p:nvPr/>
        </p:nvCxnSpPr>
        <p:spPr>
          <a:xfrm flipH="1">
            <a:off x="7848245" y="4964989"/>
            <a:ext cx="1" cy="502691"/>
          </a:xfrm>
          <a:prstGeom prst="line">
            <a:avLst/>
          </a:prstGeom>
          <a:ln w="2540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11" name="直線矢印コネクタ 10">
            <a:extLst>
              <a:ext uri="{FF2B5EF4-FFF2-40B4-BE49-F238E27FC236}">
                <a16:creationId xmlns:a16="http://schemas.microsoft.com/office/drawing/2014/main" id="{16CC15C0-C2DF-3DCC-47DC-E88BA2C5EDCA}"/>
              </a:ext>
            </a:extLst>
          </p:cNvPr>
          <p:cNvCxnSpPr/>
          <p:nvPr/>
        </p:nvCxnSpPr>
        <p:spPr>
          <a:xfrm flipH="1">
            <a:off x="7017837" y="5467680"/>
            <a:ext cx="830409" cy="360040"/>
          </a:xfrm>
          <a:prstGeom prst="straightConnector1">
            <a:avLst/>
          </a:prstGeom>
          <a:ln w="25400">
            <a:solidFill>
              <a:schemeClr val="bg1">
                <a:lumMod val="50000"/>
              </a:schemeClr>
            </a:solidFill>
            <a:tailEnd type="arrow"/>
          </a:ln>
        </p:spPr>
        <p:style>
          <a:lnRef idx="1">
            <a:schemeClr val="accent1"/>
          </a:lnRef>
          <a:fillRef idx="0">
            <a:schemeClr val="accent1"/>
          </a:fillRef>
          <a:effectRef idx="0">
            <a:schemeClr val="accent1"/>
          </a:effectRef>
          <a:fontRef idx="minor">
            <a:schemeClr val="tx1"/>
          </a:fontRef>
        </p:style>
      </p:cxnSp>
      <p:sp>
        <p:nvSpPr>
          <p:cNvPr id="12" name="テキスト ボックス 11">
            <a:extLst>
              <a:ext uri="{FF2B5EF4-FFF2-40B4-BE49-F238E27FC236}">
                <a16:creationId xmlns:a16="http://schemas.microsoft.com/office/drawing/2014/main" id="{B4C95B09-DCFB-6F0F-9313-96DB8DC3B4D4}"/>
              </a:ext>
            </a:extLst>
          </p:cNvPr>
          <p:cNvSpPr txBox="1"/>
          <p:nvPr/>
        </p:nvSpPr>
        <p:spPr>
          <a:xfrm>
            <a:off x="1943868" y="5890103"/>
            <a:ext cx="7350090" cy="646331"/>
          </a:xfrm>
          <a:prstGeom prst="rect">
            <a:avLst/>
          </a:prstGeom>
          <a:noFill/>
          <a:ln>
            <a:solidFill>
              <a:srgbClr val="BE1418"/>
            </a:solidFill>
          </a:ln>
        </p:spPr>
        <p:txBody>
          <a:bodyPr wrap="none" rtlCol="0">
            <a:spAutoFit/>
          </a:bodyPr>
          <a:lstStyle/>
          <a:p>
            <a:pPr algn="ctr"/>
            <a:r>
              <a:rPr lang="en-US" altLang="ja-JP" dirty="0">
                <a:latin typeface="メイリオ" panose="020B0604030504040204" pitchFamily="50" charset="-128"/>
                <a:ea typeface="メイリオ" panose="020B0604030504040204" pitchFamily="50" charset="-128"/>
                <a:cs typeface="メイリオ" panose="020B0604030504040204" pitchFamily="50" charset="-128"/>
              </a:rPr>
              <a:t>JP</a:t>
            </a:r>
            <a:r>
              <a:rPr lang="ja-JP" altLang="en-US" dirty="0">
                <a:latin typeface="メイリオ" panose="020B0604030504040204" pitchFamily="50" charset="-128"/>
                <a:ea typeface="メイリオ" panose="020B0604030504040204" pitchFamily="50" charset="-128"/>
                <a:cs typeface="メイリオ" panose="020B0604030504040204" pitchFamily="50" charset="-128"/>
              </a:rPr>
              <a:t>審査基準の「当初明細書等の記載から自明な事項」よりも厳しい。</a:t>
            </a:r>
            <a:endParaRPr lang="en-US" altLang="ja-JP" dirty="0">
              <a:latin typeface="メイリオ" panose="020B0604030504040204" pitchFamily="50" charset="-128"/>
              <a:ea typeface="メイリオ" panose="020B0604030504040204" pitchFamily="50" charset="-128"/>
              <a:cs typeface="メイリオ" panose="020B0604030504040204" pitchFamily="50" charset="-128"/>
            </a:endParaRPr>
          </a:p>
          <a:p>
            <a:pPr algn="ctr"/>
            <a:r>
              <a:rPr lang="en-US" altLang="ja-JP" dirty="0">
                <a:latin typeface="メイリオ" panose="020B0604030504040204" pitchFamily="50" charset="-128"/>
                <a:ea typeface="メイリオ" panose="020B0604030504040204" pitchFamily="50" charset="-128"/>
                <a:cs typeface="メイリオ" panose="020B0604030504040204" pitchFamily="50" charset="-128"/>
              </a:rPr>
              <a:t>JP</a:t>
            </a:r>
            <a:r>
              <a:rPr lang="ja-JP" altLang="en-US" dirty="0">
                <a:latin typeface="メイリオ" panose="020B0604030504040204" pitchFamily="50" charset="-128"/>
                <a:ea typeface="メイリオ" panose="020B0604030504040204" pitchFamily="50" charset="-128"/>
                <a:cs typeface="メイリオ" panose="020B0604030504040204" pitchFamily="50" charset="-128"/>
              </a:rPr>
              <a:t>旧審査基準の</a:t>
            </a:r>
            <a:r>
              <a:rPr lang="ja-JP" altLang="en-US" u="sng" dirty="0">
                <a:latin typeface="メイリオ" panose="020B0604030504040204" pitchFamily="50" charset="-128"/>
                <a:ea typeface="メイリオ" panose="020B0604030504040204" pitchFamily="50" charset="-128"/>
                <a:cs typeface="メイリオ" panose="020B0604030504040204" pitchFamily="50" charset="-128"/>
              </a:rPr>
              <a:t>「直接的かつ一義的に導き出せる事項」に近い。</a:t>
            </a:r>
            <a:endParaRPr lang="en-US" altLang="ja-JP" u="sng" dirty="0">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292433805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E2E1CB1-7672-D215-4E0D-C115F90D046E}"/>
            </a:ext>
          </a:extLst>
        </p:cNvPr>
        <p:cNvGrpSpPr/>
        <p:nvPr/>
      </p:nvGrpSpPr>
      <p:grpSpPr>
        <a:xfrm>
          <a:off x="0" y="0"/>
          <a:ext cx="0" cy="0"/>
          <a:chOff x="0" y="0"/>
          <a:chExt cx="0" cy="0"/>
        </a:xfrm>
      </p:grpSpPr>
      <p:sp>
        <p:nvSpPr>
          <p:cNvPr id="12" name="テキスト ボックス 11">
            <a:extLst>
              <a:ext uri="{FF2B5EF4-FFF2-40B4-BE49-F238E27FC236}">
                <a16:creationId xmlns:a16="http://schemas.microsoft.com/office/drawing/2014/main" id="{45969EDE-7FE5-2EDF-9972-A96C387AB288}"/>
              </a:ext>
            </a:extLst>
          </p:cNvPr>
          <p:cNvSpPr txBox="1"/>
          <p:nvPr/>
        </p:nvSpPr>
        <p:spPr>
          <a:xfrm>
            <a:off x="1255844" y="4052006"/>
            <a:ext cx="9268647" cy="1597679"/>
          </a:xfrm>
          <a:prstGeom prst="rect">
            <a:avLst/>
          </a:prstGeom>
          <a:solidFill>
            <a:schemeClr val="bg1"/>
          </a:solidFill>
          <a:ln w="19050" cmpd="thinThick">
            <a:solidFill>
              <a:schemeClr val="accent1">
                <a:shade val="50000"/>
              </a:schemeClr>
            </a:solidFill>
          </a:ln>
          <a:effectLst>
            <a:outerShdw blurRad="50800" dist="38100" dir="2700000" algn="tl" rotWithShape="0">
              <a:prstClr val="black">
                <a:alpha val="40000"/>
              </a:prstClr>
            </a:outerShdw>
          </a:effectLst>
        </p:spPr>
        <p:txBody>
          <a:bodyPr wrap="square" rtlCol="0">
            <a:spAutoFit/>
          </a:bodyPr>
          <a:lstStyle/>
          <a:p>
            <a:endParaRPr lang="en-US" altLang="ja-JP" b="1" u="sng"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1" name="テキスト ボックス 10">
            <a:extLst>
              <a:ext uri="{FF2B5EF4-FFF2-40B4-BE49-F238E27FC236}">
                <a16:creationId xmlns:a16="http://schemas.microsoft.com/office/drawing/2014/main" id="{F35E1E18-6151-87D6-9BEF-CF0FF23353CC}"/>
              </a:ext>
            </a:extLst>
          </p:cNvPr>
          <p:cNvSpPr txBox="1"/>
          <p:nvPr/>
        </p:nvSpPr>
        <p:spPr>
          <a:xfrm>
            <a:off x="1255844" y="1524002"/>
            <a:ext cx="9268647" cy="2327897"/>
          </a:xfrm>
          <a:prstGeom prst="rect">
            <a:avLst/>
          </a:prstGeom>
          <a:solidFill>
            <a:schemeClr val="bg1"/>
          </a:solidFill>
          <a:ln w="19050" cmpd="thinThick">
            <a:solidFill>
              <a:schemeClr val="accent1">
                <a:shade val="50000"/>
              </a:schemeClr>
            </a:solidFill>
          </a:ln>
          <a:effectLst>
            <a:outerShdw blurRad="50800" dist="38100" dir="2700000" algn="tl" rotWithShape="0">
              <a:prstClr val="black">
                <a:alpha val="40000"/>
              </a:prstClr>
            </a:outerShdw>
          </a:effectLst>
        </p:spPr>
        <p:txBody>
          <a:bodyPr wrap="square" rtlCol="0">
            <a:spAutoFit/>
          </a:bodyPr>
          <a:lstStyle/>
          <a:p>
            <a:endParaRPr lang="en-US" altLang="ja-JP" b="1" u="sng"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 name="タイトル 1">
            <a:extLst>
              <a:ext uri="{FF2B5EF4-FFF2-40B4-BE49-F238E27FC236}">
                <a16:creationId xmlns:a16="http://schemas.microsoft.com/office/drawing/2014/main" id="{3DD741A9-A966-880B-3BDC-A8985A4C8FB4}"/>
              </a:ext>
            </a:extLst>
          </p:cNvPr>
          <p:cNvSpPr txBox="1">
            <a:spLocks/>
          </p:cNvSpPr>
          <p:nvPr/>
        </p:nvSpPr>
        <p:spPr>
          <a:xfrm>
            <a:off x="1143000" y="533401"/>
            <a:ext cx="9906000" cy="1382156"/>
          </a:xfrm>
          <a:prstGeom prst="rect">
            <a:avLst/>
          </a:prstGeom>
        </p:spPr>
        <p:txBody>
          <a:bodyPr/>
          <a:lstStyle>
            <a:lvl1pPr algn="l" defTabSz="914400" rtl="0" eaLnBrk="1" latinLnBrk="0" hangingPunct="1">
              <a:lnSpc>
                <a:spcPct val="105000"/>
              </a:lnSpc>
              <a:spcBef>
                <a:spcPct val="0"/>
              </a:spcBef>
              <a:buNone/>
              <a:defRPr sz="4800" b="1" i="0" kern="1200" cap="none" spc="140" baseline="0">
                <a:solidFill>
                  <a:schemeClr val="tx2"/>
                </a:solidFill>
                <a:latin typeface="+mj-lt"/>
                <a:ea typeface="+mj-ea"/>
                <a:cs typeface="+mj-cs"/>
              </a:defRPr>
            </a:lvl1pPr>
          </a:lstStyle>
          <a:p>
            <a:r>
              <a:rPr kumimoji="1" lang="en-US" altLang="ja-JP" dirty="0"/>
              <a:t>4.2 </a:t>
            </a:r>
            <a:r>
              <a:rPr lang="ja-JP" altLang="en-US" dirty="0"/>
              <a:t>欧州の補正要件 ～補正類型～</a:t>
            </a:r>
            <a:endParaRPr kumimoji="1" lang="ja-JP" altLang="en-US" dirty="0"/>
          </a:p>
        </p:txBody>
      </p:sp>
      <p:sp>
        <p:nvSpPr>
          <p:cNvPr id="32" name="フッター プレースホルダー 2">
            <a:extLst>
              <a:ext uri="{FF2B5EF4-FFF2-40B4-BE49-F238E27FC236}">
                <a16:creationId xmlns:a16="http://schemas.microsoft.com/office/drawing/2014/main" id="{0D66B041-1D53-22BF-AF38-403D9B36D04C}"/>
              </a:ext>
            </a:extLst>
          </p:cNvPr>
          <p:cNvSpPr>
            <a:spLocks noGrp="1"/>
          </p:cNvSpPr>
          <p:nvPr>
            <p:ph type="ftr" sz="quarter" idx="11"/>
          </p:nvPr>
        </p:nvSpPr>
        <p:spPr>
          <a:xfrm>
            <a:off x="4630250" y="6536434"/>
            <a:ext cx="2592585" cy="365125"/>
          </a:xfrm>
        </p:spPr>
        <p:txBody>
          <a:bodyPr/>
          <a:lstStyle/>
          <a:p>
            <a:r>
              <a:rPr lang="en-US" altLang="ja-JP" sz="800" dirty="0">
                <a:latin typeface="メイリオ" panose="020B0604030504040204" pitchFamily="50" charset="-128"/>
                <a:ea typeface="メイリオ" panose="020B0604030504040204" pitchFamily="50" charset="-128"/>
                <a:cs typeface="Arial" panose="020B0604020202020204" pitchFamily="34" charset="0"/>
              </a:rPr>
              <a:t>©SSIP</a:t>
            </a:r>
            <a:r>
              <a:rPr lang="ja-JP" altLang="en-US" sz="800" dirty="0">
                <a:latin typeface="メイリオ" panose="020B0604030504040204" pitchFamily="50" charset="-128"/>
                <a:ea typeface="メイリオ" panose="020B0604030504040204" pitchFamily="50" charset="-128"/>
                <a:cs typeface="Arial" panose="020B0604020202020204" pitchFamily="34" charset="0"/>
              </a:rPr>
              <a:t>弁理士法人</a:t>
            </a:r>
            <a:r>
              <a:rPr lang="en-US" altLang="ja-JP" sz="800" dirty="0">
                <a:latin typeface="メイリオ" panose="020B0604030504040204" pitchFamily="50" charset="-128"/>
                <a:ea typeface="メイリオ" panose="020B0604030504040204" pitchFamily="50" charset="-128"/>
                <a:cs typeface="Arial" panose="020B0604020202020204" pitchFamily="34" charset="0"/>
              </a:rPr>
              <a:t>. All Rights Reserved.</a:t>
            </a:r>
          </a:p>
        </p:txBody>
      </p:sp>
      <p:sp>
        <p:nvSpPr>
          <p:cNvPr id="4" name="正方形/長方形 3">
            <a:extLst>
              <a:ext uri="{FF2B5EF4-FFF2-40B4-BE49-F238E27FC236}">
                <a16:creationId xmlns:a16="http://schemas.microsoft.com/office/drawing/2014/main" id="{92C6788B-57BB-67FF-D176-EA595B7CDC05}"/>
              </a:ext>
            </a:extLst>
          </p:cNvPr>
          <p:cNvSpPr/>
          <p:nvPr/>
        </p:nvSpPr>
        <p:spPr>
          <a:xfrm>
            <a:off x="1449794" y="1596183"/>
            <a:ext cx="8856984" cy="461665"/>
          </a:xfrm>
          <a:prstGeom prst="rect">
            <a:avLst/>
          </a:prstGeom>
        </p:spPr>
        <p:txBody>
          <a:bodyPr wrap="square">
            <a:spAutoFit/>
          </a:bodyPr>
          <a:lstStyle/>
          <a:p>
            <a:r>
              <a:rPr lang="ja-JP" altLang="en-US" sz="2400" b="1" dirty="0">
                <a:latin typeface="メイリオ" panose="020B0604030504040204" pitchFamily="50" charset="-128"/>
                <a:ea typeface="メイリオ" panose="020B0604030504040204" pitchFamily="50" charset="-128"/>
                <a:cs typeface="メイリオ" panose="020B0604030504040204" pitchFamily="50" charset="-128"/>
              </a:rPr>
              <a:t>➀ 請求の範囲を</a:t>
            </a:r>
            <a:r>
              <a:rPr lang="ja-JP" altLang="en-US" sz="2400" b="1" dirty="0">
                <a:solidFill>
                  <a:srgbClr val="C00000"/>
                </a:solidFill>
                <a:latin typeface="メイリオ" panose="020B0604030504040204" pitchFamily="50" charset="-128"/>
                <a:ea typeface="メイリオ" panose="020B0604030504040204" pitchFamily="50" charset="-128"/>
                <a:cs typeface="メイリオ" panose="020B0604030504040204" pitchFamily="50" charset="-128"/>
              </a:rPr>
              <a:t>拡大・変更</a:t>
            </a:r>
            <a:r>
              <a:rPr lang="ja-JP" altLang="en-US" sz="2400" b="1" dirty="0">
                <a:latin typeface="メイリオ" panose="020B0604030504040204" pitchFamily="50" charset="-128"/>
                <a:ea typeface="メイリオ" panose="020B0604030504040204" pitchFamily="50" charset="-128"/>
                <a:cs typeface="メイリオ" panose="020B0604030504040204" pitchFamily="50" charset="-128"/>
              </a:rPr>
              <a:t>する補正</a:t>
            </a:r>
            <a:endParaRPr lang="en-US" altLang="ja-JP" sz="24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 name="正方形/長方形 5">
            <a:extLst>
              <a:ext uri="{FF2B5EF4-FFF2-40B4-BE49-F238E27FC236}">
                <a16:creationId xmlns:a16="http://schemas.microsoft.com/office/drawing/2014/main" id="{DD00EFFE-F2AB-6CA3-B583-8FE1268EF790}"/>
              </a:ext>
            </a:extLst>
          </p:cNvPr>
          <p:cNvSpPr/>
          <p:nvPr/>
        </p:nvSpPr>
        <p:spPr>
          <a:xfrm>
            <a:off x="1460680" y="4227361"/>
            <a:ext cx="8856984" cy="461665"/>
          </a:xfrm>
          <a:prstGeom prst="rect">
            <a:avLst/>
          </a:prstGeom>
        </p:spPr>
        <p:txBody>
          <a:bodyPr wrap="square">
            <a:spAutoFit/>
          </a:bodyPr>
          <a:lstStyle/>
          <a:p>
            <a:r>
              <a:rPr lang="ja-JP" altLang="en-US" sz="2400" b="1" dirty="0">
                <a:latin typeface="メイリオ" panose="020B0604030504040204" pitchFamily="50" charset="-128"/>
                <a:ea typeface="メイリオ" panose="020B0604030504040204" pitchFamily="50" charset="-128"/>
                <a:cs typeface="メイリオ" panose="020B0604030504040204" pitchFamily="50" charset="-128"/>
              </a:rPr>
              <a:t>② 請求の範囲を</a:t>
            </a:r>
            <a:r>
              <a:rPr lang="ja-JP" altLang="en-US" sz="2400" b="1" dirty="0">
                <a:solidFill>
                  <a:srgbClr val="C00000"/>
                </a:solidFill>
                <a:latin typeface="メイリオ" panose="020B0604030504040204" pitchFamily="50" charset="-128"/>
                <a:ea typeface="メイリオ" panose="020B0604030504040204" pitchFamily="50" charset="-128"/>
                <a:cs typeface="メイリオ" panose="020B0604030504040204" pitchFamily="50" charset="-128"/>
              </a:rPr>
              <a:t>減縮</a:t>
            </a:r>
            <a:r>
              <a:rPr lang="ja-JP" altLang="en-US" sz="2400" b="1" dirty="0">
                <a:latin typeface="メイリオ" panose="020B0604030504040204" pitchFamily="50" charset="-128"/>
                <a:ea typeface="メイリオ" panose="020B0604030504040204" pitchFamily="50" charset="-128"/>
                <a:cs typeface="メイリオ" panose="020B0604030504040204" pitchFamily="50" charset="-128"/>
              </a:rPr>
              <a:t>する補正</a:t>
            </a:r>
          </a:p>
        </p:txBody>
      </p:sp>
      <p:sp>
        <p:nvSpPr>
          <p:cNvPr id="8" name="正方形/長方形 7">
            <a:extLst>
              <a:ext uri="{FF2B5EF4-FFF2-40B4-BE49-F238E27FC236}">
                <a16:creationId xmlns:a16="http://schemas.microsoft.com/office/drawing/2014/main" id="{8642FB74-20E9-5201-6515-2C680E3F100E}"/>
              </a:ext>
            </a:extLst>
          </p:cNvPr>
          <p:cNvSpPr/>
          <p:nvPr/>
        </p:nvSpPr>
        <p:spPr>
          <a:xfrm>
            <a:off x="1667508" y="2115664"/>
            <a:ext cx="8856984" cy="1569660"/>
          </a:xfrm>
          <a:prstGeom prst="rect">
            <a:avLst/>
          </a:prstGeom>
        </p:spPr>
        <p:txBody>
          <a:bodyPr wrap="square">
            <a:spAutoFit/>
          </a:bodyPr>
          <a:lstStyle/>
          <a:p>
            <a:pPr marL="342900" indent="-342900">
              <a:buFontTx/>
              <a:buChar char="-"/>
            </a:pPr>
            <a:r>
              <a:rPr lang="ja-JP" altLang="en-US" sz="2400" b="1" dirty="0">
                <a:latin typeface="メイリオ" panose="020B0604030504040204" pitchFamily="50" charset="-128"/>
                <a:ea typeface="メイリオ" panose="020B0604030504040204" pitchFamily="50" charset="-128"/>
                <a:cs typeface="メイリオ" panose="020B0604030504040204" pitchFamily="50" charset="-128"/>
              </a:rPr>
              <a:t>請求項の</a:t>
            </a:r>
            <a:r>
              <a:rPr lang="ja-JP" altLang="en-US" sz="2400" b="1" u="sng" dirty="0">
                <a:latin typeface="メイリオ" panose="020B0604030504040204" pitchFamily="50" charset="-128"/>
                <a:ea typeface="メイリオ" panose="020B0604030504040204" pitchFamily="50" charset="-128"/>
                <a:cs typeface="メイリオ" panose="020B0604030504040204" pitchFamily="50" charset="-128"/>
              </a:rPr>
              <a:t>限定事項を削除</a:t>
            </a:r>
            <a:r>
              <a:rPr lang="ja-JP" altLang="en-US" sz="2400" b="1" dirty="0">
                <a:latin typeface="メイリオ" panose="020B0604030504040204" pitchFamily="50" charset="-128"/>
                <a:ea typeface="メイリオ" panose="020B0604030504040204" pitchFamily="50" charset="-128"/>
                <a:cs typeface="メイリオ" panose="020B0604030504040204" pitchFamily="50" charset="-128"/>
              </a:rPr>
              <a:t>する補正（分割）</a:t>
            </a:r>
            <a:br>
              <a:rPr lang="en-US" altLang="ja-JP" sz="2400" b="1" dirty="0">
                <a:latin typeface="メイリオ" panose="020B0604030504040204" pitchFamily="50" charset="-128"/>
                <a:ea typeface="メイリオ" panose="020B0604030504040204" pitchFamily="50" charset="-128"/>
                <a:cs typeface="メイリオ" panose="020B0604030504040204" pitchFamily="50" charset="-128"/>
              </a:rPr>
            </a:br>
            <a:r>
              <a:rPr lang="ja-JP" altLang="en-US" sz="2400" dirty="0">
                <a:latin typeface="メイリオ" panose="020B0604030504040204" pitchFamily="50" charset="-128"/>
                <a:ea typeface="メイリオ" panose="020B0604030504040204" pitchFamily="50" charset="-128"/>
                <a:cs typeface="メイリオ" panose="020B0604030504040204" pitchFamily="50" charset="-128"/>
              </a:rPr>
              <a:t>例）</a:t>
            </a:r>
            <a:r>
              <a:rPr lang="en-US" altLang="ja-JP" sz="2400" dirty="0">
                <a:latin typeface="メイリオ" panose="020B0604030504040204" pitchFamily="50" charset="-128"/>
                <a:ea typeface="メイリオ" panose="020B0604030504040204" pitchFamily="50" charset="-128"/>
                <a:cs typeface="メイリオ" panose="020B0604030504040204" pitchFamily="50" charset="-128"/>
              </a:rPr>
              <a:t>Claim</a:t>
            </a:r>
            <a:r>
              <a:rPr lang="ja-JP" altLang="en-US" sz="2400" dirty="0">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2400" dirty="0">
                <a:latin typeface="メイリオ" panose="020B0604030504040204" pitchFamily="50" charset="-128"/>
                <a:ea typeface="メイリオ" panose="020B0604030504040204" pitchFamily="50" charset="-128"/>
                <a:cs typeface="メイリオ" panose="020B0604030504040204" pitchFamily="50" charset="-128"/>
              </a:rPr>
              <a:t>1</a:t>
            </a:r>
            <a:r>
              <a:rPr lang="ja-JP" altLang="en-US" sz="2400" dirty="0">
                <a:latin typeface="メイリオ" panose="020B0604030504040204" pitchFamily="50" charset="-128"/>
                <a:ea typeface="メイリオ" panose="020B0604030504040204" pitchFamily="50" charset="-128"/>
                <a:cs typeface="メイリオ" panose="020B0604030504040204" pitchFamily="50" charset="-128"/>
              </a:rPr>
              <a:t>（＝</a:t>
            </a:r>
            <a:r>
              <a:rPr lang="en-US" altLang="ja-JP" sz="2400" dirty="0">
                <a:latin typeface="メイリオ" panose="020B0604030504040204" pitchFamily="50" charset="-128"/>
                <a:ea typeface="メイリオ" panose="020B0604030504040204" pitchFamily="50" charset="-128"/>
                <a:cs typeface="メイリオ" panose="020B0604030504040204" pitchFamily="50" charset="-128"/>
              </a:rPr>
              <a:t>A</a:t>
            </a:r>
            <a:r>
              <a:rPr lang="ja-JP" altLang="en-US" sz="2400" dirty="0">
                <a:latin typeface="メイリオ" panose="020B0604030504040204" pitchFamily="50" charset="-128"/>
                <a:ea typeface="メイリオ" panose="020B0604030504040204" pitchFamily="50" charset="-128"/>
                <a:cs typeface="メイリオ" panose="020B0604030504040204" pitchFamily="50" charset="-128"/>
              </a:rPr>
              <a:t>＋</a:t>
            </a:r>
            <a:r>
              <a:rPr lang="en-US" altLang="ja-JP" sz="2400" dirty="0">
                <a:latin typeface="メイリオ" panose="020B0604030504040204" pitchFamily="50" charset="-128"/>
                <a:ea typeface="メイリオ" panose="020B0604030504040204" pitchFamily="50" charset="-128"/>
                <a:cs typeface="メイリオ" panose="020B0604030504040204" pitchFamily="50" charset="-128"/>
              </a:rPr>
              <a:t>B</a:t>
            </a:r>
            <a:r>
              <a:rPr lang="ja-JP" altLang="en-US" sz="2400" dirty="0">
                <a:latin typeface="メイリオ" panose="020B0604030504040204" pitchFamily="50" charset="-128"/>
                <a:ea typeface="メイリオ" panose="020B0604030504040204" pitchFamily="50" charset="-128"/>
                <a:cs typeface="メイリオ" panose="020B0604030504040204" pitchFamily="50" charset="-128"/>
              </a:rPr>
              <a:t>＋</a:t>
            </a:r>
            <a:r>
              <a:rPr lang="en-US" altLang="ja-JP" sz="2400" dirty="0">
                <a:latin typeface="メイリオ" panose="020B0604030504040204" pitchFamily="50" charset="-128"/>
                <a:ea typeface="メイリオ" panose="020B0604030504040204" pitchFamily="50" charset="-128"/>
                <a:cs typeface="メイリオ" panose="020B0604030504040204" pitchFamily="50" charset="-128"/>
              </a:rPr>
              <a:t>C</a:t>
            </a:r>
            <a:r>
              <a:rPr lang="ja-JP" altLang="en-US" sz="2400" dirty="0">
                <a:latin typeface="メイリオ" panose="020B0604030504040204" pitchFamily="50" charset="-128"/>
                <a:ea typeface="メイリオ" panose="020B0604030504040204" pitchFamily="50" charset="-128"/>
                <a:cs typeface="メイリオ" panose="020B0604030504040204" pitchFamily="50" charset="-128"/>
              </a:rPr>
              <a:t>）から限定事項Ｃを削除</a:t>
            </a:r>
            <a:endParaRPr lang="en-US" altLang="ja-JP" sz="2400" b="1" dirty="0">
              <a:latin typeface="メイリオ" panose="020B0604030504040204" pitchFamily="50" charset="-128"/>
              <a:ea typeface="メイリオ" panose="020B0604030504040204" pitchFamily="50" charset="-128"/>
              <a:cs typeface="メイリオ" panose="020B0604030504040204" pitchFamily="50" charset="-128"/>
            </a:endParaRPr>
          </a:p>
          <a:p>
            <a:pPr marL="342900" indent="-342900">
              <a:buFontTx/>
              <a:buChar char="-"/>
            </a:pPr>
            <a:r>
              <a:rPr lang="ja-JP" altLang="en-US" sz="2400" b="1" dirty="0">
                <a:latin typeface="メイリオ" panose="020B0604030504040204" pitchFamily="50" charset="-128"/>
                <a:ea typeface="メイリオ" panose="020B0604030504040204" pitchFamily="50" charset="-128"/>
                <a:cs typeface="メイリオ" panose="020B0604030504040204" pitchFamily="50" charset="-128"/>
              </a:rPr>
              <a:t>請求項の</a:t>
            </a:r>
            <a:r>
              <a:rPr lang="ja-JP" altLang="en-US" sz="2400" b="1" u="sng" dirty="0">
                <a:latin typeface="メイリオ" panose="020B0604030504040204" pitchFamily="50" charset="-128"/>
                <a:ea typeface="メイリオ" panose="020B0604030504040204" pitchFamily="50" charset="-128"/>
                <a:cs typeface="メイリオ" panose="020B0604030504040204" pitchFamily="50" charset="-128"/>
              </a:rPr>
              <a:t>限定事項を差し替える</a:t>
            </a:r>
            <a:r>
              <a:rPr lang="ja-JP" altLang="en-US" sz="2400" b="1" dirty="0">
                <a:latin typeface="メイリオ" panose="020B0604030504040204" pitchFamily="50" charset="-128"/>
                <a:ea typeface="メイリオ" panose="020B0604030504040204" pitchFamily="50" charset="-128"/>
                <a:cs typeface="メイリオ" panose="020B0604030504040204" pitchFamily="50" charset="-128"/>
              </a:rPr>
              <a:t>補正（分割）</a:t>
            </a:r>
            <a:br>
              <a:rPr lang="en-US" altLang="ja-JP" sz="2400" b="1" dirty="0">
                <a:latin typeface="メイリオ" panose="020B0604030504040204" pitchFamily="50" charset="-128"/>
                <a:ea typeface="メイリオ" panose="020B0604030504040204" pitchFamily="50" charset="-128"/>
                <a:cs typeface="メイリオ" panose="020B0604030504040204" pitchFamily="50" charset="-128"/>
              </a:rPr>
            </a:br>
            <a:r>
              <a:rPr lang="ja-JP" altLang="en-US" sz="2400" dirty="0">
                <a:latin typeface="メイリオ" panose="020B0604030504040204" pitchFamily="50" charset="-128"/>
                <a:ea typeface="メイリオ" panose="020B0604030504040204" pitchFamily="50" charset="-128"/>
                <a:cs typeface="メイリオ" panose="020B0604030504040204" pitchFamily="50" charset="-128"/>
              </a:rPr>
              <a:t>例）</a:t>
            </a:r>
            <a:r>
              <a:rPr lang="en-US" altLang="ja-JP" sz="2400" dirty="0">
                <a:latin typeface="メイリオ" panose="020B0604030504040204" pitchFamily="50" charset="-128"/>
                <a:ea typeface="メイリオ" panose="020B0604030504040204" pitchFamily="50" charset="-128"/>
                <a:cs typeface="メイリオ" panose="020B0604030504040204" pitchFamily="50" charset="-128"/>
              </a:rPr>
              <a:t> Claim</a:t>
            </a:r>
            <a:r>
              <a:rPr lang="ja-JP" altLang="en-US" sz="2400" dirty="0">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2400" dirty="0">
                <a:latin typeface="メイリオ" panose="020B0604030504040204" pitchFamily="50" charset="-128"/>
                <a:ea typeface="メイリオ" panose="020B0604030504040204" pitchFamily="50" charset="-128"/>
                <a:cs typeface="メイリオ" panose="020B0604030504040204" pitchFamily="50" charset="-128"/>
              </a:rPr>
              <a:t>1 </a:t>
            </a:r>
            <a:r>
              <a:rPr lang="ja-JP" altLang="en-US" sz="2400" dirty="0">
                <a:latin typeface="メイリオ" panose="020B0604030504040204" pitchFamily="50" charset="-128"/>
                <a:ea typeface="メイリオ" panose="020B0604030504040204" pitchFamily="50" charset="-128"/>
                <a:cs typeface="メイリオ" panose="020B0604030504040204" pitchFamily="50" charset="-128"/>
              </a:rPr>
              <a:t>（＝</a:t>
            </a:r>
            <a:r>
              <a:rPr lang="en-US" altLang="ja-JP" sz="2400" dirty="0">
                <a:latin typeface="メイリオ" panose="020B0604030504040204" pitchFamily="50" charset="-128"/>
                <a:ea typeface="メイリオ" panose="020B0604030504040204" pitchFamily="50" charset="-128"/>
                <a:cs typeface="メイリオ" panose="020B0604030504040204" pitchFamily="50" charset="-128"/>
              </a:rPr>
              <a:t>A</a:t>
            </a:r>
            <a:r>
              <a:rPr lang="ja-JP" altLang="en-US" sz="2400" dirty="0">
                <a:latin typeface="メイリオ" panose="020B0604030504040204" pitchFamily="50" charset="-128"/>
                <a:ea typeface="メイリオ" panose="020B0604030504040204" pitchFamily="50" charset="-128"/>
                <a:cs typeface="メイリオ" panose="020B0604030504040204" pitchFamily="50" charset="-128"/>
              </a:rPr>
              <a:t>＋</a:t>
            </a:r>
            <a:r>
              <a:rPr lang="en-US" altLang="ja-JP" sz="2400" dirty="0">
                <a:latin typeface="メイリオ" panose="020B0604030504040204" pitchFamily="50" charset="-128"/>
                <a:ea typeface="メイリオ" panose="020B0604030504040204" pitchFamily="50" charset="-128"/>
                <a:cs typeface="メイリオ" panose="020B0604030504040204" pitchFamily="50" charset="-128"/>
              </a:rPr>
              <a:t>B</a:t>
            </a:r>
            <a:r>
              <a:rPr lang="ja-JP" altLang="en-US" sz="2400" dirty="0">
                <a:latin typeface="メイリオ" panose="020B0604030504040204" pitchFamily="50" charset="-128"/>
                <a:ea typeface="メイリオ" panose="020B0604030504040204" pitchFamily="50" charset="-128"/>
                <a:cs typeface="メイリオ" panose="020B0604030504040204" pitchFamily="50" charset="-128"/>
              </a:rPr>
              <a:t>＋</a:t>
            </a:r>
            <a:r>
              <a:rPr lang="en-US" altLang="ja-JP" sz="2400" dirty="0">
                <a:latin typeface="メイリオ" panose="020B0604030504040204" pitchFamily="50" charset="-128"/>
                <a:ea typeface="メイリオ" panose="020B0604030504040204" pitchFamily="50" charset="-128"/>
                <a:cs typeface="メイリオ" panose="020B0604030504040204" pitchFamily="50" charset="-128"/>
              </a:rPr>
              <a:t>C</a:t>
            </a:r>
            <a:r>
              <a:rPr lang="ja-JP" altLang="en-US" sz="2400" dirty="0">
                <a:latin typeface="メイリオ" panose="020B0604030504040204" pitchFamily="50" charset="-128"/>
                <a:ea typeface="メイリオ" panose="020B0604030504040204" pitchFamily="50" charset="-128"/>
                <a:cs typeface="メイリオ" panose="020B0604030504040204" pitchFamily="50" charset="-128"/>
              </a:rPr>
              <a:t>）の限定事項ＣをＤに差替え</a:t>
            </a:r>
            <a:endParaRPr lang="en-US" altLang="ja-JP" sz="24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3" name="正方形/長方形 12">
            <a:extLst>
              <a:ext uri="{FF2B5EF4-FFF2-40B4-BE49-F238E27FC236}">
                <a16:creationId xmlns:a16="http://schemas.microsoft.com/office/drawing/2014/main" id="{B928EF60-7EBA-9CA4-430F-E560A1340BC6}"/>
              </a:ext>
            </a:extLst>
          </p:cNvPr>
          <p:cNvSpPr/>
          <p:nvPr/>
        </p:nvSpPr>
        <p:spPr>
          <a:xfrm>
            <a:off x="1667508" y="4689026"/>
            <a:ext cx="8856984" cy="830997"/>
          </a:xfrm>
          <a:prstGeom prst="rect">
            <a:avLst/>
          </a:prstGeom>
        </p:spPr>
        <p:txBody>
          <a:bodyPr wrap="square">
            <a:spAutoFit/>
          </a:bodyPr>
          <a:lstStyle/>
          <a:p>
            <a:pPr marL="342900" indent="-342900">
              <a:buFontTx/>
              <a:buChar char="-"/>
            </a:pPr>
            <a:r>
              <a:rPr lang="ja-JP" altLang="en-US" sz="2400" b="1" dirty="0">
                <a:latin typeface="メイリオ" panose="020B0604030504040204" pitchFamily="50" charset="-128"/>
                <a:ea typeface="メイリオ" panose="020B0604030504040204" pitchFamily="50" charset="-128"/>
                <a:cs typeface="メイリオ" panose="020B0604030504040204" pitchFamily="50" charset="-128"/>
              </a:rPr>
              <a:t>請求項に</a:t>
            </a:r>
            <a:r>
              <a:rPr lang="ja-JP" altLang="en-US" sz="2400" b="1" u="sng" dirty="0">
                <a:latin typeface="メイリオ" panose="020B0604030504040204" pitchFamily="50" charset="-128"/>
                <a:ea typeface="メイリオ" panose="020B0604030504040204" pitchFamily="50" charset="-128"/>
                <a:cs typeface="メイリオ" panose="020B0604030504040204" pitchFamily="50" charset="-128"/>
              </a:rPr>
              <a:t>構成を追加</a:t>
            </a:r>
            <a:r>
              <a:rPr lang="ja-JP" altLang="en-US" sz="2400" b="1" dirty="0">
                <a:latin typeface="メイリオ" panose="020B0604030504040204" pitchFamily="50" charset="-128"/>
                <a:ea typeface="メイリオ" panose="020B0604030504040204" pitchFamily="50" charset="-128"/>
                <a:cs typeface="メイリオ" panose="020B0604030504040204" pitchFamily="50" charset="-128"/>
              </a:rPr>
              <a:t>する補正</a:t>
            </a:r>
            <a:br>
              <a:rPr lang="en-US" altLang="ja-JP" sz="2400" b="1" dirty="0">
                <a:latin typeface="メイリオ" panose="020B0604030504040204" pitchFamily="50" charset="-128"/>
                <a:ea typeface="メイリオ" panose="020B0604030504040204" pitchFamily="50" charset="-128"/>
                <a:cs typeface="メイリオ" panose="020B0604030504040204" pitchFamily="50" charset="-128"/>
              </a:rPr>
            </a:br>
            <a:r>
              <a:rPr lang="ja-JP" altLang="en-US" sz="2400" dirty="0">
                <a:latin typeface="メイリオ" panose="020B0604030504040204" pitchFamily="50" charset="-128"/>
                <a:ea typeface="メイリオ" panose="020B0604030504040204" pitchFamily="50" charset="-128"/>
                <a:cs typeface="メイリオ" panose="020B0604030504040204" pitchFamily="50" charset="-128"/>
              </a:rPr>
              <a:t>例）</a:t>
            </a:r>
            <a:r>
              <a:rPr lang="en-US" altLang="ja-JP" sz="2400" dirty="0">
                <a:latin typeface="メイリオ" panose="020B0604030504040204" pitchFamily="50" charset="-128"/>
                <a:ea typeface="メイリオ" panose="020B0604030504040204" pitchFamily="50" charset="-128"/>
                <a:cs typeface="メイリオ" panose="020B0604030504040204" pitchFamily="50" charset="-128"/>
              </a:rPr>
              <a:t>Claim</a:t>
            </a:r>
            <a:r>
              <a:rPr lang="ja-JP" altLang="en-US" sz="2400" dirty="0">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2400" dirty="0">
                <a:latin typeface="メイリオ" panose="020B0604030504040204" pitchFamily="50" charset="-128"/>
                <a:ea typeface="メイリオ" panose="020B0604030504040204" pitchFamily="50" charset="-128"/>
                <a:cs typeface="メイリオ" panose="020B0604030504040204" pitchFamily="50" charset="-128"/>
              </a:rPr>
              <a:t>1</a:t>
            </a:r>
            <a:r>
              <a:rPr lang="ja-JP" altLang="en-US" sz="2400" dirty="0">
                <a:latin typeface="メイリオ" panose="020B0604030504040204" pitchFamily="50" charset="-128"/>
                <a:ea typeface="メイリオ" panose="020B0604030504040204" pitchFamily="50" charset="-128"/>
                <a:cs typeface="メイリオ" panose="020B0604030504040204" pitchFamily="50" charset="-128"/>
              </a:rPr>
              <a:t>（＝</a:t>
            </a:r>
            <a:r>
              <a:rPr lang="en-US" altLang="ja-JP" sz="2400" dirty="0">
                <a:latin typeface="メイリオ" panose="020B0604030504040204" pitchFamily="50" charset="-128"/>
                <a:ea typeface="メイリオ" panose="020B0604030504040204" pitchFamily="50" charset="-128"/>
                <a:cs typeface="メイリオ" panose="020B0604030504040204" pitchFamily="50" charset="-128"/>
              </a:rPr>
              <a:t>A</a:t>
            </a:r>
            <a:r>
              <a:rPr lang="ja-JP" altLang="en-US" sz="2400" dirty="0">
                <a:latin typeface="メイリオ" panose="020B0604030504040204" pitchFamily="50" charset="-128"/>
                <a:ea typeface="メイリオ" panose="020B0604030504040204" pitchFamily="50" charset="-128"/>
                <a:cs typeface="メイリオ" panose="020B0604030504040204" pitchFamily="50" charset="-128"/>
              </a:rPr>
              <a:t>＋</a:t>
            </a:r>
            <a:r>
              <a:rPr lang="en-US" altLang="ja-JP" sz="2400" dirty="0">
                <a:latin typeface="メイリオ" panose="020B0604030504040204" pitchFamily="50" charset="-128"/>
                <a:ea typeface="メイリオ" panose="020B0604030504040204" pitchFamily="50" charset="-128"/>
                <a:cs typeface="メイリオ" panose="020B0604030504040204" pitchFamily="50" charset="-128"/>
              </a:rPr>
              <a:t>B</a:t>
            </a:r>
            <a:r>
              <a:rPr lang="ja-JP" altLang="en-US" sz="2400" dirty="0">
                <a:latin typeface="メイリオ" panose="020B0604030504040204" pitchFamily="50" charset="-128"/>
                <a:ea typeface="メイリオ" panose="020B0604030504040204" pitchFamily="50" charset="-128"/>
                <a:cs typeface="メイリオ" panose="020B0604030504040204" pitchFamily="50" charset="-128"/>
              </a:rPr>
              <a:t>＋</a:t>
            </a:r>
            <a:r>
              <a:rPr lang="en-US" altLang="ja-JP" sz="2400" dirty="0">
                <a:latin typeface="メイリオ" panose="020B0604030504040204" pitchFamily="50" charset="-128"/>
                <a:ea typeface="メイリオ" panose="020B0604030504040204" pitchFamily="50" charset="-128"/>
                <a:cs typeface="メイリオ" panose="020B0604030504040204" pitchFamily="50" charset="-128"/>
              </a:rPr>
              <a:t>C</a:t>
            </a:r>
            <a:r>
              <a:rPr lang="ja-JP" altLang="en-US" sz="2400" dirty="0">
                <a:latin typeface="メイリオ" panose="020B0604030504040204" pitchFamily="50" charset="-128"/>
                <a:ea typeface="メイリオ" panose="020B0604030504040204" pitchFamily="50" charset="-128"/>
                <a:cs typeface="メイリオ" panose="020B0604030504040204" pitchFamily="50" charset="-128"/>
              </a:rPr>
              <a:t>）に構成</a:t>
            </a:r>
            <a:r>
              <a:rPr lang="en-US" altLang="ja-JP" sz="2400" dirty="0">
                <a:latin typeface="メイリオ" panose="020B0604030504040204" pitchFamily="50" charset="-128"/>
                <a:ea typeface="メイリオ" panose="020B0604030504040204" pitchFamily="50" charset="-128"/>
                <a:cs typeface="メイリオ" panose="020B0604030504040204" pitchFamily="50" charset="-128"/>
              </a:rPr>
              <a:t>D</a:t>
            </a:r>
            <a:r>
              <a:rPr lang="ja-JP" altLang="en-US" sz="2400" dirty="0">
                <a:latin typeface="メイリオ" panose="020B0604030504040204" pitchFamily="50" charset="-128"/>
                <a:ea typeface="メイリオ" panose="020B0604030504040204" pitchFamily="50" charset="-128"/>
                <a:cs typeface="メイリオ" panose="020B0604030504040204" pitchFamily="50" charset="-128"/>
              </a:rPr>
              <a:t>を追加</a:t>
            </a:r>
            <a:endParaRPr lang="en-US" altLang="ja-JP" sz="24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5" name="テキスト ボックス 14">
            <a:extLst>
              <a:ext uri="{FF2B5EF4-FFF2-40B4-BE49-F238E27FC236}">
                <a16:creationId xmlns:a16="http://schemas.microsoft.com/office/drawing/2014/main" id="{A561CAB1-7F76-7BA7-47C1-FC3ECE79C09C}"/>
              </a:ext>
            </a:extLst>
          </p:cNvPr>
          <p:cNvSpPr txBox="1"/>
          <p:nvPr/>
        </p:nvSpPr>
        <p:spPr>
          <a:xfrm>
            <a:off x="1723810" y="5930579"/>
            <a:ext cx="8856983" cy="830997"/>
          </a:xfrm>
          <a:prstGeom prst="rect">
            <a:avLst/>
          </a:prstGeom>
          <a:noFill/>
        </p:spPr>
        <p:txBody>
          <a:bodyPr wrap="square">
            <a:spAutoFit/>
          </a:bodyPr>
          <a:lstStyle/>
          <a:p>
            <a:r>
              <a:rPr lang="ja-JP" altLang="en-US" sz="2400" b="1" dirty="0"/>
              <a:t>次ページ以降で、類型➀②の補正要件を詳しく説明します</a:t>
            </a:r>
            <a:endParaRPr lang="en-US" altLang="ja-JP" sz="2400" b="1" dirty="0"/>
          </a:p>
          <a:p>
            <a:r>
              <a:rPr lang="ja-JP" altLang="en-US" sz="2400" b="1" dirty="0"/>
              <a:t>（</a:t>
            </a:r>
            <a:r>
              <a:rPr lang="en-US" altLang="ja-JP" sz="2400" b="1" dirty="0"/>
              <a:t>4.3</a:t>
            </a:r>
            <a:r>
              <a:rPr lang="ja-JP" altLang="en-US" sz="2400" b="1" dirty="0"/>
              <a:t>及び</a:t>
            </a:r>
            <a:r>
              <a:rPr lang="en-US" altLang="ja-JP" sz="2400" b="1" dirty="0"/>
              <a:t>4.4</a:t>
            </a:r>
            <a:r>
              <a:rPr lang="ja-JP" altLang="en-US" sz="2400" b="1" dirty="0"/>
              <a:t>）。</a:t>
            </a:r>
          </a:p>
        </p:txBody>
      </p:sp>
      <p:sp>
        <p:nvSpPr>
          <p:cNvPr id="16" name="正方形/長方形 15">
            <a:extLst>
              <a:ext uri="{FF2B5EF4-FFF2-40B4-BE49-F238E27FC236}">
                <a16:creationId xmlns:a16="http://schemas.microsoft.com/office/drawing/2014/main" id="{3BDC93C6-9882-AE47-AC02-FF0C7593D4AB}"/>
              </a:ext>
            </a:extLst>
          </p:cNvPr>
          <p:cNvSpPr/>
          <p:nvPr/>
        </p:nvSpPr>
        <p:spPr>
          <a:xfrm>
            <a:off x="1536252" y="6088655"/>
            <a:ext cx="144016" cy="144016"/>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402957831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257A8AA-D42E-5FA2-488B-C852D21D02E0}"/>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F2B1CBFD-A16E-94DA-749A-1F09C4440223}"/>
              </a:ext>
            </a:extLst>
          </p:cNvPr>
          <p:cNvSpPr txBox="1">
            <a:spLocks/>
          </p:cNvSpPr>
          <p:nvPr/>
        </p:nvSpPr>
        <p:spPr>
          <a:xfrm>
            <a:off x="1143000" y="533401"/>
            <a:ext cx="9906000" cy="1382156"/>
          </a:xfrm>
          <a:prstGeom prst="rect">
            <a:avLst/>
          </a:prstGeom>
        </p:spPr>
        <p:txBody>
          <a:bodyPr/>
          <a:lstStyle>
            <a:lvl1pPr algn="l" defTabSz="914400" rtl="0" eaLnBrk="1" latinLnBrk="0" hangingPunct="1">
              <a:lnSpc>
                <a:spcPct val="105000"/>
              </a:lnSpc>
              <a:spcBef>
                <a:spcPct val="0"/>
              </a:spcBef>
              <a:buNone/>
              <a:defRPr sz="4800" b="1" i="0" kern="1200" cap="none" spc="140" baseline="0">
                <a:solidFill>
                  <a:schemeClr val="tx2"/>
                </a:solidFill>
                <a:latin typeface="+mj-lt"/>
                <a:ea typeface="+mj-ea"/>
                <a:cs typeface="+mj-cs"/>
              </a:defRPr>
            </a:lvl1pPr>
          </a:lstStyle>
          <a:p>
            <a:r>
              <a:rPr kumimoji="1" lang="en-US" altLang="ja-JP" dirty="0"/>
              <a:t>4.3</a:t>
            </a:r>
            <a:r>
              <a:rPr lang="ja-JP" altLang="en-US" dirty="0"/>
              <a:t> 請求範囲を</a:t>
            </a:r>
            <a:r>
              <a:rPr lang="ja-JP" altLang="en-US" dirty="0">
                <a:solidFill>
                  <a:srgbClr val="C00000"/>
                </a:solidFill>
              </a:rPr>
              <a:t>拡大</a:t>
            </a:r>
            <a:r>
              <a:rPr lang="en-US" altLang="ja-JP" dirty="0">
                <a:solidFill>
                  <a:srgbClr val="C00000"/>
                </a:solidFill>
              </a:rPr>
              <a:t>/</a:t>
            </a:r>
            <a:r>
              <a:rPr lang="ja-JP" altLang="en-US" dirty="0">
                <a:solidFill>
                  <a:srgbClr val="C00000"/>
                </a:solidFill>
              </a:rPr>
              <a:t>変更</a:t>
            </a:r>
            <a:r>
              <a:rPr lang="ja-JP" altLang="en-US" dirty="0"/>
              <a:t>する補正</a:t>
            </a:r>
            <a:endParaRPr kumimoji="1" lang="ja-JP" altLang="en-US" dirty="0"/>
          </a:p>
        </p:txBody>
      </p:sp>
      <p:sp>
        <p:nvSpPr>
          <p:cNvPr id="32" name="フッター プレースホルダー 2">
            <a:extLst>
              <a:ext uri="{FF2B5EF4-FFF2-40B4-BE49-F238E27FC236}">
                <a16:creationId xmlns:a16="http://schemas.microsoft.com/office/drawing/2014/main" id="{0E5A541B-7449-553D-7594-4CA601458AD7}"/>
              </a:ext>
            </a:extLst>
          </p:cNvPr>
          <p:cNvSpPr>
            <a:spLocks noGrp="1"/>
          </p:cNvSpPr>
          <p:nvPr>
            <p:ph type="ftr" sz="quarter" idx="11"/>
          </p:nvPr>
        </p:nvSpPr>
        <p:spPr>
          <a:xfrm>
            <a:off x="4630250" y="6536434"/>
            <a:ext cx="2592585" cy="365125"/>
          </a:xfrm>
        </p:spPr>
        <p:txBody>
          <a:bodyPr/>
          <a:lstStyle/>
          <a:p>
            <a:r>
              <a:rPr lang="en-US" altLang="ja-JP" sz="800" dirty="0">
                <a:latin typeface="メイリオ" panose="020B0604030504040204" pitchFamily="50" charset="-128"/>
                <a:ea typeface="メイリオ" panose="020B0604030504040204" pitchFamily="50" charset="-128"/>
                <a:cs typeface="Arial" panose="020B0604020202020204" pitchFamily="34" charset="0"/>
              </a:rPr>
              <a:t>©SSIP</a:t>
            </a:r>
            <a:r>
              <a:rPr lang="ja-JP" altLang="en-US" sz="800" dirty="0">
                <a:latin typeface="メイリオ" panose="020B0604030504040204" pitchFamily="50" charset="-128"/>
                <a:ea typeface="メイリオ" panose="020B0604030504040204" pitchFamily="50" charset="-128"/>
                <a:cs typeface="Arial" panose="020B0604020202020204" pitchFamily="34" charset="0"/>
              </a:rPr>
              <a:t>弁理士法人</a:t>
            </a:r>
            <a:r>
              <a:rPr lang="en-US" altLang="ja-JP" sz="800" dirty="0">
                <a:latin typeface="メイリオ" panose="020B0604030504040204" pitchFamily="50" charset="-128"/>
                <a:ea typeface="メイリオ" panose="020B0604030504040204" pitchFamily="50" charset="-128"/>
                <a:cs typeface="Arial" panose="020B0604020202020204" pitchFamily="34" charset="0"/>
              </a:rPr>
              <a:t>. All Rights Reserved.</a:t>
            </a:r>
          </a:p>
        </p:txBody>
      </p:sp>
      <p:sp>
        <p:nvSpPr>
          <p:cNvPr id="18" name="正方形/長方形 17">
            <a:extLst>
              <a:ext uri="{FF2B5EF4-FFF2-40B4-BE49-F238E27FC236}">
                <a16:creationId xmlns:a16="http://schemas.microsoft.com/office/drawing/2014/main" id="{A617A725-A319-92EB-04E0-4D19CDA48FF7}"/>
              </a:ext>
            </a:extLst>
          </p:cNvPr>
          <p:cNvSpPr/>
          <p:nvPr/>
        </p:nvSpPr>
        <p:spPr>
          <a:xfrm>
            <a:off x="1651156" y="2369069"/>
            <a:ext cx="8856984" cy="461665"/>
          </a:xfrm>
          <a:prstGeom prst="rect">
            <a:avLst/>
          </a:prstGeom>
        </p:spPr>
        <p:txBody>
          <a:bodyPr wrap="square">
            <a:spAutoFit/>
          </a:bodyPr>
          <a:lstStyle/>
          <a:p>
            <a:r>
              <a:rPr lang="ja-JP" altLang="en-US" sz="2400" b="1" dirty="0">
                <a:latin typeface="メイリオ" panose="020B0604030504040204" pitchFamily="50" charset="-128"/>
                <a:ea typeface="メイリオ" panose="020B0604030504040204" pitchFamily="50" charset="-128"/>
                <a:cs typeface="メイリオ" panose="020B0604030504040204" pitchFamily="50" charset="-128"/>
              </a:rPr>
              <a:t>構成要件の削除・差替の可否の基準（</a:t>
            </a:r>
            <a:r>
              <a:rPr lang="en-US" altLang="ja-JP" sz="2400" b="1" dirty="0">
                <a:latin typeface="メイリオ" panose="020B0604030504040204" pitchFamily="50" charset="-128"/>
                <a:ea typeface="メイリオ" panose="020B0604030504040204" pitchFamily="50" charset="-128"/>
                <a:cs typeface="メイリオ" panose="020B0604030504040204" pitchFamily="50" charset="-128"/>
              </a:rPr>
              <a:t>Essentiality</a:t>
            </a:r>
            <a:r>
              <a:rPr lang="ja-JP" altLang="en-US" sz="2400" b="1" dirty="0">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2400" b="1" dirty="0">
                <a:latin typeface="メイリオ" panose="020B0604030504040204" pitchFamily="50" charset="-128"/>
                <a:ea typeface="メイリオ" panose="020B0604030504040204" pitchFamily="50" charset="-128"/>
                <a:cs typeface="メイリオ" panose="020B0604030504040204" pitchFamily="50" charset="-128"/>
              </a:rPr>
              <a:t>Test)</a:t>
            </a:r>
            <a:endParaRPr lang="ja-JP" altLang="en-US" sz="24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9" name="正方形/長方形 18">
            <a:extLst>
              <a:ext uri="{FF2B5EF4-FFF2-40B4-BE49-F238E27FC236}">
                <a16:creationId xmlns:a16="http://schemas.microsoft.com/office/drawing/2014/main" id="{977BCADA-3F93-8EC6-4FE0-2341A9D175B4}"/>
              </a:ext>
            </a:extLst>
          </p:cNvPr>
          <p:cNvSpPr/>
          <p:nvPr/>
        </p:nvSpPr>
        <p:spPr>
          <a:xfrm>
            <a:off x="1516765" y="2495128"/>
            <a:ext cx="144016" cy="144016"/>
          </a:xfrm>
          <a:prstGeom prst="rect">
            <a:avLst/>
          </a:prstGeom>
          <a:solidFill>
            <a:srgbClr val="D4162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0" name="テキスト ボックス 19">
            <a:extLst>
              <a:ext uri="{FF2B5EF4-FFF2-40B4-BE49-F238E27FC236}">
                <a16:creationId xmlns:a16="http://schemas.microsoft.com/office/drawing/2014/main" id="{91A24C2D-68C4-FBD5-4196-6D827C8D0153}"/>
              </a:ext>
            </a:extLst>
          </p:cNvPr>
          <p:cNvSpPr txBox="1"/>
          <p:nvPr/>
        </p:nvSpPr>
        <p:spPr>
          <a:xfrm>
            <a:off x="1675045" y="2821109"/>
            <a:ext cx="8050631" cy="2585323"/>
          </a:xfrm>
          <a:prstGeom prst="rect">
            <a:avLst/>
          </a:prstGeom>
          <a:solidFill>
            <a:schemeClr val="bg1"/>
          </a:solidFill>
          <a:ln w="19050" cmpd="thinThick">
            <a:solidFill>
              <a:schemeClr val="accent1">
                <a:shade val="50000"/>
              </a:schemeClr>
            </a:solidFill>
          </a:ln>
          <a:effectLst>
            <a:outerShdw blurRad="50800" dist="38100" dir="2700000" algn="tl" rotWithShape="0">
              <a:prstClr val="black">
                <a:alpha val="40000"/>
              </a:prstClr>
            </a:outerShdw>
          </a:effectLst>
        </p:spPr>
        <p:txBody>
          <a:bodyPr wrap="square" rtlCol="0">
            <a:spAutoFit/>
          </a:bodyPr>
          <a:lstStyle/>
          <a:p>
            <a:r>
              <a:rPr lang="en-US" altLang="ja-JP" b="1" u="sng" dirty="0">
                <a:latin typeface="メイリオ" panose="020B0604030504040204" pitchFamily="50" charset="-128"/>
                <a:ea typeface="メイリオ" panose="020B0604030504040204" pitchFamily="50" charset="-128"/>
                <a:cs typeface="メイリオ" panose="020B0604030504040204" pitchFamily="50" charset="-128"/>
              </a:rPr>
              <a:t>Guidelines for Examination</a:t>
            </a:r>
            <a:r>
              <a:rPr lang="en-US" altLang="ja-JP" b="1" dirty="0">
                <a:latin typeface="メイリオ" panose="020B0604030504040204" pitchFamily="50" charset="-128"/>
                <a:ea typeface="メイリオ" panose="020B0604030504040204" pitchFamily="50" charset="-128"/>
                <a:cs typeface="メイリオ" panose="020B0604030504040204" pitchFamily="50" charset="-128"/>
              </a:rPr>
              <a:t>  </a:t>
            </a:r>
            <a:r>
              <a:rPr lang="en-US" altLang="ja-JP" dirty="0">
                <a:latin typeface="メイリオ" panose="020B0604030504040204" pitchFamily="50" charset="-128"/>
                <a:ea typeface="メイリオ" panose="020B0604030504040204" pitchFamily="50" charset="-128"/>
                <a:cs typeface="メイリオ" panose="020B0604030504040204" pitchFamily="50" charset="-128"/>
              </a:rPr>
              <a:t>H-IV, 3.1</a:t>
            </a:r>
            <a:r>
              <a:rPr lang="ja-JP" altLang="en-US" dirty="0">
                <a:latin typeface="メイリオ" panose="020B0604030504040204" pitchFamily="50" charset="-128"/>
                <a:ea typeface="メイリオ" panose="020B0604030504040204" pitchFamily="50" charset="-128"/>
                <a:cs typeface="メイリオ" panose="020B0604030504040204" pitchFamily="50" charset="-128"/>
              </a:rPr>
              <a:t> </a:t>
            </a:r>
            <a:r>
              <a:rPr lang="en-US" altLang="ja-JP" dirty="0">
                <a:latin typeface="メイリオ" panose="020B0604030504040204" pitchFamily="50" charset="-128"/>
                <a:ea typeface="メイリオ" panose="020B0604030504040204" pitchFamily="50" charset="-128"/>
                <a:cs typeface="メイリオ" panose="020B0604030504040204" pitchFamily="50" charset="-128"/>
              </a:rPr>
              <a:t>(</a:t>
            </a:r>
            <a:r>
              <a:rPr lang="en-US" altLang="ja-JP" b="1" dirty="0">
                <a:latin typeface="メイリオ" panose="020B0604030504040204" pitchFamily="50" charset="-128"/>
                <a:ea typeface="メイリオ" panose="020B0604030504040204" pitchFamily="50" charset="-128"/>
                <a:cs typeface="メイリオ" panose="020B0604030504040204" pitchFamily="50" charset="-128"/>
              </a:rPr>
              <a:t>Essentiality Test</a:t>
            </a:r>
            <a:r>
              <a:rPr lang="en-US" altLang="ja-JP" dirty="0">
                <a:latin typeface="メイリオ" panose="020B0604030504040204" pitchFamily="50" charset="-128"/>
                <a:ea typeface="メイリオ" panose="020B0604030504040204" pitchFamily="50" charset="-128"/>
                <a:cs typeface="メイリオ" panose="020B0604030504040204" pitchFamily="50" charset="-128"/>
              </a:rPr>
              <a:t>)</a:t>
            </a:r>
          </a:p>
          <a:p>
            <a:r>
              <a:rPr lang="ja-JP" altLang="en-US" dirty="0">
                <a:latin typeface="メイリオ" panose="020B0604030504040204" pitchFamily="50" charset="-128"/>
                <a:ea typeface="メイリオ" panose="020B0604030504040204" pitchFamily="50" charset="-128"/>
                <a:cs typeface="メイリオ" panose="020B0604030504040204" pitchFamily="50" charset="-128"/>
              </a:rPr>
              <a:t>請求項からの限定事項の削除又は差替えは、以下の要件を満たせばＯＫ。</a:t>
            </a:r>
            <a:endParaRPr lang="en-US" altLang="ja-JP" dirty="0">
              <a:latin typeface="メイリオ" panose="020B0604030504040204" pitchFamily="50" charset="-128"/>
              <a:ea typeface="メイリオ" panose="020B0604030504040204" pitchFamily="50" charset="-128"/>
              <a:cs typeface="メイリオ" panose="020B0604030504040204" pitchFamily="50" charset="-128"/>
            </a:endParaRPr>
          </a:p>
          <a:p>
            <a:pPr marL="400050" indent="-400050">
              <a:buAutoNum type="romanLcParenBoth"/>
            </a:pPr>
            <a:r>
              <a:rPr lang="en-US" altLang="ja-JP" dirty="0">
                <a:latin typeface="メイリオ" panose="020B0604030504040204" pitchFamily="50" charset="-128"/>
                <a:ea typeface="メイリオ" panose="020B0604030504040204" pitchFamily="50" charset="-128"/>
                <a:cs typeface="メイリオ" panose="020B0604030504040204" pitchFamily="50" charset="-128"/>
              </a:rPr>
              <a:t>the feature was </a:t>
            </a:r>
            <a:r>
              <a:rPr lang="en-US" altLang="ja-JP" dirty="0">
                <a:solidFill>
                  <a:srgbClr val="D4162D"/>
                </a:solidFill>
                <a:latin typeface="メイリオ" panose="020B0604030504040204" pitchFamily="50" charset="-128"/>
                <a:ea typeface="メイリオ" panose="020B0604030504040204" pitchFamily="50" charset="-128"/>
                <a:cs typeface="メイリオ" panose="020B0604030504040204" pitchFamily="50" charset="-128"/>
              </a:rPr>
              <a:t>not explained as essential</a:t>
            </a:r>
            <a:r>
              <a:rPr lang="en-US" altLang="ja-JP" dirty="0">
                <a:latin typeface="メイリオ" panose="020B0604030504040204" pitchFamily="50" charset="-128"/>
                <a:ea typeface="メイリオ" panose="020B0604030504040204" pitchFamily="50" charset="-128"/>
                <a:cs typeface="メイリオ" panose="020B0604030504040204" pitchFamily="50" charset="-128"/>
              </a:rPr>
              <a:t> in the disclosure </a:t>
            </a:r>
          </a:p>
          <a:p>
            <a:r>
              <a:rPr lang="ja-JP" altLang="en-US"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b="1" dirty="0">
                <a:latin typeface="メイリオ" panose="020B0604030504040204" pitchFamily="50" charset="-128"/>
                <a:ea typeface="メイリオ" panose="020B0604030504040204" pitchFamily="50" charset="-128"/>
                <a:cs typeface="メイリオ" panose="020B0604030504040204" pitchFamily="50" charset="-128"/>
              </a:rPr>
              <a:t>不可欠と説明していない</a:t>
            </a:r>
            <a:r>
              <a:rPr lang="ja-JP" altLang="en-US" dirty="0">
                <a:latin typeface="メイリオ" panose="020B0604030504040204" pitchFamily="50" charset="-128"/>
                <a:ea typeface="メイリオ" panose="020B0604030504040204" pitchFamily="50" charset="-128"/>
                <a:cs typeface="メイリオ" panose="020B0604030504040204" pitchFamily="50" charset="-128"/>
              </a:rPr>
              <a:t>）</a:t>
            </a:r>
            <a:r>
              <a:rPr lang="en-US" altLang="ja-JP" dirty="0">
                <a:latin typeface="メイリオ" panose="020B0604030504040204" pitchFamily="50" charset="-128"/>
                <a:ea typeface="メイリオ" panose="020B0604030504040204" pitchFamily="50" charset="-128"/>
                <a:cs typeface="メイリオ" panose="020B0604030504040204" pitchFamily="50" charset="-128"/>
              </a:rPr>
              <a:t>;</a:t>
            </a:r>
          </a:p>
          <a:p>
            <a:r>
              <a:rPr lang="en-US" altLang="ja-JP" dirty="0">
                <a:latin typeface="メイリオ" panose="020B0604030504040204" pitchFamily="50" charset="-128"/>
                <a:ea typeface="メイリオ" panose="020B0604030504040204" pitchFamily="50" charset="-128"/>
                <a:cs typeface="メイリオ" panose="020B0604030504040204" pitchFamily="50" charset="-128"/>
              </a:rPr>
              <a:t>(ii) </a:t>
            </a:r>
            <a:r>
              <a:rPr lang="en-US" altLang="ja-JP" dirty="0">
                <a:solidFill>
                  <a:srgbClr val="D4162D"/>
                </a:solidFill>
                <a:latin typeface="メイリオ" panose="020B0604030504040204" pitchFamily="50" charset="-128"/>
                <a:ea typeface="メイリオ" panose="020B0604030504040204" pitchFamily="50" charset="-128"/>
                <a:cs typeface="メイリオ" panose="020B0604030504040204" pitchFamily="50" charset="-128"/>
              </a:rPr>
              <a:t>the feature is not</a:t>
            </a:r>
            <a:r>
              <a:rPr lang="en-US" altLang="ja-JP" dirty="0">
                <a:latin typeface="メイリオ" panose="020B0604030504040204" pitchFamily="50" charset="-128"/>
                <a:ea typeface="メイリオ" panose="020B0604030504040204" pitchFamily="50" charset="-128"/>
                <a:cs typeface="メイリオ" panose="020B0604030504040204" pitchFamily="50" charset="-128"/>
              </a:rPr>
              <a:t>, as such,</a:t>
            </a:r>
            <a:r>
              <a:rPr lang="en-US" altLang="ja-JP" dirty="0">
                <a:solidFill>
                  <a:srgbClr val="D4162D"/>
                </a:solidFill>
                <a:latin typeface="メイリオ" panose="020B0604030504040204" pitchFamily="50" charset="-128"/>
                <a:ea typeface="メイリオ" panose="020B0604030504040204" pitchFamily="50" charset="-128"/>
                <a:cs typeface="メイリオ" panose="020B0604030504040204" pitchFamily="50" charset="-128"/>
              </a:rPr>
              <a:t> indispensable </a:t>
            </a:r>
            <a:r>
              <a:rPr lang="en-US" altLang="ja-JP" dirty="0">
                <a:latin typeface="メイリオ" panose="020B0604030504040204" pitchFamily="50" charset="-128"/>
                <a:ea typeface="メイリオ" panose="020B0604030504040204" pitchFamily="50" charset="-128"/>
                <a:cs typeface="メイリオ" panose="020B0604030504040204" pitchFamily="50" charset="-128"/>
              </a:rPr>
              <a:t>for the function of the invention in the light of the technical problem the invention serves to solve </a:t>
            </a:r>
            <a:r>
              <a:rPr lang="ja-JP" altLang="en-US"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b="1" dirty="0">
                <a:latin typeface="メイリオ" panose="020B0604030504040204" pitchFamily="50" charset="-128"/>
                <a:ea typeface="メイリオ" panose="020B0604030504040204" pitchFamily="50" charset="-128"/>
                <a:cs typeface="メイリオ" panose="020B0604030504040204" pitchFamily="50" charset="-128"/>
              </a:rPr>
              <a:t>課題解決に不可欠でない</a:t>
            </a:r>
            <a:r>
              <a:rPr lang="ja-JP" altLang="en-US" dirty="0">
                <a:latin typeface="メイリオ" panose="020B0604030504040204" pitchFamily="50" charset="-128"/>
                <a:ea typeface="メイリオ" panose="020B0604030504040204" pitchFamily="50" charset="-128"/>
                <a:cs typeface="メイリオ" panose="020B0604030504040204" pitchFamily="50" charset="-128"/>
              </a:rPr>
              <a:t>）</a:t>
            </a:r>
            <a:r>
              <a:rPr lang="en-US" altLang="ja-JP" dirty="0">
                <a:latin typeface="メイリオ" panose="020B0604030504040204" pitchFamily="50" charset="-128"/>
                <a:ea typeface="メイリオ" panose="020B0604030504040204" pitchFamily="50" charset="-128"/>
                <a:cs typeface="メイリオ" panose="020B0604030504040204" pitchFamily="50" charset="-128"/>
              </a:rPr>
              <a:t>; and </a:t>
            </a:r>
          </a:p>
          <a:p>
            <a:r>
              <a:rPr lang="en-US" altLang="ja-JP" dirty="0">
                <a:latin typeface="メイリオ" panose="020B0604030504040204" pitchFamily="50" charset="-128"/>
                <a:ea typeface="メイリオ" panose="020B0604030504040204" pitchFamily="50" charset="-128"/>
                <a:cs typeface="メイリオ" panose="020B0604030504040204" pitchFamily="50" charset="-128"/>
              </a:rPr>
              <a:t>(iii) the replacement or removal requires </a:t>
            </a:r>
            <a:r>
              <a:rPr lang="en-US" altLang="ja-JP" dirty="0">
                <a:solidFill>
                  <a:srgbClr val="D4162D"/>
                </a:solidFill>
                <a:latin typeface="メイリオ" panose="020B0604030504040204" pitchFamily="50" charset="-128"/>
                <a:ea typeface="メイリオ" panose="020B0604030504040204" pitchFamily="50" charset="-128"/>
                <a:cs typeface="メイリオ" panose="020B0604030504040204" pitchFamily="50" charset="-128"/>
              </a:rPr>
              <a:t>no real modification of other features</a:t>
            </a:r>
            <a:r>
              <a:rPr lang="en-US" altLang="ja-JP" dirty="0">
                <a:latin typeface="メイリオ" panose="020B0604030504040204" pitchFamily="50" charset="-128"/>
                <a:ea typeface="メイリオ" panose="020B0604030504040204" pitchFamily="50" charset="-128"/>
                <a:cs typeface="メイリオ" panose="020B0604030504040204" pitchFamily="50" charset="-128"/>
              </a:rPr>
              <a:t> to compensate for the change </a:t>
            </a:r>
            <a:r>
              <a:rPr lang="ja-JP" altLang="en-US"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b="1" dirty="0">
                <a:latin typeface="メイリオ" panose="020B0604030504040204" pitchFamily="50" charset="-128"/>
                <a:ea typeface="メイリオ" panose="020B0604030504040204" pitchFamily="50" charset="-128"/>
                <a:cs typeface="メイリオ" panose="020B0604030504040204" pitchFamily="50" charset="-128"/>
              </a:rPr>
              <a:t>他の特徴の変更の必要なし</a:t>
            </a:r>
            <a:r>
              <a:rPr lang="ja-JP" altLang="en-US" dirty="0">
                <a:latin typeface="メイリオ" panose="020B0604030504040204" pitchFamily="50" charset="-128"/>
                <a:ea typeface="メイリオ" panose="020B0604030504040204" pitchFamily="50" charset="-128"/>
                <a:cs typeface="メイリオ" panose="020B0604030504040204" pitchFamily="50" charset="-128"/>
              </a:rPr>
              <a:t>）</a:t>
            </a:r>
            <a:r>
              <a:rPr lang="en-US" altLang="ja-JP" dirty="0">
                <a:latin typeface="メイリオ" panose="020B0604030504040204" pitchFamily="50" charset="-128"/>
                <a:ea typeface="メイリオ" panose="020B0604030504040204" pitchFamily="50" charset="-128"/>
                <a:cs typeface="メイリオ" panose="020B0604030504040204" pitchFamily="50" charset="-128"/>
              </a:rPr>
              <a:t>. </a:t>
            </a:r>
          </a:p>
        </p:txBody>
      </p:sp>
      <p:sp>
        <p:nvSpPr>
          <p:cNvPr id="21" name="テキスト ボックス 20">
            <a:extLst>
              <a:ext uri="{FF2B5EF4-FFF2-40B4-BE49-F238E27FC236}">
                <a16:creationId xmlns:a16="http://schemas.microsoft.com/office/drawing/2014/main" id="{14EE0801-4447-7360-B688-15C7BD8BECC2}"/>
              </a:ext>
            </a:extLst>
          </p:cNvPr>
          <p:cNvSpPr txBox="1"/>
          <p:nvPr/>
        </p:nvSpPr>
        <p:spPr>
          <a:xfrm>
            <a:off x="2756443" y="6093766"/>
            <a:ext cx="6340197" cy="461665"/>
          </a:xfrm>
          <a:prstGeom prst="rect">
            <a:avLst/>
          </a:prstGeom>
          <a:noFill/>
        </p:spPr>
        <p:txBody>
          <a:bodyPr wrap="none" rtlCol="0">
            <a:spAutoFit/>
          </a:bodyPr>
          <a:lstStyle/>
          <a:p>
            <a:r>
              <a:rPr kumimoji="1" lang="ja-JP" altLang="en-US" sz="2400" b="1" dirty="0">
                <a:solidFill>
                  <a:srgbClr val="D4162D"/>
                </a:solidFill>
                <a:latin typeface="メイリオ" panose="020B0604030504040204" pitchFamily="50" charset="-128"/>
                <a:ea typeface="メイリオ" panose="020B0604030504040204" pitchFamily="50" charset="-128"/>
                <a:cs typeface="メイリオ" panose="020B0604030504040204" pitchFamily="50" charset="-128"/>
              </a:rPr>
              <a:t>「他の特徴の変更の必要なし」は立証困難！</a:t>
            </a:r>
          </a:p>
        </p:txBody>
      </p:sp>
      <p:sp>
        <p:nvSpPr>
          <p:cNvPr id="22" name="下矢印 7">
            <a:extLst>
              <a:ext uri="{FF2B5EF4-FFF2-40B4-BE49-F238E27FC236}">
                <a16:creationId xmlns:a16="http://schemas.microsoft.com/office/drawing/2014/main" id="{073E2A4F-5724-07EB-79BA-D6577CC666D6}"/>
              </a:ext>
            </a:extLst>
          </p:cNvPr>
          <p:cNvSpPr/>
          <p:nvPr/>
        </p:nvSpPr>
        <p:spPr>
          <a:xfrm>
            <a:off x="5520340" y="5508166"/>
            <a:ext cx="360040" cy="504056"/>
          </a:xfrm>
          <a:prstGeom prst="downArrow">
            <a:avLst>
              <a:gd name="adj1" fmla="val 39306"/>
              <a:gd name="adj2" fmla="val 71387"/>
            </a:avLst>
          </a:prstGeom>
          <a:solidFill>
            <a:schemeClr val="tx1">
              <a:lumMod val="50000"/>
              <a:lumOff val="50000"/>
            </a:schemeClr>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7" name="テキスト ボックス 26">
            <a:extLst>
              <a:ext uri="{FF2B5EF4-FFF2-40B4-BE49-F238E27FC236}">
                <a16:creationId xmlns:a16="http://schemas.microsoft.com/office/drawing/2014/main" id="{B502595F-C2D4-62C4-1D1D-4F320D87CD9F}"/>
              </a:ext>
            </a:extLst>
          </p:cNvPr>
          <p:cNvSpPr txBox="1"/>
          <p:nvPr/>
        </p:nvSpPr>
        <p:spPr>
          <a:xfrm>
            <a:off x="1653327" y="1553986"/>
            <a:ext cx="7534215" cy="707886"/>
          </a:xfrm>
          <a:prstGeom prst="rect">
            <a:avLst/>
          </a:prstGeom>
          <a:noFill/>
        </p:spPr>
        <p:txBody>
          <a:bodyPr wrap="square">
            <a:spAutoFit/>
          </a:bodyPr>
          <a:lstStyle/>
          <a:p>
            <a:r>
              <a:rPr lang="ja-JP" altLang="en-US" sz="2000" b="1" dirty="0">
                <a:latin typeface="メイリオ" panose="020B0604030504040204" pitchFamily="50" charset="-128"/>
                <a:ea typeface="メイリオ" panose="020B0604030504040204" pitchFamily="50" charset="-128"/>
                <a:cs typeface="メイリオ" panose="020B0604030504040204" pitchFamily="50" charset="-128"/>
              </a:rPr>
              <a:t>請求項の限定事項を削除又は差し替える補正（分割）の可否は、</a:t>
            </a:r>
            <a:r>
              <a:rPr lang="en-US" altLang="ja-JP" sz="2000" b="1" dirty="0">
                <a:latin typeface="メイリオ" panose="020B0604030504040204" pitchFamily="50" charset="-128"/>
                <a:ea typeface="メイリオ" panose="020B0604030504040204" pitchFamily="50" charset="-128"/>
                <a:cs typeface="メイリオ" panose="020B0604030504040204" pitchFamily="50" charset="-128"/>
              </a:rPr>
              <a:t>Essentiality Test</a:t>
            </a:r>
            <a:r>
              <a:rPr lang="ja-JP" altLang="en-US" sz="2000" b="1" dirty="0">
                <a:latin typeface="メイリオ" panose="020B0604030504040204" pitchFamily="50" charset="-128"/>
                <a:ea typeface="メイリオ" panose="020B0604030504040204" pitchFamily="50" charset="-128"/>
                <a:cs typeface="メイリオ" panose="020B0604030504040204" pitchFamily="50" charset="-128"/>
              </a:rPr>
              <a:t>で判断される。</a:t>
            </a:r>
            <a:endParaRPr lang="ja-JP" altLang="en-US" sz="2000" dirty="0"/>
          </a:p>
        </p:txBody>
      </p:sp>
      <p:sp>
        <p:nvSpPr>
          <p:cNvPr id="28" name="正方形/長方形 27">
            <a:extLst>
              <a:ext uri="{FF2B5EF4-FFF2-40B4-BE49-F238E27FC236}">
                <a16:creationId xmlns:a16="http://schemas.microsoft.com/office/drawing/2014/main" id="{383CF8D9-C5B3-BA94-683C-B63CB215C890}"/>
              </a:ext>
            </a:extLst>
          </p:cNvPr>
          <p:cNvSpPr/>
          <p:nvPr/>
        </p:nvSpPr>
        <p:spPr>
          <a:xfrm>
            <a:off x="1514265" y="1664554"/>
            <a:ext cx="144016" cy="144016"/>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277220324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7603038-2E64-45A1-0EB1-91CA142FC81A}"/>
            </a:ext>
          </a:extLst>
        </p:cNvPr>
        <p:cNvGrpSpPr/>
        <p:nvPr/>
      </p:nvGrpSpPr>
      <p:grpSpPr>
        <a:xfrm>
          <a:off x="0" y="0"/>
          <a:ext cx="0" cy="0"/>
          <a:chOff x="0" y="0"/>
          <a:chExt cx="0" cy="0"/>
        </a:xfrm>
      </p:grpSpPr>
      <p:sp>
        <p:nvSpPr>
          <p:cNvPr id="32" name="フッター プレースホルダー 2">
            <a:extLst>
              <a:ext uri="{FF2B5EF4-FFF2-40B4-BE49-F238E27FC236}">
                <a16:creationId xmlns:a16="http://schemas.microsoft.com/office/drawing/2014/main" id="{7AB16EE9-8734-E80B-A948-5D2569FD9953}"/>
              </a:ext>
            </a:extLst>
          </p:cNvPr>
          <p:cNvSpPr>
            <a:spLocks noGrp="1"/>
          </p:cNvSpPr>
          <p:nvPr>
            <p:ph type="ftr" sz="quarter" idx="11"/>
          </p:nvPr>
        </p:nvSpPr>
        <p:spPr>
          <a:xfrm>
            <a:off x="4630250" y="6536434"/>
            <a:ext cx="2592585" cy="365125"/>
          </a:xfrm>
        </p:spPr>
        <p:txBody>
          <a:bodyPr/>
          <a:lstStyle/>
          <a:p>
            <a:r>
              <a:rPr lang="en-US" altLang="ja-JP" sz="800" dirty="0">
                <a:latin typeface="メイリオ" panose="020B0604030504040204" pitchFamily="50" charset="-128"/>
                <a:ea typeface="メイリオ" panose="020B0604030504040204" pitchFamily="50" charset="-128"/>
                <a:cs typeface="Arial" panose="020B0604020202020204" pitchFamily="34" charset="0"/>
              </a:rPr>
              <a:t>©SSIP</a:t>
            </a:r>
            <a:r>
              <a:rPr lang="ja-JP" altLang="en-US" sz="800" dirty="0">
                <a:latin typeface="メイリオ" panose="020B0604030504040204" pitchFamily="50" charset="-128"/>
                <a:ea typeface="メイリオ" panose="020B0604030504040204" pitchFamily="50" charset="-128"/>
                <a:cs typeface="Arial" panose="020B0604020202020204" pitchFamily="34" charset="0"/>
              </a:rPr>
              <a:t>弁理士法人</a:t>
            </a:r>
            <a:r>
              <a:rPr lang="en-US" altLang="ja-JP" sz="800" dirty="0">
                <a:latin typeface="メイリオ" panose="020B0604030504040204" pitchFamily="50" charset="-128"/>
                <a:ea typeface="メイリオ" panose="020B0604030504040204" pitchFamily="50" charset="-128"/>
                <a:cs typeface="Arial" panose="020B0604020202020204" pitchFamily="34" charset="0"/>
              </a:rPr>
              <a:t>. All Rights Reserved.</a:t>
            </a:r>
          </a:p>
        </p:txBody>
      </p:sp>
      <p:sp>
        <p:nvSpPr>
          <p:cNvPr id="3" name="正方形/長方形 2">
            <a:extLst>
              <a:ext uri="{FF2B5EF4-FFF2-40B4-BE49-F238E27FC236}">
                <a16:creationId xmlns:a16="http://schemas.microsoft.com/office/drawing/2014/main" id="{53D78D73-5DB8-1D52-6189-263ED9939B08}"/>
              </a:ext>
            </a:extLst>
          </p:cNvPr>
          <p:cNvSpPr/>
          <p:nvPr/>
        </p:nvSpPr>
        <p:spPr>
          <a:xfrm>
            <a:off x="1595466" y="1468951"/>
            <a:ext cx="9257591" cy="5078313"/>
          </a:xfrm>
          <a:prstGeom prst="rect">
            <a:avLst/>
          </a:prstGeom>
        </p:spPr>
        <p:txBody>
          <a:bodyPr wrap="square">
            <a:spAutoFit/>
          </a:bodyPr>
          <a:lstStyle/>
          <a:p>
            <a:r>
              <a:rPr lang="en-US" altLang="ja-JP" sz="2400" b="1" dirty="0">
                <a:latin typeface="メイリオ" panose="020B0604030504040204" pitchFamily="50" charset="-128"/>
                <a:ea typeface="メイリオ" panose="020B0604030504040204" pitchFamily="50" charset="-128"/>
                <a:cs typeface="メイリオ" panose="020B0604030504040204" pitchFamily="50" charset="-128"/>
              </a:rPr>
              <a:t>T775/07</a:t>
            </a:r>
            <a:r>
              <a:rPr lang="ja-JP" altLang="en-US" sz="2400" b="1" dirty="0">
                <a:latin typeface="メイリオ" panose="020B0604030504040204" pitchFamily="50" charset="-128"/>
                <a:ea typeface="メイリオ" panose="020B0604030504040204" pitchFamily="50" charset="-128"/>
                <a:cs typeface="メイリオ" panose="020B0604030504040204" pitchFamily="50" charset="-128"/>
              </a:rPr>
              <a:t>事件（ハンズフリーのタオル供給装置）</a:t>
            </a:r>
            <a:endParaRPr lang="en-US" altLang="ja-JP" sz="2400" b="1" dirty="0">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2000" u="sng" dirty="0">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2000" u="sng" dirty="0">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2000" u="sng"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2000" b="1" u="sng" dirty="0">
                <a:latin typeface="メイリオ" panose="020B0604030504040204" pitchFamily="50" charset="-128"/>
                <a:ea typeface="メイリオ" panose="020B0604030504040204" pitchFamily="50" charset="-128"/>
                <a:cs typeface="メイリオ" panose="020B0604030504040204" pitchFamily="50" charset="-128"/>
              </a:rPr>
              <a:t>補正内容</a:t>
            </a:r>
            <a:endParaRPr lang="en-US" altLang="ja-JP" sz="2000" b="1"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2000" dirty="0">
                <a:latin typeface="メイリオ" panose="020B0604030504040204" pitchFamily="50" charset="-128"/>
                <a:ea typeface="メイリオ" panose="020B0604030504040204" pitchFamily="50" charset="-128"/>
                <a:cs typeface="メイリオ" panose="020B0604030504040204" pitchFamily="50" charset="-128"/>
              </a:rPr>
              <a:t>　「制御回路に電圧を加えるソーラーパネル」を請求項から削除</a:t>
            </a:r>
            <a:endParaRPr lang="en-US" altLang="ja-JP" sz="200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2000" b="1" u="sng" dirty="0">
                <a:latin typeface="メイリオ" panose="020B0604030504040204" pitchFamily="50" charset="-128"/>
                <a:ea typeface="メイリオ" panose="020B0604030504040204" pitchFamily="50" charset="-128"/>
                <a:cs typeface="メイリオ" panose="020B0604030504040204" pitchFamily="50" charset="-128"/>
              </a:rPr>
              <a:t>出願人の主張</a:t>
            </a:r>
            <a:endParaRPr lang="en-US" altLang="ja-JP" sz="2000" b="1" u="sng"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2000" dirty="0">
                <a:latin typeface="メイリオ" panose="020B0604030504040204" pitchFamily="50" charset="-128"/>
                <a:ea typeface="メイリオ" panose="020B0604030504040204" pitchFamily="50" charset="-128"/>
                <a:cs typeface="メイリオ" panose="020B0604030504040204" pitchFamily="50" charset="-128"/>
              </a:rPr>
              <a:t>　①ソーラーパネルは、タオルのつまりを回避することを目的とする発明には</a:t>
            </a:r>
            <a:endParaRPr lang="en-US" altLang="ja-JP" sz="200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2000" dirty="0">
                <a:latin typeface="メイリオ" panose="020B0604030504040204" pitchFamily="50" charset="-128"/>
                <a:ea typeface="メイリオ" panose="020B0604030504040204" pitchFamily="50" charset="-128"/>
                <a:cs typeface="メイリオ" panose="020B0604030504040204" pitchFamily="50" charset="-128"/>
              </a:rPr>
              <a:t>　　必須ではない（要件（</a:t>
            </a:r>
            <a:r>
              <a:rPr lang="en-US" altLang="ja-JP" sz="2000" dirty="0">
                <a:latin typeface="メイリオ" panose="020B0604030504040204" pitchFamily="50" charset="-128"/>
                <a:ea typeface="メイリオ" panose="020B0604030504040204" pitchFamily="50" charset="-128"/>
                <a:cs typeface="メイリオ" panose="020B0604030504040204" pitchFamily="50" charset="-128"/>
              </a:rPr>
              <a:t>ⅱ</a:t>
            </a:r>
            <a:r>
              <a:rPr lang="ja-JP" altLang="en-US" sz="2000" dirty="0">
                <a:latin typeface="メイリオ" panose="020B0604030504040204" pitchFamily="50" charset="-128"/>
                <a:ea typeface="メイリオ" panose="020B0604030504040204" pitchFamily="50" charset="-128"/>
                <a:cs typeface="メイリオ" panose="020B0604030504040204" pitchFamily="50" charset="-128"/>
              </a:rPr>
              <a:t>）の主張）</a:t>
            </a:r>
            <a:endParaRPr lang="en-US" altLang="ja-JP" sz="200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2000" dirty="0">
                <a:latin typeface="メイリオ" panose="020B0604030504040204" pitchFamily="50" charset="-128"/>
                <a:ea typeface="メイリオ" panose="020B0604030504040204" pitchFamily="50" charset="-128"/>
                <a:cs typeface="メイリオ" panose="020B0604030504040204" pitchFamily="50" charset="-128"/>
              </a:rPr>
              <a:t>　②請求項にはソーラーパネルとは別の電源（タオル供給手段への電源）が記</a:t>
            </a:r>
            <a:endParaRPr lang="en-US" altLang="ja-JP" sz="200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2000" dirty="0">
                <a:latin typeface="メイリオ" panose="020B0604030504040204" pitchFamily="50" charset="-128"/>
                <a:ea typeface="メイリオ" panose="020B0604030504040204" pitchFamily="50" charset="-128"/>
                <a:cs typeface="メイリオ" panose="020B0604030504040204" pitchFamily="50" charset="-128"/>
              </a:rPr>
              <a:t>　　載されており、ソーラーパネルを削除したとしても、上述の別電源を用い</a:t>
            </a:r>
            <a:endParaRPr lang="en-US" altLang="ja-JP" sz="200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2000" dirty="0">
                <a:latin typeface="メイリオ" panose="020B0604030504040204" pitchFamily="50" charset="-128"/>
                <a:ea typeface="メイリオ" panose="020B0604030504040204" pitchFamily="50" charset="-128"/>
                <a:cs typeface="メイリオ" panose="020B0604030504040204" pitchFamily="50" charset="-128"/>
              </a:rPr>
              <a:t>　　て制御回路は機能するので、「他の特徴の変更」は必要ない（要件（</a:t>
            </a:r>
            <a:r>
              <a:rPr lang="en-US" altLang="ja-JP" sz="2000" dirty="0">
                <a:latin typeface="メイリオ" panose="020B0604030504040204" pitchFamily="50" charset="-128"/>
                <a:ea typeface="メイリオ" panose="020B0604030504040204" pitchFamily="50" charset="-128"/>
                <a:cs typeface="メイリオ" panose="020B0604030504040204" pitchFamily="50" charset="-128"/>
              </a:rPr>
              <a:t>ⅲ</a:t>
            </a:r>
            <a:r>
              <a:rPr lang="ja-JP" altLang="en-US" sz="2000" dirty="0">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200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2000" dirty="0">
                <a:latin typeface="メイリオ" panose="020B0604030504040204" pitchFamily="50" charset="-128"/>
                <a:ea typeface="メイリオ" panose="020B0604030504040204" pitchFamily="50" charset="-128"/>
                <a:cs typeface="メイリオ" panose="020B0604030504040204" pitchFamily="50" charset="-128"/>
              </a:rPr>
              <a:t>　　の主張）</a:t>
            </a:r>
            <a:endParaRPr lang="en-US" altLang="ja-JP" sz="200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2000" b="1" u="sng" dirty="0">
                <a:latin typeface="メイリオ" panose="020B0604030504040204" pitchFamily="50" charset="-128"/>
                <a:ea typeface="メイリオ" panose="020B0604030504040204" pitchFamily="50" charset="-128"/>
                <a:cs typeface="メイリオ" panose="020B0604030504040204" pitchFamily="50" charset="-128"/>
              </a:rPr>
              <a:t>審判部の結論</a:t>
            </a:r>
            <a:endParaRPr lang="en-US" altLang="ja-JP" sz="2000" b="1" u="sng"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20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2000" b="1" dirty="0">
                <a:latin typeface="メイリオ" panose="020B0604030504040204" pitchFamily="50" charset="-128"/>
                <a:ea typeface="メイリオ" panose="020B0604030504040204" pitchFamily="50" charset="-128"/>
                <a:cs typeface="メイリオ" panose="020B0604030504040204" pitchFamily="50" charset="-128"/>
              </a:rPr>
              <a:t>ソーラーパネル（＝制御回路への電圧印加手段）の削除は</a:t>
            </a:r>
            <a:r>
              <a:rPr lang="ja-JP" altLang="en-US" sz="2000" b="1" u="sng" dirty="0">
                <a:solidFill>
                  <a:srgbClr val="D4162D"/>
                </a:solidFill>
                <a:latin typeface="メイリオ" panose="020B0604030504040204" pitchFamily="50" charset="-128"/>
                <a:ea typeface="メイリオ" panose="020B0604030504040204" pitchFamily="50" charset="-128"/>
                <a:cs typeface="メイリオ" panose="020B0604030504040204" pitchFamily="50" charset="-128"/>
              </a:rPr>
              <a:t>タオル供給手段の電源の変更を要し</a:t>
            </a:r>
            <a:r>
              <a:rPr lang="ja-JP" altLang="en-US" sz="2000" dirty="0">
                <a:latin typeface="メイリオ" panose="020B0604030504040204" pitchFamily="50" charset="-128"/>
                <a:ea typeface="メイリオ" panose="020B0604030504040204" pitchFamily="50" charset="-128"/>
                <a:cs typeface="メイリオ" panose="020B0604030504040204" pitchFamily="50" charset="-128"/>
              </a:rPr>
              <a:t>、 「他の特徴の変更」を要すると判断した 。</a:t>
            </a:r>
            <a:endParaRPr lang="en-US" altLang="ja-JP" sz="20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 name="正方形/長方形 3">
            <a:extLst>
              <a:ext uri="{FF2B5EF4-FFF2-40B4-BE49-F238E27FC236}">
                <a16:creationId xmlns:a16="http://schemas.microsoft.com/office/drawing/2014/main" id="{031A0447-106F-2A66-029E-1F17090021FA}"/>
              </a:ext>
            </a:extLst>
          </p:cNvPr>
          <p:cNvSpPr/>
          <p:nvPr/>
        </p:nvSpPr>
        <p:spPr>
          <a:xfrm>
            <a:off x="1451451" y="1608526"/>
            <a:ext cx="173572" cy="144016"/>
          </a:xfrm>
          <a:prstGeom prst="rect">
            <a:avLst/>
          </a:prstGeom>
          <a:solidFill>
            <a:srgbClr val="D4162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 name="四角形吹き出し 12">
            <a:extLst>
              <a:ext uri="{FF2B5EF4-FFF2-40B4-BE49-F238E27FC236}">
                <a16:creationId xmlns:a16="http://schemas.microsoft.com/office/drawing/2014/main" id="{AAAE2DA1-95AA-609D-0196-D5D2714AA8D2}"/>
              </a:ext>
            </a:extLst>
          </p:cNvPr>
          <p:cNvSpPr/>
          <p:nvPr/>
        </p:nvSpPr>
        <p:spPr>
          <a:xfrm>
            <a:off x="1667475" y="1941901"/>
            <a:ext cx="7498296" cy="687562"/>
          </a:xfrm>
          <a:prstGeom prst="wedgeRectCallout">
            <a:avLst>
              <a:gd name="adj1" fmla="val -39789"/>
              <a:gd name="adj2" fmla="val 8409"/>
            </a:avLst>
          </a:prstGeom>
          <a:solidFill>
            <a:schemeClr val="tx1">
              <a:lumMod val="50000"/>
              <a:lumOff val="50000"/>
            </a:schemeClr>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   ⇒</a:t>
            </a:r>
            <a:r>
              <a:rPr lang="en-US" altLang="ja-JP"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Essentiality Test</a:t>
            </a:r>
            <a:r>
              <a:rPr lang="ja-JP" altLang="en-US"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の少なくとも要件（</a:t>
            </a:r>
            <a:r>
              <a:rPr lang="en-US" altLang="ja-JP"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iii</a:t>
            </a:r>
            <a:r>
              <a:rPr lang="ja-JP" altLang="en-US"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）を満たさないとして</a:t>
            </a:r>
            <a:endParaRPr lang="en-US" altLang="ja-JP"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　　構成の削除の補正が認められなかった事案</a:t>
            </a:r>
            <a:endParaRPr lang="en-US" altLang="ja-JP"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 name="タイトル 1">
            <a:extLst>
              <a:ext uri="{FF2B5EF4-FFF2-40B4-BE49-F238E27FC236}">
                <a16:creationId xmlns:a16="http://schemas.microsoft.com/office/drawing/2014/main" id="{C5DB9AFE-4610-38F3-C82F-1F219FCDA64C}"/>
              </a:ext>
            </a:extLst>
          </p:cNvPr>
          <p:cNvSpPr txBox="1">
            <a:spLocks/>
          </p:cNvSpPr>
          <p:nvPr/>
        </p:nvSpPr>
        <p:spPr>
          <a:xfrm>
            <a:off x="1143000" y="533401"/>
            <a:ext cx="9906000" cy="1382156"/>
          </a:xfrm>
          <a:prstGeom prst="rect">
            <a:avLst/>
          </a:prstGeom>
        </p:spPr>
        <p:txBody>
          <a:bodyPr/>
          <a:lstStyle>
            <a:lvl1pPr algn="l" defTabSz="914400" rtl="0" eaLnBrk="1" latinLnBrk="0" hangingPunct="1">
              <a:lnSpc>
                <a:spcPct val="105000"/>
              </a:lnSpc>
              <a:spcBef>
                <a:spcPct val="0"/>
              </a:spcBef>
              <a:buNone/>
              <a:defRPr sz="4800" b="1" i="0" kern="1200" cap="none" spc="140" baseline="0">
                <a:solidFill>
                  <a:schemeClr val="tx2"/>
                </a:solidFill>
                <a:latin typeface="+mj-lt"/>
                <a:ea typeface="+mj-ea"/>
                <a:cs typeface="+mj-cs"/>
              </a:defRPr>
            </a:lvl1pPr>
          </a:lstStyle>
          <a:p>
            <a:r>
              <a:rPr kumimoji="1" lang="en-US" altLang="ja-JP" dirty="0"/>
              <a:t>4.3</a:t>
            </a:r>
            <a:r>
              <a:rPr lang="ja-JP" altLang="en-US" dirty="0"/>
              <a:t> 請求範囲を</a:t>
            </a:r>
            <a:r>
              <a:rPr lang="ja-JP" altLang="en-US" dirty="0">
                <a:solidFill>
                  <a:srgbClr val="C00000"/>
                </a:solidFill>
              </a:rPr>
              <a:t>拡大</a:t>
            </a:r>
            <a:r>
              <a:rPr lang="en-US" altLang="ja-JP" dirty="0">
                <a:solidFill>
                  <a:srgbClr val="C00000"/>
                </a:solidFill>
              </a:rPr>
              <a:t>/</a:t>
            </a:r>
            <a:r>
              <a:rPr lang="ja-JP" altLang="en-US" dirty="0">
                <a:solidFill>
                  <a:srgbClr val="C00000"/>
                </a:solidFill>
              </a:rPr>
              <a:t>変更</a:t>
            </a:r>
            <a:r>
              <a:rPr lang="ja-JP" altLang="en-US" dirty="0"/>
              <a:t>する補正</a:t>
            </a:r>
            <a:endParaRPr kumimoji="1" lang="ja-JP" altLang="en-US" dirty="0"/>
          </a:p>
        </p:txBody>
      </p:sp>
    </p:spTree>
    <p:extLst>
      <p:ext uri="{BB962C8B-B14F-4D97-AF65-F5344CB8AC3E}">
        <p14:creationId xmlns:p14="http://schemas.microsoft.com/office/powerpoint/2010/main" val="172681860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14745CE-8394-6237-F4EC-EC778736F244}"/>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0F25923C-375A-98F7-7A22-D16E60D06CAA}"/>
              </a:ext>
            </a:extLst>
          </p:cNvPr>
          <p:cNvSpPr txBox="1">
            <a:spLocks/>
          </p:cNvSpPr>
          <p:nvPr/>
        </p:nvSpPr>
        <p:spPr>
          <a:xfrm>
            <a:off x="1143000" y="533401"/>
            <a:ext cx="9906000" cy="1382156"/>
          </a:xfrm>
          <a:prstGeom prst="rect">
            <a:avLst/>
          </a:prstGeom>
        </p:spPr>
        <p:txBody>
          <a:bodyPr/>
          <a:lstStyle>
            <a:lvl1pPr algn="l" defTabSz="914400" rtl="0" eaLnBrk="1" latinLnBrk="0" hangingPunct="1">
              <a:lnSpc>
                <a:spcPct val="105000"/>
              </a:lnSpc>
              <a:spcBef>
                <a:spcPct val="0"/>
              </a:spcBef>
              <a:buNone/>
              <a:defRPr sz="4800" b="1" i="0" kern="1200" cap="none" spc="140" baseline="0">
                <a:solidFill>
                  <a:schemeClr val="tx2"/>
                </a:solidFill>
                <a:latin typeface="+mj-lt"/>
                <a:ea typeface="+mj-ea"/>
                <a:cs typeface="+mj-cs"/>
              </a:defRPr>
            </a:lvl1pPr>
          </a:lstStyle>
          <a:p>
            <a:r>
              <a:rPr kumimoji="1" lang="en-US" altLang="ja-JP" dirty="0"/>
              <a:t>4.4 </a:t>
            </a:r>
            <a:r>
              <a:rPr kumimoji="1" lang="ja-JP" altLang="en-US" dirty="0"/>
              <a:t>請求の範囲を</a:t>
            </a:r>
            <a:r>
              <a:rPr kumimoji="1" lang="ja-JP" altLang="en-US" dirty="0">
                <a:solidFill>
                  <a:srgbClr val="C00000"/>
                </a:solidFill>
              </a:rPr>
              <a:t>減縮</a:t>
            </a:r>
            <a:r>
              <a:rPr kumimoji="1" lang="ja-JP" altLang="en-US" dirty="0"/>
              <a:t>する補正➀</a:t>
            </a:r>
            <a:r>
              <a:rPr lang="ja-JP" altLang="en-US" dirty="0"/>
              <a:t> </a:t>
            </a:r>
            <a:endParaRPr kumimoji="1" lang="ja-JP" altLang="en-US" dirty="0"/>
          </a:p>
        </p:txBody>
      </p:sp>
      <p:sp>
        <p:nvSpPr>
          <p:cNvPr id="32" name="フッター プレースホルダー 2">
            <a:extLst>
              <a:ext uri="{FF2B5EF4-FFF2-40B4-BE49-F238E27FC236}">
                <a16:creationId xmlns:a16="http://schemas.microsoft.com/office/drawing/2014/main" id="{C9B1264F-FE47-A8FF-4098-9ADCBF6F37FB}"/>
              </a:ext>
            </a:extLst>
          </p:cNvPr>
          <p:cNvSpPr>
            <a:spLocks noGrp="1"/>
          </p:cNvSpPr>
          <p:nvPr>
            <p:ph type="ftr" sz="quarter" idx="11"/>
          </p:nvPr>
        </p:nvSpPr>
        <p:spPr>
          <a:xfrm>
            <a:off x="4630250" y="6536434"/>
            <a:ext cx="2592585" cy="365125"/>
          </a:xfrm>
        </p:spPr>
        <p:txBody>
          <a:bodyPr/>
          <a:lstStyle/>
          <a:p>
            <a:r>
              <a:rPr lang="en-US" altLang="ja-JP" sz="800" dirty="0">
                <a:latin typeface="メイリオ" panose="020B0604030504040204" pitchFamily="50" charset="-128"/>
                <a:ea typeface="メイリオ" panose="020B0604030504040204" pitchFamily="50" charset="-128"/>
                <a:cs typeface="Arial" panose="020B0604020202020204" pitchFamily="34" charset="0"/>
              </a:rPr>
              <a:t>©SSIP</a:t>
            </a:r>
            <a:r>
              <a:rPr lang="ja-JP" altLang="en-US" sz="800" dirty="0">
                <a:latin typeface="メイリオ" panose="020B0604030504040204" pitchFamily="50" charset="-128"/>
                <a:ea typeface="メイリオ" panose="020B0604030504040204" pitchFamily="50" charset="-128"/>
                <a:cs typeface="Arial" panose="020B0604020202020204" pitchFamily="34" charset="0"/>
              </a:rPr>
              <a:t>弁理士法人</a:t>
            </a:r>
            <a:r>
              <a:rPr lang="en-US" altLang="ja-JP" sz="800" dirty="0">
                <a:latin typeface="メイリオ" panose="020B0604030504040204" pitchFamily="50" charset="-128"/>
                <a:ea typeface="メイリオ" panose="020B0604030504040204" pitchFamily="50" charset="-128"/>
                <a:cs typeface="Arial" panose="020B0604020202020204" pitchFamily="34" charset="0"/>
              </a:rPr>
              <a:t>. All Rights Reserved.</a:t>
            </a:r>
          </a:p>
        </p:txBody>
      </p:sp>
      <p:sp>
        <p:nvSpPr>
          <p:cNvPr id="19" name="テキスト ボックス 18">
            <a:extLst>
              <a:ext uri="{FF2B5EF4-FFF2-40B4-BE49-F238E27FC236}">
                <a16:creationId xmlns:a16="http://schemas.microsoft.com/office/drawing/2014/main" id="{57F6300E-42E5-B119-48D3-0D03CE90BECA}"/>
              </a:ext>
            </a:extLst>
          </p:cNvPr>
          <p:cNvSpPr txBox="1"/>
          <p:nvPr/>
        </p:nvSpPr>
        <p:spPr>
          <a:xfrm>
            <a:off x="1606351" y="2028572"/>
            <a:ext cx="8419391" cy="1200329"/>
          </a:xfrm>
          <a:prstGeom prst="rect">
            <a:avLst/>
          </a:prstGeom>
          <a:solidFill>
            <a:schemeClr val="bg1"/>
          </a:solidFill>
          <a:ln w="19050" cmpd="thinThick">
            <a:solidFill>
              <a:schemeClr val="accent1">
                <a:shade val="50000"/>
              </a:schemeClr>
            </a:solidFill>
          </a:ln>
          <a:effectLst>
            <a:outerShdw blurRad="50800" dist="38100" dir="2700000" algn="tl" rotWithShape="0">
              <a:prstClr val="black">
                <a:alpha val="40000"/>
              </a:prstClr>
            </a:outerShdw>
          </a:effectLst>
        </p:spPr>
        <p:txBody>
          <a:bodyPr wrap="square" rtlCol="0">
            <a:spAutoFit/>
          </a:bodyPr>
          <a:lstStyle/>
          <a:p>
            <a:r>
              <a:rPr lang="ja-JP" altLang="en-US" b="1" u="sng" dirty="0">
                <a:latin typeface="メイリオ" panose="020B0604030504040204" pitchFamily="50" charset="-128"/>
                <a:ea typeface="メイリオ" panose="020B0604030504040204" pitchFamily="50" charset="-128"/>
                <a:cs typeface="メイリオ" panose="020B0604030504040204" pitchFamily="50" charset="-128"/>
              </a:rPr>
              <a:t>ルール➀：実施形態の組合せの開示の必要性</a:t>
            </a:r>
            <a:endParaRPr lang="en-US" altLang="ja-JP" b="1" u="sng"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dirty="0">
                <a:latin typeface="メイリオ" panose="020B0604030504040204" pitchFamily="50" charset="-128"/>
                <a:ea typeface="メイリオ" panose="020B0604030504040204" pitchFamily="50" charset="-128"/>
                <a:cs typeface="メイリオ" panose="020B0604030504040204" pitchFamily="50" charset="-128"/>
              </a:rPr>
              <a:t>構成を導入する補正は、第一に当初出願がその限定の根拠を含んでおり、第二に</a:t>
            </a:r>
            <a:r>
              <a:rPr lang="ja-JP" altLang="en-US" b="1" u="sng" dirty="0">
                <a:solidFill>
                  <a:srgbClr val="D4162D"/>
                </a:solidFill>
                <a:latin typeface="メイリオ" panose="020B0604030504040204" pitchFamily="50" charset="-128"/>
                <a:ea typeface="メイリオ" panose="020B0604030504040204" pitchFamily="50" charset="-128"/>
                <a:cs typeface="メイリオ" panose="020B0604030504040204" pitchFamily="50" charset="-128"/>
              </a:rPr>
              <a:t>補正の結果得られる構成の組合せ</a:t>
            </a:r>
            <a:r>
              <a:rPr lang="ja-JP" altLang="en-US" b="1" dirty="0">
                <a:solidFill>
                  <a:srgbClr val="D4162D"/>
                </a:solidFill>
                <a:latin typeface="メイリオ" panose="020B0604030504040204" pitchFamily="50" charset="-128"/>
                <a:ea typeface="メイリオ" panose="020B0604030504040204" pitchFamily="50" charset="-128"/>
                <a:cs typeface="メイリオ" panose="020B0604030504040204" pitchFamily="50" charset="-128"/>
              </a:rPr>
              <a:t>が当初出願の教示に沿っている</a:t>
            </a:r>
            <a:r>
              <a:rPr lang="ja-JP" altLang="en-US" dirty="0">
                <a:latin typeface="メイリオ" panose="020B0604030504040204" pitchFamily="50" charset="-128"/>
                <a:ea typeface="メイリオ" panose="020B0604030504040204" pitchFamily="50" charset="-128"/>
                <a:cs typeface="メイリオ" panose="020B0604030504040204" pitchFamily="50" charset="-128"/>
              </a:rPr>
              <a:t>場合には許される（「構成の組合せ」について明細書中の開示・示唆が必要）。</a:t>
            </a:r>
            <a:endParaRPr lang="en-US" altLang="ja-JP"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0" name="正方形/長方形 19">
            <a:extLst>
              <a:ext uri="{FF2B5EF4-FFF2-40B4-BE49-F238E27FC236}">
                <a16:creationId xmlns:a16="http://schemas.microsoft.com/office/drawing/2014/main" id="{493486B6-E7F5-5F9B-ADB7-D71DC85A64C1}"/>
              </a:ext>
            </a:extLst>
          </p:cNvPr>
          <p:cNvSpPr/>
          <p:nvPr/>
        </p:nvSpPr>
        <p:spPr>
          <a:xfrm>
            <a:off x="1606352" y="1550123"/>
            <a:ext cx="8563406" cy="461665"/>
          </a:xfrm>
          <a:prstGeom prst="rect">
            <a:avLst/>
          </a:prstGeom>
        </p:spPr>
        <p:txBody>
          <a:bodyPr wrap="square">
            <a:spAutoFit/>
          </a:bodyPr>
          <a:lstStyle/>
          <a:p>
            <a:r>
              <a:rPr lang="ja-JP" altLang="en-US" sz="2400" b="1" dirty="0">
                <a:latin typeface="メイリオ" panose="020B0604030504040204" pitchFamily="50" charset="-128"/>
                <a:ea typeface="メイリオ" panose="020B0604030504040204" pitchFamily="50" charset="-128"/>
                <a:cs typeface="メイリオ" panose="020B0604030504040204" pitchFamily="50" charset="-128"/>
              </a:rPr>
              <a:t>減縮補正の場合のルール➀：構成の組合せの開示の必要性</a:t>
            </a:r>
            <a:endParaRPr lang="en-US" altLang="ja-JP" sz="24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1" name="正方形/長方形 20">
            <a:extLst>
              <a:ext uri="{FF2B5EF4-FFF2-40B4-BE49-F238E27FC236}">
                <a16:creationId xmlns:a16="http://schemas.microsoft.com/office/drawing/2014/main" id="{A8A41013-D911-B012-3925-DAA280A19ED5}"/>
              </a:ext>
            </a:extLst>
          </p:cNvPr>
          <p:cNvSpPr/>
          <p:nvPr/>
        </p:nvSpPr>
        <p:spPr>
          <a:xfrm>
            <a:off x="1462336" y="1669706"/>
            <a:ext cx="144016" cy="144016"/>
          </a:xfrm>
          <a:prstGeom prst="rect">
            <a:avLst/>
          </a:prstGeom>
          <a:solidFill>
            <a:srgbClr val="D4162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2" name="正方形/長方形 21">
            <a:extLst>
              <a:ext uri="{FF2B5EF4-FFF2-40B4-BE49-F238E27FC236}">
                <a16:creationId xmlns:a16="http://schemas.microsoft.com/office/drawing/2014/main" id="{40C6EDCE-D3FA-B4B7-1266-47E389BD2932}"/>
              </a:ext>
            </a:extLst>
          </p:cNvPr>
          <p:cNvSpPr/>
          <p:nvPr/>
        </p:nvSpPr>
        <p:spPr>
          <a:xfrm>
            <a:off x="1462336" y="3768931"/>
            <a:ext cx="144016" cy="144016"/>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3" name="正方形/長方形 22">
            <a:extLst>
              <a:ext uri="{FF2B5EF4-FFF2-40B4-BE49-F238E27FC236}">
                <a16:creationId xmlns:a16="http://schemas.microsoft.com/office/drawing/2014/main" id="{FA8208AE-C61F-F8ED-602B-F9D5908DDB00}"/>
              </a:ext>
            </a:extLst>
          </p:cNvPr>
          <p:cNvSpPr/>
          <p:nvPr/>
        </p:nvSpPr>
        <p:spPr>
          <a:xfrm>
            <a:off x="1606352" y="3648722"/>
            <a:ext cx="4572000" cy="461665"/>
          </a:xfrm>
          <a:prstGeom prst="rect">
            <a:avLst/>
          </a:prstGeom>
        </p:spPr>
        <p:txBody>
          <a:bodyPr>
            <a:spAutoFit/>
          </a:bodyPr>
          <a:lstStyle/>
          <a:p>
            <a:r>
              <a:rPr lang="ja-JP" altLang="en-US" sz="2400" b="1" dirty="0">
                <a:latin typeface="メイリオ" panose="020B0604030504040204" pitchFamily="50" charset="-128"/>
                <a:ea typeface="メイリオ" panose="020B0604030504040204" pitchFamily="50" charset="-128"/>
                <a:cs typeface="メイリオ" panose="020B0604030504040204" pitchFamily="50" charset="-128"/>
              </a:rPr>
              <a:t>典型的な事例</a:t>
            </a:r>
            <a:endParaRPr lang="en-US" altLang="ja-JP" sz="2400" b="1" dirty="0">
              <a:latin typeface="メイリオ" panose="020B0604030504040204" pitchFamily="50" charset="-128"/>
              <a:ea typeface="メイリオ" panose="020B0604030504040204" pitchFamily="50" charset="-128"/>
              <a:cs typeface="メイリオ" panose="020B0604030504040204" pitchFamily="50" charset="-128"/>
            </a:endParaRPr>
          </a:p>
        </p:txBody>
      </p:sp>
      <p:graphicFrame>
        <p:nvGraphicFramePr>
          <p:cNvPr id="24" name="表 23">
            <a:extLst>
              <a:ext uri="{FF2B5EF4-FFF2-40B4-BE49-F238E27FC236}">
                <a16:creationId xmlns:a16="http://schemas.microsoft.com/office/drawing/2014/main" id="{0997B47F-C335-EEF8-C450-19FDA041E621}"/>
              </a:ext>
            </a:extLst>
          </p:cNvPr>
          <p:cNvGraphicFramePr>
            <a:graphicFrameLocks noGrp="1"/>
          </p:cNvGraphicFramePr>
          <p:nvPr>
            <p:extLst>
              <p:ext uri="{D42A27DB-BD31-4B8C-83A1-F6EECF244321}">
                <p14:modId xmlns:p14="http://schemas.microsoft.com/office/powerpoint/2010/main" val="1285395050"/>
              </p:ext>
            </p:extLst>
          </p:nvPr>
        </p:nvGraphicFramePr>
        <p:xfrm>
          <a:off x="1543843" y="4152778"/>
          <a:ext cx="8307726" cy="741680"/>
        </p:xfrm>
        <a:graphic>
          <a:graphicData uri="http://schemas.openxmlformats.org/drawingml/2006/table">
            <a:tbl>
              <a:tblPr firstRow="1" bandRow="1">
                <a:tableStyleId>{5C22544A-7EE6-4342-B048-85BDC9FD1C3A}</a:tableStyleId>
              </a:tblPr>
              <a:tblGrid>
                <a:gridCol w="1232014">
                  <a:extLst>
                    <a:ext uri="{9D8B030D-6E8A-4147-A177-3AD203B41FA5}">
                      <a16:colId xmlns:a16="http://schemas.microsoft.com/office/drawing/2014/main" val="20000"/>
                    </a:ext>
                  </a:extLst>
                </a:gridCol>
                <a:gridCol w="876389">
                  <a:extLst>
                    <a:ext uri="{9D8B030D-6E8A-4147-A177-3AD203B41FA5}">
                      <a16:colId xmlns:a16="http://schemas.microsoft.com/office/drawing/2014/main" val="20001"/>
                    </a:ext>
                  </a:extLst>
                </a:gridCol>
                <a:gridCol w="362586">
                  <a:extLst>
                    <a:ext uri="{9D8B030D-6E8A-4147-A177-3AD203B41FA5}">
                      <a16:colId xmlns:a16="http://schemas.microsoft.com/office/drawing/2014/main" val="20002"/>
                    </a:ext>
                  </a:extLst>
                </a:gridCol>
                <a:gridCol w="1532144">
                  <a:extLst>
                    <a:ext uri="{9D8B030D-6E8A-4147-A177-3AD203B41FA5}">
                      <a16:colId xmlns:a16="http://schemas.microsoft.com/office/drawing/2014/main" val="20003"/>
                    </a:ext>
                  </a:extLst>
                </a:gridCol>
                <a:gridCol w="4304593">
                  <a:extLst>
                    <a:ext uri="{9D8B030D-6E8A-4147-A177-3AD203B41FA5}">
                      <a16:colId xmlns:a16="http://schemas.microsoft.com/office/drawing/2014/main" val="20004"/>
                    </a:ext>
                  </a:extLst>
                </a:gridCol>
              </a:tblGrid>
              <a:tr h="370840">
                <a:tc>
                  <a:txBody>
                    <a:bodyPr/>
                    <a:lstStyle/>
                    <a:p>
                      <a:endParaRPr kumimoji="1" lang="ja-JP" altLang="en-US" dirty="0"/>
                    </a:p>
                  </a:txBody>
                  <a:tcPr>
                    <a:solidFill>
                      <a:schemeClr val="tx1">
                        <a:lumMod val="50000"/>
                        <a:lumOff val="50000"/>
                      </a:schemeClr>
                    </a:solidFill>
                  </a:tcPr>
                </a:tc>
                <a:tc>
                  <a:txBody>
                    <a:bodyPr/>
                    <a:lstStyle/>
                    <a:p>
                      <a:r>
                        <a:rPr kumimoji="1" lang="ja-JP" altLang="en-US" dirty="0"/>
                        <a:t>補正前</a:t>
                      </a:r>
                    </a:p>
                  </a:txBody>
                  <a:tcPr>
                    <a:solidFill>
                      <a:schemeClr val="tx1">
                        <a:lumMod val="50000"/>
                        <a:lumOff val="50000"/>
                      </a:schemeClr>
                    </a:solidFill>
                  </a:tcPr>
                </a:tc>
                <a:tc>
                  <a:txBody>
                    <a:bodyPr/>
                    <a:lstStyle/>
                    <a:p>
                      <a:endParaRPr kumimoji="1" lang="ja-JP" altLang="en-US" dirty="0"/>
                    </a:p>
                  </a:txBody>
                  <a:tcPr>
                    <a:solidFill>
                      <a:schemeClr val="tx1">
                        <a:lumMod val="50000"/>
                        <a:lumOff val="50000"/>
                      </a:schemeClr>
                    </a:solidFill>
                  </a:tcPr>
                </a:tc>
                <a:tc>
                  <a:txBody>
                    <a:bodyPr/>
                    <a:lstStyle/>
                    <a:p>
                      <a:r>
                        <a:rPr kumimoji="1" lang="ja-JP" altLang="en-US" dirty="0"/>
                        <a:t>補正後</a:t>
                      </a:r>
                    </a:p>
                  </a:txBody>
                  <a:tcPr>
                    <a:solidFill>
                      <a:schemeClr val="tx1">
                        <a:lumMod val="50000"/>
                        <a:lumOff val="50000"/>
                      </a:schemeClr>
                    </a:solidFill>
                  </a:tcPr>
                </a:tc>
                <a:tc>
                  <a:txBody>
                    <a:bodyPr/>
                    <a:lstStyle/>
                    <a:p>
                      <a:r>
                        <a:rPr kumimoji="1" lang="ja-JP" altLang="en-US" dirty="0"/>
                        <a:t>開示内容</a:t>
                      </a:r>
                    </a:p>
                  </a:txBody>
                  <a:tcPr>
                    <a:solidFill>
                      <a:schemeClr val="tx1">
                        <a:lumMod val="50000"/>
                        <a:lumOff val="50000"/>
                      </a:schemeClr>
                    </a:solidFill>
                  </a:tcPr>
                </a:tc>
                <a:extLst>
                  <a:ext uri="{0D108BD9-81ED-4DB2-BD59-A6C34878D82A}">
                    <a16:rowId xmlns:a16="http://schemas.microsoft.com/office/drawing/2014/main" val="10000"/>
                  </a:ext>
                </a:extLst>
              </a:tr>
              <a:tr h="370840">
                <a:tc>
                  <a:txBody>
                    <a:bodyPr/>
                    <a:lstStyle/>
                    <a:p>
                      <a:r>
                        <a:rPr kumimoji="1" lang="ja-JP" altLang="en-US" dirty="0"/>
                        <a:t>ケース１</a:t>
                      </a:r>
                    </a:p>
                  </a:txBody>
                  <a:tcPr/>
                </a:tc>
                <a:tc>
                  <a:txBody>
                    <a:bodyPr/>
                    <a:lstStyle/>
                    <a:p>
                      <a:r>
                        <a:rPr kumimoji="1" lang="ja-JP" altLang="en-US" dirty="0"/>
                        <a:t>Ａ</a:t>
                      </a:r>
                    </a:p>
                  </a:txBody>
                  <a:tcPr/>
                </a:tc>
                <a:tc>
                  <a:txBody>
                    <a:bodyPr/>
                    <a:lstStyle/>
                    <a:p>
                      <a:r>
                        <a:rPr kumimoji="1" lang="ja-JP" altLang="en-US" dirty="0"/>
                        <a:t>⇒</a:t>
                      </a:r>
                    </a:p>
                  </a:txBody>
                  <a:tcPr/>
                </a:tc>
                <a:tc>
                  <a:txBody>
                    <a:bodyPr/>
                    <a:lstStyle/>
                    <a:p>
                      <a:r>
                        <a:rPr kumimoji="1" lang="ja-JP" altLang="en-US" dirty="0"/>
                        <a:t>Ａ＋Ｙ＋Ｚ</a:t>
                      </a:r>
                    </a:p>
                  </a:txBody>
                  <a:tcPr/>
                </a:tc>
                <a:tc>
                  <a:txBody>
                    <a:bodyPr/>
                    <a:lstStyle/>
                    <a:p>
                      <a:r>
                        <a:rPr kumimoji="1" lang="ja-JP" altLang="en-US" dirty="0"/>
                        <a:t>実施例</a:t>
                      </a:r>
                      <a:r>
                        <a:rPr kumimoji="1" lang="en-US" altLang="ja-JP" dirty="0"/>
                        <a:t>1</a:t>
                      </a:r>
                      <a:r>
                        <a:rPr kumimoji="1" lang="ja-JP" altLang="en-US" dirty="0"/>
                        <a:t>＝Ａ＋Ｙ、実施例</a:t>
                      </a:r>
                      <a:r>
                        <a:rPr kumimoji="1" lang="en-US" altLang="ja-JP" dirty="0"/>
                        <a:t>2</a:t>
                      </a:r>
                      <a:r>
                        <a:rPr kumimoji="1" lang="ja-JP" altLang="en-US" dirty="0"/>
                        <a:t>＝Ａ＋Ｚ</a:t>
                      </a:r>
                    </a:p>
                  </a:txBody>
                  <a:tcPr/>
                </a:tc>
                <a:extLst>
                  <a:ext uri="{0D108BD9-81ED-4DB2-BD59-A6C34878D82A}">
                    <a16:rowId xmlns:a16="http://schemas.microsoft.com/office/drawing/2014/main" val="10001"/>
                  </a:ext>
                </a:extLst>
              </a:tr>
            </a:tbl>
          </a:graphicData>
        </a:graphic>
      </p:graphicFrame>
      <p:sp>
        <p:nvSpPr>
          <p:cNvPr id="25" name="テキスト ボックス 24">
            <a:extLst>
              <a:ext uri="{FF2B5EF4-FFF2-40B4-BE49-F238E27FC236}">
                <a16:creationId xmlns:a16="http://schemas.microsoft.com/office/drawing/2014/main" id="{EF515AFA-27CB-C9D4-C5E9-2967263A577C}"/>
              </a:ext>
            </a:extLst>
          </p:cNvPr>
          <p:cNvSpPr txBox="1"/>
          <p:nvPr/>
        </p:nvSpPr>
        <p:spPr>
          <a:xfrm>
            <a:off x="1615977" y="5678268"/>
            <a:ext cx="8064896" cy="646331"/>
          </a:xfrm>
          <a:prstGeom prst="rect">
            <a:avLst/>
          </a:prstGeom>
          <a:solidFill>
            <a:schemeClr val="bg1"/>
          </a:solidFill>
          <a:ln w="19050" cmpd="thinThick">
            <a:solidFill>
              <a:schemeClr val="accent1">
                <a:shade val="50000"/>
              </a:schemeClr>
            </a:solidFill>
          </a:ln>
          <a:effectLst>
            <a:outerShdw blurRad="50800" dist="38100" dir="2700000" algn="tl" rotWithShape="0">
              <a:prstClr val="black">
                <a:alpha val="40000"/>
              </a:prstClr>
            </a:outerShdw>
          </a:effectLst>
        </p:spPr>
        <p:txBody>
          <a:bodyPr wrap="square" rtlCol="0">
            <a:spAutoFit/>
          </a:bodyPr>
          <a:lstStyle>
            <a:defPPr>
              <a:defRPr lang="ja-JP"/>
            </a:defPPr>
            <a:lvl1pPr>
              <a:defRPr b="1" u="sng">
                <a:latin typeface="メイリオ" panose="020B0604030504040204" pitchFamily="50" charset="-128"/>
                <a:ea typeface="メイリオ" panose="020B0604030504040204" pitchFamily="50" charset="-128"/>
                <a:cs typeface="メイリオ" panose="020B0604030504040204" pitchFamily="50" charset="-128"/>
              </a:defRPr>
            </a:lvl1pPr>
          </a:lstStyle>
          <a:p>
            <a:r>
              <a:rPr lang="ja-JP" altLang="en-US" u="none" dirty="0"/>
              <a:t>明細書中に特徴Ｙと特徴Ｚについての開示があるだけでは不十分。</a:t>
            </a:r>
            <a:br>
              <a:rPr lang="en-US" altLang="ja-JP" u="none" dirty="0"/>
            </a:br>
            <a:r>
              <a:rPr lang="ja-JP" altLang="en-US" dirty="0">
                <a:solidFill>
                  <a:srgbClr val="BE1418"/>
                </a:solidFill>
              </a:rPr>
              <a:t>「Ａ＋Ｙ＋Ｚ」の組合せ</a:t>
            </a:r>
            <a:r>
              <a:rPr lang="ja-JP" altLang="en-US" u="none" dirty="0"/>
              <a:t>が明細書に開示・示唆されていることも必要。</a:t>
            </a:r>
          </a:p>
        </p:txBody>
      </p:sp>
      <p:sp>
        <p:nvSpPr>
          <p:cNvPr id="26" name="正方形/長方形 25">
            <a:extLst>
              <a:ext uri="{FF2B5EF4-FFF2-40B4-BE49-F238E27FC236}">
                <a16:creationId xmlns:a16="http://schemas.microsoft.com/office/drawing/2014/main" id="{EC903C08-34FE-693F-4AAB-0B0D1C5189BF}"/>
              </a:ext>
            </a:extLst>
          </p:cNvPr>
          <p:cNvSpPr/>
          <p:nvPr/>
        </p:nvSpPr>
        <p:spPr>
          <a:xfrm>
            <a:off x="1471961" y="5323490"/>
            <a:ext cx="144016" cy="144016"/>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7" name="正方形/長方形 26">
            <a:extLst>
              <a:ext uri="{FF2B5EF4-FFF2-40B4-BE49-F238E27FC236}">
                <a16:creationId xmlns:a16="http://schemas.microsoft.com/office/drawing/2014/main" id="{5811A8C6-D4CC-75EA-0568-B6099E8514FC}"/>
              </a:ext>
            </a:extLst>
          </p:cNvPr>
          <p:cNvSpPr/>
          <p:nvPr/>
        </p:nvSpPr>
        <p:spPr>
          <a:xfrm>
            <a:off x="1615977" y="5203281"/>
            <a:ext cx="4572000" cy="461665"/>
          </a:xfrm>
          <a:prstGeom prst="rect">
            <a:avLst/>
          </a:prstGeom>
        </p:spPr>
        <p:txBody>
          <a:bodyPr>
            <a:spAutoFit/>
          </a:bodyPr>
          <a:lstStyle/>
          <a:p>
            <a:r>
              <a:rPr lang="ja-JP" altLang="en-US" sz="2400" b="1" dirty="0">
                <a:latin typeface="メイリオ" panose="020B0604030504040204" pitchFamily="50" charset="-128"/>
                <a:ea typeface="メイリオ" panose="020B0604030504040204" pitchFamily="50" charset="-128"/>
                <a:cs typeface="メイリオ" panose="020B0604030504040204" pitchFamily="50" charset="-128"/>
              </a:rPr>
              <a:t>減縮補正の条件➀</a:t>
            </a:r>
            <a:endParaRPr lang="en-US" altLang="ja-JP" sz="24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8" name="四角形吹き出し 29">
            <a:extLst>
              <a:ext uri="{FF2B5EF4-FFF2-40B4-BE49-F238E27FC236}">
                <a16:creationId xmlns:a16="http://schemas.microsoft.com/office/drawing/2014/main" id="{4505DD34-43CC-1737-791C-1EB482E30D89}"/>
              </a:ext>
            </a:extLst>
          </p:cNvPr>
          <p:cNvSpPr/>
          <p:nvPr/>
        </p:nvSpPr>
        <p:spPr>
          <a:xfrm>
            <a:off x="10169758" y="3199813"/>
            <a:ext cx="1913385" cy="1323805"/>
          </a:xfrm>
          <a:prstGeom prst="wedgeRectCallout">
            <a:avLst>
              <a:gd name="adj1" fmla="val -63752"/>
              <a:gd name="adj2" fmla="val 65287"/>
            </a:avLst>
          </a:prstGeom>
          <a:solidFill>
            <a:schemeClr val="bg1">
              <a:lumMod val="85000"/>
              <a:alpha val="15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dirty="0">
                <a:solidFill>
                  <a:srgbClr val="BE1418"/>
                </a:solidFill>
              </a:rPr>
              <a:t>「Ａ＋Ｙ＋Ｚ」の組合せ</a:t>
            </a:r>
            <a:r>
              <a:rPr lang="ja-JP" altLang="en-US"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は</a:t>
            </a:r>
            <a:endParaRPr lang="en-US" altLang="ja-JP"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明細書中に</a:t>
            </a:r>
            <a:br>
              <a:rPr lang="en-US" altLang="ja-JP"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br>
            <a:r>
              <a:rPr lang="ja-JP" altLang="en-US"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開示なし</a:t>
            </a:r>
            <a:r>
              <a:rPr lang="en-US" altLang="ja-JP"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336677631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CEEAACC-A63C-9C21-69F9-D04B25477DC2}"/>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F50319BA-129C-42B6-2489-EF3632A0B9B5}"/>
              </a:ext>
            </a:extLst>
          </p:cNvPr>
          <p:cNvSpPr txBox="1">
            <a:spLocks/>
          </p:cNvSpPr>
          <p:nvPr/>
        </p:nvSpPr>
        <p:spPr>
          <a:xfrm>
            <a:off x="1143000" y="533401"/>
            <a:ext cx="9906000" cy="1382156"/>
          </a:xfrm>
          <a:prstGeom prst="rect">
            <a:avLst/>
          </a:prstGeom>
        </p:spPr>
        <p:txBody>
          <a:bodyPr/>
          <a:lstStyle>
            <a:lvl1pPr algn="l" defTabSz="914400" rtl="0" eaLnBrk="1" latinLnBrk="0" hangingPunct="1">
              <a:lnSpc>
                <a:spcPct val="105000"/>
              </a:lnSpc>
              <a:spcBef>
                <a:spcPct val="0"/>
              </a:spcBef>
              <a:buNone/>
              <a:defRPr sz="4800" b="1" i="0" kern="1200" cap="none" spc="140" baseline="0">
                <a:solidFill>
                  <a:schemeClr val="tx2"/>
                </a:solidFill>
                <a:latin typeface="+mj-lt"/>
                <a:ea typeface="+mj-ea"/>
                <a:cs typeface="+mj-cs"/>
              </a:defRPr>
            </a:lvl1pPr>
          </a:lstStyle>
          <a:p>
            <a:r>
              <a:rPr kumimoji="1" lang="en-US" altLang="ja-JP" dirty="0"/>
              <a:t>4.4 </a:t>
            </a:r>
            <a:r>
              <a:rPr kumimoji="1" lang="ja-JP" altLang="en-US" dirty="0"/>
              <a:t>請求の範囲を</a:t>
            </a:r>
            <a:r>
              <a:rPr kumimoji="1" lang="ja-JP" altLang="en-US" dirty="0">
                <a:solidFill>
                  <a:srgbClr val="C00000"/>
                </a:solidFill>
              </a:rPr>
              <a:t>減縮</a:t>
            </a:r>
            <a:r>
              <a:rPr kumimoji="1" lang="ja-JP" altLang="en-US" dirty="0"/>
              <a:t>する補正➀</a:t>
            </a:r>
            <a:r>
              <a:rPr lang="ja-JP" altLang="en-US" dirty="0"/>
              <a:t> </a:t>
            </a:r>
            <a:endParaRPr kumimoji="1" lang="ja-JP" altLang="en-US" dirty="0"/>
          </a:p>
        </p:txBody>
      </p:sp>
      <p:sp>
        <p:nvSpPr>
          <p:cNvPr id="32" name="フッター プレースホルダー 2">
            <a:extLst>
              <a:ext uri="{FF2B5EF4-FFF2-40B4-BE49-F238E27FC236}">
                <a16:creationId xmlns:a16="http://schemas.microsoft.com/office/drawing/2014/main" id="{647BC812-CAE9-759F-CF52-2CFDA9D7BD4E}"/>
              </a:ext>
            </a:extLst>
          </p:cNvPr>
          <p:cNvSpPr>
            <a:spLocks noGrp="1"/>
          </p:cNvSpPr>
          <p:nvPr>
            <p:ph type="ftr" sz="quarter" idx="11"/>
          </p:nvPr>
        </p:nvSpPr>
        <p:spPr>
          <a:xfrm>
            <a:off x="4630250" y="6536434"/>
            <a:ext cx="2592585" cy="365125"/>
          </a:xfrm>
        </p:spPr>
        <p:txBody>
          <a:bodyPr/>
          <a:lstStyle/>
          <a:p>
            <a:r>
              <a:rPr lang="en-US" altLang="ja-JP" sz="800" dirty="0">
                <a:latin typeface="メイリオ" panose="020B0604030504040204" pitchFamily="50" charset="-128"/>
                <a:ea typeface="メイリオ" panose="020B0604030504040204" pitchFamily="50" charset="-128"/>
                <a:cs typeface="Arial" panose="020B0604020202020204" pitchFamily="34" charset="0"/>
              </a:rPr>
              <a:t>©SSIP</a:t>
            </a:r>
            <a:r>
              <a:rPr lang="ja-JP" altLang="en-US" sz="800" dirty="0">
                <a:latin typeface="メイリオ" panose="020B0604030504040204" pitchFamily="50" charset="-128"/>
                <a:ea typeface="メイリオ" panose="020B0604030504040204" pitchFamily="50" charset="-128"/>
                <a:cs typeface="Arial" panose="020B0604020202020204" pitchFamily="34" charset="0"/>
              </a:rPr>
              <a:t>弁理士法人</a:t>
            </a:r>
            <a:r>
              <a:rPr lang="en-US" altLang="ja-JP" sz="800" dirty="0">
                <a:latin typeface="メイリオ" panose="020B0604030504040204" pitchFamily="50" charset="-128"/>
                <a:ea typeface="メイリオ" panose="020B0604030504040204" pitchFamily="50" charset="-128"/>
                <a:cs typeface="Arial" panose="020B0604020202020204" pitchFamily="34" charset="0"/>
              </a:rPr>
              <a:t>. All Rights Reserved.</a:t>
            </a:r>
          </a:p>
        </p:txBody>
      </p:sp>
      <p:sp>
        <p:nvSpPr>
          <p:cNvPr id="43" name="正方形/長方形 42">
            <a:extLst>
              <a:ext uri="{FF2B5EF4-FFF2-40B4-BE49-F238E27FC236}">
                <a16:creationId xmlns:a16="http://schemas.microsoft.com/office/drawing/2014/main" id="{08DD2AD9-D90E-D286-D19D-12045FB3EAFB}"/>
              </a:ext>
            </a:extLst>
          </p:cNvPr>
          <p:cNvSpPr/>
          <p:nvPr/>
        </p:nvSpPr>
        <p:spPr>
          <a:xfrm>
            <a:off x="1496769" y="1456883"/>
            <a:ext cx="4572000" cy="461665"/>
          </a:xfrm>
          <a:prstGeom prst="rect">
            <a:avLst/>
          </a:prstGeom>
        </p:spPr>
        <p:txBody>
          <a:bodyPr>
            <a:spAutoFit/>
          </a:bodyPr>
          <a:lstStyle/>
          <a:p>
            <a:r>
              <a:rPr lang="en-US" altLang="ja-JP" sz="2400" b="1" dirty="0">
                <a:latin typeface="メイリオ" panose="020B0604030504040204" pitchFamily="50" charset="-128"/>
                <a:ea typeface="メイリオ" panose="020B0604030504040204" pitchFamily="50" charset="-128"/>
                <a:cs typeface="メイリオ" panose="020B0604030504040204" pitchFamily="50" charset="-128"/>
              </a:rPr>
              <a:t>T1511/07</a:t>
            </a:r>
            <a:r>
              <a:rPr lang="ja-JP" altLang="en-US" sz="2400" b="1" dirty="0">
                <a:latin typeface="メイリオ" panose="020B0604030504040204" pitchFamily="50" charset="-128"/>
                <a:ea typeface="メイリオ" panose="020B0604030504040204" pitchFamily="50" charset="-128"/>
                <a:cs typeface="メイリオ" panose="020B0604030504040204" pitchFamily="50" charset="-128"/>
              </a:rPr>
              <a:t>事件</a:t>
            </a:r>
            <a:endParaRPr lang="en-US" altLang="ja-JP" sz="24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4" name="正方形/長方形 43">
            <a:extLst>
              <a:ext uri="{FF2B5EF4-FFF2-40B4-BE49-F238E27FC236}">
                <a16:creationId xmlns:a16="http://schemas.microsoft.com/office/drawing/2014/main" id="{7B3ED56B-8B8E-AA28-CB4E-2B4BFEAAE820}"/>
              </a:ext>
            </a:extLst>
          </p:cNvPr>
          <p:cNvSpPr/>
          <p:nvPr/>
        </p:nvSpPr>
        <p:spPr>
          <a:xfrm>
            <a:off x="1342593" y="1586833"/>
            <a:ext cx="144016" cy="144016"/>
          </a:xfrm>
          <a:prstGeom prst="rect">
            <a:avLst/>
          </a:prstGeom>
          <a:solidFill>
            <a:srgbClr val="D4162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5" name="正方形/長方形 44">
            <a:extLst>
              <a:ext uri="{FF2B5EF4-FFF2-40B4-BE49-F238E27FC236}">
                <a16:creationId xmlns:a16="http://schemas.microsoft.com/office/drawing/2014/main" id="{5508D93B-2D72-83A2-C022-DC50D673F6E3}"/>
              </a:ext>
            </a:extLst>
          </p:cNvPr>
          <p:cNvSpPr/>
          <p:nvPr/>
        </p:nvSpPr>
        <p:spPr>
          <a:xfrm>
            <a:off x="1455737" y="2013406"/>
            <a:ext cx="174934" cy="144016"/>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6" name="正方形/長方形 45">
            <a:extLst>
              <a:ext uri="{FF2B5EF4-FFF2-40B4-BE49-F238E27FC236}">
                <a16:creationId xmlns:a16="http://schemas.microsoft.com/office/drawing/2014/main" id="{57C2F815-57CB-46CE-52AE-DF2D8664E4CB}"/>
              </a:ext>
            </a:extLst>
          </p:cNvPr>
          <p:cNvSpPr/>
          <p:nvPr/>
        </p:nvSpPr>
        <p:spPr>
          <a:xfrm>
            <a:off x="1589592" y="1915557"/>
            <a:ext cx="10196007" cy="4493538"/>
          </a:xfrm>
          <a:prstGeom prst="rect">
            <a:avLst/>
          </a:prstGeom>
        </p:spPr>
        <p:txBody>
          <a:bodyPr wrap="square">
            <a:spAutoFit/>
          </a:bodyPr>
          <a:lstStyle/>
          <a:p>
            <a:r>
              <a:rPr lang="ja-JP" altLang="en-US" sz="2000" b="1" dirty="0">
                <a:latin typeface="メイリオ" panose="020B0604030504040204" pitchFamily="50" charset="-128"/>
                <a:ea typeface="メイリオ" panose="020B0604030504040204" pitchFamily="50" charset="-128"/>
                <a:cs typeface="メイリオ" panose="020B0604030504040204" pitchFamily="50" charset="-128"/>
              </a:rPr>
              <a:t>ケース１の類型</a:t>
            </a:r>
            <a:r>
              <a:rPr lang="ja-JP" altLang="en-US" sz="2000" dirty="0">
                <a:latin typeface="メイリオ" panose="020B0604030504040204" pitchFamily="50" charset="-128"/>
                <a:ea typeface="メイリオ" panose="020B0604030504040204" pitchFamily="50" charset="-128"/>
                <a:cs typeface="メイリオ" panose="020B0604030504040204" pitchFamily="50" charset="-128"/>
              </a:rPr>
              <a:t>（</a:t>
            </a:r>
            <a:r>
              <a:rPr lang="en-US" altLang="ja-JP" sz="2000" dirty="0">
                <a:latin typeface="メイリオ" panose="020B0604030504040204" pitchFamily="50" charset="-128"/>
                <a:ea typeface="メイリオ" panose="020B0604030504040204" pitchFamily="50" charset="-128"/>
                <a:cs typeface="メイリオ" panose="020B0604030504040204" pitchFamily="50" charset="-128"/>
              </a:rPr>
              <a:t>A</a:t>
            </a:r>
            <a:r>
              <a:rPr lang="ja-JP" altLang="en-US" sz="2000" dirty="0">
                <a:latin typeface="メイリオ" panose="020B0604030504040204" pitchFamily="50" charset="-128"/>
                <a:ea typeface="メイリオ" panose="020B0604030504040204" pitchFamily="50" charset="-128"/>
                <a:cs typeface="メイリオ" panose="020B0604030504040204" pitchFamily="50" charset="-128"/>
              </a:rPr>
              <a:t>→</a:t>
            </a:r>
            <a:r>
              <a:rPr lang="en-US" altLang="ja-JP" sz="2000" dirty="0">
                <a:latin typeface="メイリオ" panose="020B0604030504040204" pitchFamily="50" charset="-128"/>
                <a:ea typeface="メイリオ" panose="020B0604030504040204" pitchFamily="50" charset="-128"/>
                <a:cs typeface="メイリオ" panose="020B0604030504040204" pitchFamily="50" charset="-128"/>
              </a:rPr>
              <a:t>A+Y+Z</a:t>
            </a:r>
            <a:r>
              <a:rPr lang="ja-JP" altLang="en-US" sz="2000" dirty="0">
                <a:latin typeface="メイリオ" panose="020B0604030504040204" pitchFamily="50" charset="-128"/>
                <a:ea typeface="メイリオ" panose="020B0604030504040204" pitchFamily="50" charset="-128"/>
                <a:cs typeface="メイリオ" panose="020B0604030504040204" pitchFamily="50" charset="-128"/>
              </a:rPr>
              <a:t>；実施例１＝</a:t>
            </a:r>
            <a:r>
              <a:rPr lang="en-US" altLang="ja-JP" sz="2000" dirty="0">
                <a:latin typeface="メイリオ" panose="020B0604030504040204" pitchFamily="50" charset="-128"/>
                <a:ea typeface="メイリオ" panose="020B0604030504040204" pitchFamily="50" charset="-128"/>
                <a:cs typeface="メイリオ" panose="020B0604030504040204" pitchFamily="50" charset="-128"/>
              </a:rPr>
              <a:t>A+Y</a:t>
            </a:r>
            <a:r>
              <a:rPr lang="ja-JP" altLang="en-US" sz="2000" dirty="0" err="1">
                <a:latin typeface="メイリオ" panose="020B0604030504040204" pitchFamily="50" charset="-128"/>
                <a:ea typeface="メイリオ" panose="020B0604030504040204" pitchFamily="50" charset="-128"/>
                <a:cs typeface="メイリオ" panose="020B0604030504040204" pitchFamily="50" charset="-128"/>
              </a:rPr>
              <a:t>、</a:t>
            </a:r>
            <a:r>
              <a:rPr lang="ja-JP" altLang="en-US" sz="2000" dirty="0">
                <a:latin typeface="メイリオ" panose="020B0604030504040204" pitchFamily="50" charset="-128"/>
                <a:ea typeface="メイリオ" panose="020B0604030504040204" pitchFamily="50" charset="-128"/>
                <a:cs typeface="メイリオ" panose="020B0604030504040204" pitchFamily="50" charset="-128"/>
              </a:rPr>
              <a:t>実施例２＝</a:t>
            </a:r>
            <a:r>
              <a:rPr lang="en-US" altLang="ja-JP" sz="2000" dirty="0">
                <a:latin typeface="メイリオ" panose="020B0604030504040204" pitchFamily="50" charset="-128"/>
                <a:ea typeface="メイリオ" panose="020B0604030504040204" pitchFamily="50" charset="-128"/>
                <a:cs typeface="メイリオ" panose="020B0604030504040204" pitchFamily="50" charset="-128"/>
              </a:rPr>
              <a:t>A+Z</a:t>
            </a:r>
            <a:r>
              <a:rPr lang="ja-JP" altLang="en-US" sz="2000" dirty="0">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2000" dirty="0">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1000" b="1" u="sng"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2000" b="1" u="sng" dirty="0">
                <a:latin typeface="メイリオ" panose="020B0604030504040204" pitchFamily="50" charset="-128"/>
                <a:ea typeface="メイリオ" panose="020B0604030504040204" pitchFamily="50" charset="-128"/>
                <a:cs typeface="メイリオ" panose="020B0604030504040204" pitchFamily="50" charset="-128"/>
              </a:rPr>
              <a:t>補正内容</a:t>
            </a:r>
            <a:endParaRPr lang="en-US" altLang="ja-JP" sz="2000" b="1" u="sng"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2000" dirty="0">
                <a:latin typeface="メイリオ" panose="020B0604030504040204" pitchFamily="50" charset="-128"/>
                <a:ea typeface="メイリオ" panose="020B0604030504040204" pitchFamily="50" charset="-128"/>
                <a:cs typeface="メイリオ" panose="020B0604030504040204" pitchFamily="50" charset="-128"/>
              </a:rPr>
              <a:t>「ｱﾙｶﾘ性ｶﾙｼｳﾑ源に対するｸｴﾝ酸及び乳酸の重量比が</a:t>
            </a:r>
            <a:r>
              <a:rPr lang="en-US" altLang="ja-JP" sz="2000" b="1" dirty="0">
                <a:solidFill>
                  <a:srgbClr val="D4162D"/>
                </a:solidFill>
                <a:latin typeface="メイリオ" panose="020B0604030504040204" pitchFamily="50" charset="-128"/>
                <a:ea typeface="メイリオ" panose="020B0604030504040204" pitchFamily="50" charset="-128"/>
                <a:cs typeface="メイリオ" panose="020B0604030504040204" pitchFamily="50" charset="-128"/>
              </a:rPr>
              <a:t>1:1</a:t>
            </a:r>
            <a:r>
              <a:rPr lang="ja-JP" altLang="en-US" sz="2000" b="1" dirty="0">
                <a:solidFill>
                  <a:srgbClr val="D4162D"/>
                </a:solidFill>
                <a:latin typeface="メイリオ" panose="020B0604030504040204" pitchFamily="50" charset="-128"/>
                <a:ea typeface="メイリオ" panose="020B0604030504040204" pitchFamily="50" charset="-128"/>
                <a:cs typeface="メイリオ" panose="020B0604030504040204" pitchFamily="50" charset="-128"/>
              </a:rPr>
              <a:t>～</a:t>
            </a:r>
            <a:r>
              <a:rPr lang="en-US" altLang="ja-JP" sz="2000" b="1" dirty="0">
                <a:solidFill>
                  <a:srgbClr val="D4162D"/>
                </a:solidFill>
                <a:latin typeface="メイリオ" panose="020B0604030504040204" pitchFamily="50" charset="-128"/>
                <a:ea typeface="メイリオ" panose="020B0604030504040204" pitchFamily="50" charset="-128"/>
                <a:cs typeface="メイリオ" panose="020B0604030504040204" pitchFamily="50" charset="-128"/>
              </a:rPr>
              <a:t>5:1</a:t>
            </a:r>
            <a:r>
              <a:rPr lang="ja-JP" altLang="en-US" sz="2000" dirty="0">
                <a:latin typeface="メイリオ" panose="020B0604030504040204" pitchFamily="50" charset="-128"/>
                <a:ea typeface="メイリオ" panose="020B0604030504040204" pitchFamily="50" charset="-128"/>
                <a:cs typeface="メイリオ" panose="020B0604030504040204" pitchFamily="50" charset="-128"/>
              </a:rPr>
              <a:t>であり、</a:t>
            </a:r>
            <a:endParaRPr lang="en-US" altLang="ja-JP" sz="200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2000" dirty="0">
                <a:latin typeface="メイリオ" panose="020B0604030504040204" pitchFamily="50" charset="-128"/>
                <a:ea typeface="メイリオ" panose="020B0604030504040204" pitchFamily="50" charset="-128"/>
                <a:cs typeface="メイリオ" panose="020B0604030504040204" pitchFamily="50" charset="-128"/>
              </a:rPr>
              <a:t>　乳酸に対するｸｴﾝ酸の重量比が</a:t>
            </a:r>
            <a:r>
              <a:rPr lang="en-US" altLang="ja-JP" sz="2000" b="1" dirty="0">
                <a:solidFill>
                  <a:srgbClr val="D4162D"/>
                </a:solidFill>
                <a:latin typeface="メイリオ" panose="020B0604030504040204" pitchFamily="50" charset="-128"/>
                <a:ea typeface="メイリオ" panose="020B0604030504040204" pitchFamily="50" charset="-128"/>
                <a:cs typeface="メイリオ" panose="020B0604030504040204" pitchFamily="50" charset="-128"/>
              </a:rPr>
              <a:t>1:2</a:t>
            </a:r>
            <a:r>
              <a:rPr lang="ja-JP" altLang="en-US" sz="2000" b="1" dirty="0">
                <a:solidFill>
                  <a:srgbClr val="D4162D"/>
                </a:solidFill>
                <a:latin typeface="メイリオ" panose="020B0604030504040204" pitchFamily="50" charset="-128"/>
                <a:ea typeface="メイリオ" panose="020B0604030504040204" pitchFamily="50" charset="-128"/>
                <a:cs typeface="メイリオ" panose="020B0604030504040204" pitchFamily="50" charset="-128"/>
              </a:rPr>
              <a:t>～</a:t>
            </a:r>
            <a:r>
              <a:rPr lang="en-US" altLang="ja-JP" sz="2000" b="1" dirty="0">
                <a:solidFill>
                  <a:srgbClr val="D4162D"/>
                </a:solidFill>
                <a:latin typeface="メイリオ" panose="020B0604030504040204" pitchFamily="50" charset="-128"/>
                <a:ea typeface="メイリオ" panose="020B0604030504040204" pitchFamily="50" charset="-128"/>
                <a:cs typeface="メイリオ" panose="020B0604030504040204" pitchFamily="50" charset="-128"/>
              </a:rPr>
              <a:t>2:1</a:t>
            </a:r>
            <a:r>
              <a:rPr lang="ja-JP" altLang="en-US" sz="2000" dirty="0">
                <a:latin typeface="メイリオ" panose="020B0604030504040204" pitchFamily="50" charset="-128"/>
                <a:ea typeface="メイリオ" panose="020B0604030504040204" pitchFamily="50" charset="-128"/>
                <a:cs typeface="メイリオ" panose="020B0604030504040204" pitchFamily="50" charset="-128"/>
              </a:rPr>
              <a:t>である」との限定追加</a:t>
            </a:r>
            <a:br>
              <a:rPr lang="en-US" altLang="ja-JP" sz="2000" dirty="0">
                <a:latin typeface="メイリオ" panose="020B0604030504040204" pitchFamily="50" charset="-128"/>
                <a:ea typeface="メイリオ" panose="020B0604030504040204" pitchFamily="50" charset="-128"/>
                <a:cs typeface="メイリオ" panose="020B0604030504040204" pitchFamily="50" charset="-128"/>
              </a:rPr>
            </a:br>
            <a:endParaRPr lang="en-US" altLang="ja-JP" sz="80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2000" b="1" u="sng" dirty="0">
                <a:latin typeface="メイリオ" panose="020B0604030504040204" pitchFamily="50" charset="-128"/>
                <a:ea typeface="メイリオ" panose="020B0604030504040204" pitchFamily="50" charset="-128"/>
                <a:cs typeface="メイリオ" panose="020B0604030504040204" pitchFamily="50" charset="-128"/>
              </a:rPr>
              <a:t>開示内容</a:t>
            </a:r>
            <a:endParaRPr lang="en-US" altLang="ja-JP" sz="2000" b="1" u="sng"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2000" dirty="0">
                <a:latin typeface="メイリオ" panose="020B0604030504040204" pitchFamily="50" charset="-128"/>
                <a:ea typeface="メイリオ" panose="020B0604030504040204" pitchFamily="50" charset="-128"/>
                <a:cs typeface="メイリオ" panose="020B0604030504040204" pitchFamily="50" charset="-128"/>
              </a:rPr>
              <a:t>「ｱﾙｶﾘ性ｶﾙｼｳﾑ源に対するｸｴﾝ酸及び乳酸の重量比について、</a:t>
            </a:r>
            <a:r>
              <a:rPr lang="en-US" altLang="ja-JP" sz="2000" b="1" u="sng" dirty="0">
                <a:solidFill>
                  <a:srgbClr val="D4162D"/>
                </a:solidFill>
                <a:latin typeface="メイリオ" panose="020B0604030504040204" pitchFamily="50" charset="-128"/>
                <a:ea typeface="メイリオ" panose="020B0604030504040204" pitchFamily="50" charset="-128"/>
                <a:cs typeface="メイリオ" panose="020B0604030504040204" pitchFamily="50" charset="-128"/>
              </a:rPr>
              <a:t>1:1</a:t>
            </a:r>
            <a:r>
              <a:rPr lang="ja-JP" altLang="en-US" sz="2000" dirty="0">
                <a:latin typeface="メイリオ" panose="020B0604030504040204" pitchFamily="50" charset="-128"/>
                <a:ea typeface="メイリオ" panose="020B0604030504040204" pitchFamily="50" charset="-128"/>
                <a:cs typeface="メイリオ" panose="020B0604030504040204" pitchFamily="50" charset="-128"/>
              </a:rPr>
              <a:t>～</a:t>
            </a:r>
            <a:r>
              <a:rPr lang="en-US" altLang="ja-JP" sz="2000" dirty="0">
                <a:latin typeface="メイリオ" panose="020B0604030504040204" pitchFamily="50" charset="-128"/>
                <a:ea typeface="メイリオ" panose="020B0604030504040204" pitchFamily="50" charset="-128"/>
                <a:cs typeface="メイリオ" panose="020B0604030504040204" pitchFamily="50" charset="-128"/>
              </a:rPr>
              <a:t>10:1</a:t>
            </a:r>
          </a:p>
          <a:p>
            <a:r>
              <a:rPr lang="ja-JP" altLang="en-US" sz="2000" dirty="0">
                <a:latin typeface="メイリオ" panose="020B0604030504040204" pitchFamily="50" charset="-128"/>
                <a:ea typeface="メイリオ" panose="020B0604030504040204" pitchFamily="50" charset="-128"/>
                <a:cs typeface="メイリオ" panose="020B0604030504040204" pitchFamily="50" charset="-128"/>
              </a:rPr>
              <a:t>　であってもよく、</a:t>
            </a:r>
            <a:r>
              <a:rPr lang="en-US" altLang="ja-JP" sz="2000" dirty="0">
                <a:latin typeface="メイリオ" panose="020B0604030504040204" pitchFamily="50" charset="-128"/>
                <a:ea typeface="メイリオ" panose="020B0604030504040204" pitchFamily="50" charset="-128"/>
                <a:cs typeface="メイリオ" panose="020B0604030504040204" pitchFamily="50" charset="-128"/>
              </a:rPr>
              <a:t>2.5:1</a:t>
            </a:r>
            <a:r>
              <a:rPr lang="ja-JP" altLang="en-US" sz="2000" dirty="0">
                <a:latin typeface="メイリオ" panose="020B0604030504040204" pitchFamily="50" charset="-128"/>
                <a:ea typeface="メイリオ" panose="020B0604030504040204" pitchFamily="50" charset="-128"/>
                <a:cs typeface="メイリオ" panose="020B0604030504040204" pitchFamily="50" charset="-128"/>
              </a:rPr>
              <a:t>～</a:t>
            </a:r>
            <a:r>
              <a:rPr lang="en-US" altLang="ja-JP" sz="2000" b="1" u="sng" dirty="0">
                <a:solidFill>
                  <a:srgbClr val="D4162D"/>
                </a:solidFill>
                <a:latin typeface="メイリオ" panose="020B0604030504040204" pitchFamily="50" charset="-128"/>
                <a:ea typeface="メイリオ" panose="020B0604030504040204" pitchFamily="50" charset="-128"/>
                <a:cs typeface="メイリオ" panose="020B0604030504040204" pitchFamily="50" charset="-128"/>
              </a:rPr>
              <a:t>5:1</a:t>
            </a:r>
            <a:r>
              <a:rPr lang="ja-JP" altLang="en-US" sz="2000" dirty="0">
                <a:latin typeface="メイリオ" panose="020B0604030504040204" pitchFamily="50" charset="-128"/>
                <a:ea typeface="メイリオ" panose="020B0604030504040204" pitchFamily="50" charset="-128"/>
                <a:cs typeface="メイリオ" panose="020B0604030504040204" pitchFamily="50" charset="-128"/>
              </a:rPr>
              <a:t>が好ましい」</a:t>
            </a:r>
            <a:endParaRPr lang="en-US" altLang="ja-JP" sz="200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2000" dirty="0">
                <a:latin typeface="メイリオ" panose="020B0604030504040204" pitchFamily="50" charset="-128"/>
                <a:ea typeface="メイリオ" panose="020B0604030504040204" pitchFamily="50" charset="-128"/>
                <a:cs typeface="メイリオ" panose="020B0604030504040204" pitchFamily="50" charset="-128"/>
              </a:rPr>
              <a:t>「乳酸に対するｸｴﾝ酸の重量比について、</a:t>
            </a:r>
            <a:r>
              <a:rPr lang="en-US" altLang="ja-JP" sz="2000" dirty="0">
                <a:latin typeface="メイリオ" panose="020B0604030504040204" pitchFamily="50" charset="-128"/>
                <a:ea typeface="メイリオ" panose="020B0604030504040204" pitchFamily="50" charset="-128"/>
                <a:cs typeface="メイリオ" panose="020B0604030504040204" pitchFamily="50" charset="-128"/>
              </a:rPr>
              <a:t>0.5:4</a:t>
            </a:r>
            <a:r>
              <a:rPr lang="ja-JP" altLang="en-US" sz="2000" dirty="0">
                <a:latin typeface="メイリオ" panose="020B0604030504040204" pitchFamily="50" charset="-128"/>
                <a:ea typeface="メイリオ" panose="020B0604030504040204" pitchFamily="50" charset="-128"/>
                <a:cs typeface="メイリオ" panose="020B0604030504040204" pitchFamily="50" charset="-128"/>
              </a:rPr>
              <a:t>～</a:t>
            </a:r>
            <a:r>
              <a:rPr lang="en-US" altLang="ja-JP" sz="2000" dirty="0">
                <a:latin typeface="メイリオ" panose="020B0604030504040204" pitchFamily="50" charset="-128"/>
                <a:ea typeface="メイリオ" panose="020B0604030504040204" pitchFamily="50" charset="-128"/>
                <a:cs typeface="メイリオ" panose="020B0604030504040204" pitchFamily="50" charset="-128"/>
              </a:rPr>
              <a:t>4:0.5</a:t>
            </a:r>
            <a:r>
              <a:rPr lang="ja-JP" altLang="en-US" sz="2000" dirty="0">
                <a:latin typeface="メイリオ" panose="020B0604030504040204" pitchFamily="50" charset="-128"/>
                <a:ea typeface="メイリオ" panose="020B0604030504040204" pitchFamily="50" charset="-128"/>
                <a:cs typeface="メイリオ" panose="020B0604030504040204" pitchFamily="50" charset="-128"/>
              </a:rPr>
              <a:t>であってもよく、</a:t>
            </a:r>
            <a:endParaRPr lang="en-US" altLang="ja-JP" sz="200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2000" dirty="0">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2000" b="1" u="sng" dirty="0">
                <a:solidFill>
                  <a:srgbClr val="D4162D"/>
                </a:solidFill>
                <a:latin typeface="メイリオ" panose="020B0604030504040204" pitchFamily="50" charset="-128"/>
                <a:ea typeface="メイリオ" panose="020B0604030504040204" pitchFamily="50" charset="-128"/>
                <a:cs typeface="メイリオ" panose="020B0604030504040204" pitchFamily="50" charset="-128"/>
              </a:rPr>
              <a:t>1:2</a:t>
            </a:r>
            <a:r>
              <a:rPr lang="ja-JP" altLang="en-US" sz="2000" b="1" u="sng" dirty="0">
                <a:solidFill>
                  <a:srgbClr val="D4162D"/>
                </a:solidFill>
                <a:latin typeface="メイリオ" panose="020B0604030504040204" pitchFamily="50" charset="-128"/>
                <a:ea typeface="メイリオ" panose="020B0604030504040204" pitchFamily="50" charset="-128"/>
                <a:cs typeface="メイリオ" panose="020B0604030504040204" pitchFamily="50" charset="-128"/>
              </a:rPr>
              <a:t>～</a:t>
            </a:r>
            <a:r>
              <a:rPr lang="en-US" altLang="ja-JP" sz="2000" b="1" u="sng" dirty="0">
                <a:solidFill>
                  <a:srgbClr val="D4162D"/>
                </a:solidFill>
                <a:latin typeface="メイリオ" panose="020B0604030504040204" pitchFamily="50" charset="-128"/>
                <a:ea typeface="メイリオ" panose="020B0604030504040204" pitchFamily="50" charset="-128"/>
                <a:cs typeface="メイリオ" panose="020B0604030504040204" pitchFamily="50" charset="-128"/>
              </a:rPr>
              <a:t>2:1</a:t>
            </a:r>
            <a:r>
              <a:rPr lang="ja-JP" altLang="en-US" sz="2000" dirty="0">
                <a:latin typeface="メイリオ" panose="020B0604030504040204" pitchFamily="50" charset="-128"/>
                <a:ea typeface="メイリオ" panose="020B0604030504040204" pitchFamily="50" charset="-128"/>
                <a:cs typeface="メイリオ" panose="020B0604030504040204" pitchFamily="50" charset="-128"/>
              </a:rPr>
              <a:t>が好ましい」</a:t>
            </a:r>
            <a:endParaRPr lang="en-US" altLang="ja-JP" sz="2000" dirty="0">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800" b="1" u="sng"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2000" b="1" u="sng" dirty="0">
                <a:latin typeface="メイリオ" panose="020B0604030504040204" pitchFamily="50" charset="-128"/>
                <a:ea typeface="メイリオ" panose="020B0604030504040204" pitchFamily="50" charset="-128"/>
                <a:cs typeface="メイリオ" panose="020B0604030504040204" pitchFamily="50" charset="-128"/>
              </a:rPr>
              <a:t>審判部の判断</a:t>
            </a:r>
            <a:endParaRPr lang="en-US" altLang="ja-JP" sz="2000" b="1" u="sng"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2000" dirty="0">
                <a:latin typeface="メイリオ" panose="020B0604030504040204" pitchFamily="50" charset="-128"/>
                <a:ea typeface="メイリオ" panose="020B0604030504040204" pitchFamily="50" charset="-128"/>
                <a:cs typeface="メイリオ" panose="020B0604030504040204" pitchFamily="50" charset="-128"/>
              </a:rPr>
              <a:t>・アルカリ性カルシウム源に対するクエン酸及び乳酸の重量比</a:t>
            </a:r>
            <a:r>
              <a:rPr lang="en-US" altLang="ja-JP" sz="20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2000" u="sng" dirty="0">
                <a:latin typeface="メイリオ" panose="020B0604030504040204" pitchFamily="50" charset="-128"/>
                <a:ea typeface="メイリオ" panose="020B0604030504040204" pitchFamily="50" charset="-128"/>
                <a:cs typeface="メイリオ" panose="020B0604030504040204" pitchFamily="50" charset="-128"/>
              </a:rPr>
              <a:t>の数値範囲を</a:t>
            </a:r>
            <a:endParaRPr lang="en-US" altLang="ja-JP" sz="2000" u="sng"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2000" u="sng" dirty="0">
                <a:latin typeface="メイリオ" panose="020B0604030504040204" pitchFamily="50" charset="-128"/>
                <a:ea typeface="メイリオ" panose="020B0604030504040204" pitchFamily="50" charset="-128"/>
                <a:cs typeface="メイリオ" panose="020B0604030504040204" pitchFamily="50" charset="-128"/>
              </a:rPr>
              <a:t>乳酸に対するクエン酸の重量比の特に好適な範囲（</a:t>
            </a:r>
            <a:r>
              <a:rPr lang="en-US" altLang="ja-JP" sz="2000" u="sng" dirty="0">
                <a:latin typeface="メイリオ" panose="020B0604030504040204" pitchFamily="50" charset="-128"/>
                <a:ea typeface="メイリオ" panose="020B0604030504040204" pitchFamily="50" charset="-128"/>
                <a:cs typeface="メイリオ" panose="020B0604030504040204" pitchFamily="50" charset="-128"/>
              </a:rPr>
              <a:t>1:2</a:t>
            </a:r>
            <a:r>
              <a:rPr lang="ja-JP" altLang="en-US" sz="2000" u="sng" dirty="0">
                <a:latin typeface="メイリオ" panose="020B0604030504040204" pitchFamily="50" charset="-128"/>
                <a:ea typeface="メイリオ" panose="020B0604030504040204" pitchFamily="50" charset="-128"/>
                <a:cs typeface="メイリオ" panose="020B0604030504040204" pitchFamily="50" charset="-128"/>
              </a:rPr>
              <a:t>～</a:t>
            </a:r>
            <a:r>
              <a:rPr lang="en-US" altLang="ja-JP" sz="2000" u="sng" dirty="0">
                <a:latin typeface="メイリオ" panose="020B0604030504040204" pitchFamily="50" charset="-128"/>
                <a:ea typeface="メイリオ" panose="020B0604030504040204" pitchFamily="50" charset="-128"/>
                <a:cs typeface="メイリオ" panose="020B0604030504040204" pitchFamily="50" charset="-128"/>
              </a:rPr>
              <a:t>2:1</a:t>
            </a:r>
            <a:r>
              <a:rPr lang="ja-JP" altLang="en-US" sz="2000" u="sng" dirty="0">
                <a:latin typeface="メイリオ" panose="020B0604030504040204" pitchFamily="50" charset="-128"/>
                <a:ea typeface="メイリオ" panose="020B0604030504040204" pitchFamily="50" charset="-128"/>
                <a:cs typeface="メイリオ" panose="020B0604030504040204" pitchFamily="50" charset="-128"/>
              </a:rPr>
              <a:t>）と組合せること</a:t>
            </a:r>
            <a:endParaRPr lang="en-US" altLang="ja-JP" sz="2000" u="sng"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2000" u="sng" dirty="0">
                <a:latin typeface="メイリオ" panose="020B0604030504040204" pitchFamily="50" charset="-128"/>
                <a:ea typeface="メイリオ" panose="020B0604030504040204" pitchFamily="50" charset="-128"/>
                <a:cs typeface="メイリオ" panose="020B0604030504040204" pitchFamily="50" charset="-128"/>
              </a:rPr>
              <a:t>に関して、明細書に開示がない。</a:t>
            </a:r>
            <a:endParaRPr lang="en-US" altLang="ja-JP" sz="2000" u="sng"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7" name="角丸四角形 13">
            <a:extLst>
              <a:ext uri="{FF2B5EF4-FFF2-40B4-BE49-F238E27FC236}">
                <a16:creationId xmlns:a16="http://schemas.microsoft.com/office/drawing/2014/main" id="{5D5653A0-674C-0CA8-31E9-3B135B940EB0}"/>
              </a:ext>
            </a:extLst>
          </p:cNvPr>
          <p:cNvSpPr/>
          <p:nvPr/>
        </p:nvSpPr>
        <p:spPr>
          <a:xfrm>
            <a:off x="4472444" y="1904196"/>
            <a:ext cx="256677" cy="359420"/>
          </a:xfrm>
          <a:prstGeom prst="roundRect">
            <a:avLst/>
          </a:prstGeom>
          <a:solidFill>
            <a:schemeClr val="accent1">
              <a:alpha val="23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8" name="角丸四角形 14">
            <a:extLst>
              <a:ext uri="{FF2B5EF4-FFF2-40B4-BE49-F238E27FC236}">
                <a16:creationId xmlns:a16="http://schemas.microsoft.com/office/drawing/2014/main" id="{D630A0D6-7FDE-CBF0-56EE-8D51B478A8E7}"/>
              </a:ext>
            </a:extLst>
          </p:cNvPr>
          <p:cNvSpPr/>
          <p:nvPr/>
        </p:nvSpPr>
        <p:spPr>
          <a:xfrm>
            <a:off x="4841919" y="1884946"/>
            <a:ext cx="273739" cy="377462"/>
          </a:xfrm>
          <a:prstGeom prst="roundRect">
            <a:avLst/>
          </a:prstGeom>
          <a:solidFill>
            <a:srgbClr val="FF0000">
              <a:alpha val="8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9" name="角丸四角形 15">
            <a:extLst>
              <a:ext uri="{FF2B5EF4-FFF2-40B4-BE49-F238E27FC236}">
                <a16:creationId xmlns:a16="http://schemas.microsoft.com/office/drawing/2014/main" id="{9E686BCA-BE86-B53A-5EFF-591FD5CF0BD6}"/>
              </a:ext>
            </a:extLst>
          </p:cNvPr>
          <p:cNvSpPr/>
          <p:nvPr/>
        </p:nvSpPr>
        <p:spPr>
          <a:xfrm>
            <a:off x="6916765" y="1898404"/>
            <a:ext cx="256677" cy="359420"/>
          </a:xfrm>
          <a:prstGeom prst="roundRect">
            <a:avLst/>
          </a:prstGeom>
          <a:solidFill>
            <a:schemeClr val="accent1">
              <a:alpha val="23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0" name="角丸四角形 16">
            <a:extLst>
              <a:ext uri="{FF2B5EF4-FFF2-40B4-BE49-F238E27FC236}">
                <a16:creationId xmlns:a16="http://schemas.microsoft.com/office/drawing/2014/main" id="{4A63A33B-EBE0-7F05-90FE-7582ADE250D3}"/>
              </a:ext>
            </a:extLst>
          </p:cNvPr>
          <p:cNvSpPr/>
          <p:nvPr/>
        </p:nvSpPr>
        <p:spPr>
          <a:xfrm>
            <a:off x="8955038" y="1886154"/>
            <a:ext cx="273739" cy="377462"/>
          </a:xfrm>
          <a:prstGeom prst="roundRect">
            <a:avLst/>
          </a:prstGeom>
          <a:solidFill>
            <a:srgbClr val="FF0000">
              <a:alpha val="8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1" name="角丸四角形 17">
            <a:extLst>
              <a:ext uri="{FF2B5EF4-FFF2-40B4-BE49-F238E27FC236}">
                <a16:creationId xmlns:a16="http://schemas.microsoft.com/office/drawing/2014/main" id="{FB3CA38F-9BB2-CECB-1486-13B1058D621D}"/>
              </a:ext>
            </a:extLst>
          </p:cNvPr>
          <p:cNvSpPr/>
          <p:nvPr/>
        </p:nvSpPr>
        <p:spPr>
          <a:xfrm>
            <a:off x="1909566" y="2696163"/>
            <a:ext cx="6810922" cy="272616"/>
          </a:xfrm>
          <a:prstGeom prst="roundRect">
            <a:avLst/>
          </a:prstGeom>
          <a:solidFill>
            <a:schemeClr val="accent1">
              <a:alpha val="23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2" name="角丸四角形 20">
            <a:extLst>
              <a:ext uri="{FF2B5EF4-FFF2-40B4-BE49-F238E27FC236}">
                <a16:creationId xmlns:a16="http://schemas.microsoft.com/office/drawing/2014/main" id="{8AC84C4D-11CA-427F-E795-C5F9A5D29A9A}"/>
              </a:ext>
            </a:extLst>
          </p:cNvPr>
          <p:cNvSpPr/>
          <p:nvPr/>
        </p:nvSpPr>
        <p:spPr>
          <a:xfrm>
            <a:off x="1918657" y="2974569"/>
            <a:ext cx="4597645" cy="320741"/>
          </a:xfrm>
          <a:prstGeom prst="roundRect">
            <a:avLst/>
          </a:prstGeom>
          <a:solidFill>
            <a:srgbClr val="FF0000">
              <a:alpha val="8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3" name="角丸四角形 22">
            <a:extLst>
              <a:ext uri="{FF2B5EF4-FFF2-40B4-BE49-F238E27FC236}">
                <a16:creationId xmlns:a16="http://schemas.microsoft.com/office/drawing/2014/main" id="{ABF5CEE3-5409-2711-6BF3-5AA5A581D383}"/>
              </a:ext>
            </a:extLst>
          </p:cNvPr>
          <p:cNvSpPr/>
          <p:nvPr/>
        </p:nvSpPr>
        <p:spPr>
          <a:xfrm>
            <a:off x="1904399" y="3742675"/>
            <a:ext cx="5367399" cy="287413"/>
          </a:xfrm>
          <a:prstGeom prst="roundRect">
            <a:avLst/>
          </a:prstGeom>
          <a:solidFill>
            <a:schemeClr val="accent1">
              <a:alpha val="23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4" name="角丸四角形 23">
            <a:extLst>
              <a:ext uri="{FF2B5EF4-FFF2-40B4-BE49-F238E27FC236}">
                <a16:creationId xmlns:a16="http://schemas.microsoft.com/office/drawing/2014/main" id="{6AAFAF74-E7D6-20EF-5F3C-58522794E28E}"/>
              </a:ext>
            </a:extLst>
          </p:cNvPr>
          <p:cNvSpPr/>
          <p:nvPr/>
        </p:nvSpPr>
        <p:spPr>
          <a:xfrm>
            <a:off x="1870531" y="4356621"/>
            <a:ext cx="3245127" cy="287414"/>
          </a:xfrm>
          <a:prstGeom prst="roundRect">
            <a:avLst/>
          </a:prstGeom>
          <a:solidFill>
            <a:srgbClr val="FF0000">
              <a:alpha val="8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5" name="角丸四角形 24">
            <a:extLst>
              <a:ext uri="{FF2B5EF4-FFF2-40B4-BE49-F238E27FC236}">
                <a16:creationId xmlns:a16="http://schemas.microsoft.com/office/drawing/2014/main" id="{A06E02E2-DF1F-3EE5-D512-7FCD0FB44A07}"/>
              </a:ext>
            </a:extLst>
          </p:cNvPr>
          <p:cNvSpPr/>
          <p:nvPr/>
        </p:nvSpPr>
        <p:spPr>
          <a:xfrm>
            <a:off x="1918656" y="5374179"/>
            <a:ext cx="6907709" cy="328136"/>
          </a:xfrm>
          <a:prstGeom prst="roundRect">
            <a:avLst/>
          </a:prstGeom>
          <a:solidFill>
            <a:schemeClr val="accent1">
              <a:alpha val="23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0" name="角丸四角形 26">
            <a:extLst>
              <a:ext uri="{FF2B5EF4-FFF2-40B4-BE49-F238E27FC236}">
                <a16:creationId xmlns:a16="http://schemas.microsoft.com/office/drawing/2014/main" id="{EF670E59-0415-35C3-0BE7-73776D65FEA2}"/>
              </a:ext>
            </a:extLst>
          </p:cNvPr>
          <p:cNvSpPr/>
          <p:nvPr/>
        </p:nvSpPr>
        <p:spPr>
          <a:xfrm>
            <a:off x="1630671" y="5692723"/>
            <a:ext cx="7195694" cy="322581"/>
          </a:xfrm>
          <a:prstGeom prst="roundRect">
            <a:avLst/>
          </a:prstGeom>
          <a:solidFill>
            <a:srgbClr val="FF0000">
              <a:alpha val="8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204699580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9AD82AA-E04F-CF2C-9BB8-04C38CD17906}"/>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DF63A580-D2E7-B3B6-EACE-FA79F3738D45}"/>
              </a:ext>
            </a:extLst>
          </p:cNvPr>
          <p:cNvSpPr txBox="1">
            <a:spLocks/>
          </p:cNvSpPr>
          <p:nvPr/>
        </p:nvSpPr>
        <p:spPr>
          <a:xfrm>
            <a:off x="1143000" y="533401"/>
            <a:ext cx="9906000" cy="1382156"/>
          </a:xfrm>
          <a:prstGeom prst="rect">
            <a:avLst/>
          </a:prstGeom>
        </p:spPr>
        <p:txBody>
          <a:bodyPr/>
          <a:lstStyle>
            <a:lvl1pPr algn="l" defTabSz="914400" rtl="0" eaLnBrk="1" latinLnBrk="0" hangingPunct="1">
              <a:lnSpc>
                <a:spcPct val="105000"/>
              </a:lnSpc>
              <a:spcBef>
                <a:spcPct val="0"/>
              </a:spcBef>
              <a:buNone/>
              <a:defRPr sz="4800" b="1" i="0" kern="1200" cap="none" spc="140" baseline="0">
                <a:solidFill>
                  <a:schemeClr val="tx2"/>
                </a:solidFill>
                <a:latin typeface="+mj-lt"/>
                <a:ea typeface="+mj-ea"/>
                <a:cs typeface="+mj-cs"/>
              </a:defRPr>
            </a:lvl1pPr>
          </a:lstStyle>
          <a:p>
            <a:r>
              <a:rPr kumimoji="1" lang="en-US" altLang="ja-JP" dirty="0"/>
              <a:t>4.4 </a:t>
            </a:r>
            <a:r>
              <a:rPr kumimoji="1" lang="ja-JP" altLang="en-US" dirty="0"/>
              <a:t>請求の範囲を</a:t>
            </a:r>
            <a:r>
              <a:rPr kumimoji="1" lang="ja-JP" altLang="en-US" dirty="0">
                <a:solidFill>
                  <a:srgbClr val="C00000"/>
                </a:solidFill>
              </a:rPr>
              <a:t>減縮</a:t>
            </a:r>
            <a:r>
              <a:rPr kumimoji="1" lang="ja-JP" altLang="en-US" dirty="0"/>
              <a:t>する補正②</a:t>
            </a:r>
            <a:r>
              <a:rPr lang="ja-JP" altLang="en-US" dirty="0"/>
              <a:t> </a:t>
            </a:r>
            <a:endParaRPr kumimoji="1" lang="ja-JP" altLang="en-US" dirty="0"/>
          </a:p>
        </p:txBody>
      </p:sp>
      <p:sp>
        <p:nvSpPr>
          <p:cNvPr id="32" name="フッター プレースホルダー 2">
            <a:extLst>
              <a:ext uri="{FF2B5EF4-FFF2-40B4-BE49-F238E27FC236}">
                <a16:creationId xmlns:a16="http://schemas.microsoft.com/office/drawing/2014/main" id="{543C5312-07F4-2230-130F-65906B85BCEE}"/>
              </a:ext>
            </a:extLst>
          </p:cNvPr>
          <p:cNvSpPr>
            <a:spLocks noGrp="1"/>
          </p:cNvSpPr>
          <p:nvPr>
            <p:ph type="ftr" sz="quarter" idx="11"/>
          </p:nvPr>
        </p:nvSpPr>
        <p:spPr>
          <a:xfrm>
            <a:off x="4630250" y="6536434"/>
            <a:ext cx="2592585" cy="365125"/>
          </a:xfrm>
        </p:spPr>
        <p:txBody>
          <a:bodyPr/>
          <a:lstStyle/>
          <a:p>
            <a:r>
              <a:rPr lang="en-US" altLang="ja-JP" sz="800" dirty="0">
                <a:latin typeface="メイリオ" panose="020B0604030504040204" pitchFamily="50" charset="-128"/>
                <a:ea typeface="メイリオ" panose="020B0604030504040204" pitchFamily="50" charset="-128"/>
                <a:cs typeface="Arial" panose="020B0604020202020204" pitchFamily="34" charset="0"/>
              </a:rPr>
              <a:t>©SSIP</a:t>
            </a:r>
            <a:r>
              <a:rPr lang="ja-JP" altLang="en-US" sz="800" dirty="0">
                <a:latin typeface="メイリオ" panose="020B0604030504040204" pitchFamily="50" charset="-128"/>
                <a:ea typeface="メイリオ" panose="020B0604030504040204" pitchFamily="50" charset="-128"/>
                <a:cs typeface="Arial" panose="020B0604020202020204" pitchFamily="34" charset="0"/>
              </a:rPr>
              <a:t>弁理士法人</a:t>
            </a:r>
            <a:r>
              <a:rPr lang="en-US" altLang="ja-JP" sz="800" dirty="0">
                <a:latin typeface="メイリオ" panose="020B0604030504040204" pitchFamily="50" charset="-128"/>
                <a:ea typeface="メイリオ" panose="020B0604030504040204" pitchFamily="50" charset="-128"/>
                <a:cs typeface="Arial" panose="020B0604020202020204" pitchFamily="34" charset="0"/>
              </a:rPr>
              <a:t>. All Rights Reserved.</a:t>
            </a:r>
          </a:p>
        </p:txBody>
      </p:sp>
      <p:sp>
        <p:nvSpPr>
          <p:cNvPr id="16" name="テキスト ボックス 15">
            <a:extLst>
              <a:ext uri="{FF2B5EF4-FFF2-40B4-BE49-F238E27FC236}">
                <a16:creationId xmlns:a16="http://schemas.microsoft.com/office/drawing/2014/main" id="{0C9BF1DD-D7C7-DBD0-9901-C2404AA0C70A}"/>
              </a:ext>
            </a:extLst>
          </p:cNvPr>
          <p:cNvSpPr txBox="1"/>
          <p:nvPr/>
        </p:nvSpPr>
        <p:spPr>
          <a:xfrm>
            <a:off x="1682552" y="2051695"/>
            <a:ext cx="8826896" cy="923330"/>
          </a:xfrm>
          <a:prstGeom prst="rect">
            <a:avLst/>
          </a:prstGeom>
          <a:solidFill>
            <a:schemeClr val="bg1"/>
          </a:solidFill>
          <a:ln w="19050" cmpd="thinThick">
            <a:solidFill>
              <a:schemeClr val="accent1">
                <a:shade val="50000"/>
              </a:schemeClr>
            </a:solidFill>
          </a:ln>
          <a:effectLst>
            <a:outerShdw blurRad="50800" dist="38100" dir="2700000" algn="tl" rotWithShape="0">
              <a:prstClr val="black">
                <a:alpha val="40000"/>
              </a:prstClr>
            </a:outerShdw>
          </a:effectLst>
        </p:spPr>
        <p:txBody>
          <a:bodyPr wrap="square" rtlCol="0">
            <a:spAutoFit/>
          </a:bodyPr>
          <a:lstStyle/>
          <a:p>
            <a:r>
              <a:rPr lang="ja-JP" altLang="en-US" b="1" u="sng" dirty="0">
                <a:latin typeface="メイリオ" panose="020B0604030504040204" pitchFamily="50" charset="-128"/>
                <a:ea typeface="メイリオ" panose="020B0604030504040204" pitchFamily="50" charset="-128"/>
                <a:cs typeface="メイリオ" panose="020B0604030504040204" pitchFamily="50" charset="-128"/>
              </a:rPr>
              <a:t>ルール②：</a:t>
            </a:r>
            <a:r>
              <a:rPr lang="en-US" altLang="ja-JP" b="1" u="sng" dirty="0">
                <a:latin typeface="メイリオ" panose="020B0604030504040204" pitchFamily="50" charset="-128"/>
                <a:ea typeface="メイリオ" panose="020B0604030504040204" pitchFamily="50" charset="-128"/>
                <a:cs typeface="メイリオ" panose="020B0604030504040204" pitchFamily="50" charset="-128"/>
              </a:rPr>
              <a:t>Intermediate </a:t>
            </a:r>
            <a:r>
              <a:rPr lang="en-US" altLang="ja-JP" b="1" u="sng" dirty="0" err="1">
                <a:latin typeface="メイリオ" panose="020B0604030504040204" pitchFamily="50" charset="-128"/>
                <a:ea typeface="メイリオ" panose="020B0604030504040204" pitchFamily="50" charset="-128"/>
                <a:cs typeface="メイリオ" panose="020B0604030504040204" pitchFamily="50" charset="-128"/>
              </a:rPr>
              <a:t>Generalisation</a:t>
            </a:r>
            <a:r>
              <a:rPr lang="ja-JP" altLang="en-US" b="1" u="sng" dirty="0">
                <a:latin typeface="メイリオ" panose="020B0604030504040204" pitchFamily="50" charset="-128"/>
                <a:ea typeface="メイリオ" panose="020B0604030504040204" pitchFamily="50" charset="-128"/>
                <a:cs typeface="メイリオ" panose="020B0604030504040204" pitchFamily="50" charset="-128"/>
              </a:rPr>
              <a:t>（中間一般化）の禁止</a:t>
            </a:r>
            <a:endParaRPr lang="en-US" altLang="ja-JP" b="1" u="sng"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dirty="0">
                <a:latin typeface="メイリオ" panose="020B0604030504040204" pitchFamily="50" charset="-128"/>
                <a:ea typeface="メイリオ" panose="020B0604030504040204" pitchFamily="50" charset="-128"/>
                <a:cs typeface="メイリオ" panose="020B0604030504040204" pitchFamily="50" charset="-128"/>
              </a:rPr>
              <a:t>実施例からクレームアップする際、実施例に記載された構成の一部省略は、</a:t>
            </a:r>
            <a:r>
              <a:rPr lang="ja-JP" altLang="en-US" dirty="0">
                <a:solidFill>
                  <a:srgbClr val="D4162D"/>
                </a:solidFill>
                <a:latin typeface="メイリオ" panose="020B0604030504040204" pitchFamily="50" charset="-128"/>
                <a:ea typeface="メイリオ" panose="020B0604030504040204" pitchFamily="50" charset="-128"/>
                <a:cs typeface="メイリオ" panose="020B0604030504040204" pitchFamily="50" charset="-128"/>
              </a:rPr>
              <a:t>それらの構成が不要であるという新たな情報を導入</a:t>
            </a:r>
            <a:r>
              <a:rPr lang="ja-JP" altLang="en-US" dirty="0">
                <a:latin typeface="メイリオ" panose="020B0604030504040204" pitchFamily="50" charset="-128"/>
                <a:ea typeface="メイリオ" panose="020B0604030504040204" pitchFamily="50" charset="-128"/>
                <a:cs typeface="メイリオ" panose="020B0604030504040204" pitchFamily="50" charset="-128"/>
              </a:rPr>
              <a:t>したことになる（</a:t>
            </a:r>
            <a:r>
              <a:rPr lang="en-US" altLang="ja-JP" dirty="0">
                <a:latin typeface="メイリオ" panose="020B0604030504040204" pitchFamily="50" charset="-128"/>
                <a:ea typeface="メイリオ" panose="020B0604030504040204" pitchFamily="50" charset="-128"/>
                <a:cs typeface="メイリオ" panose="020B0604030504040204" pitchFamily="50" charset="-128"/>
              </a:rPr>
              <a:t>T1067/97</a:t>
            </a:r>
            <a:r>
              <a:rPr lang="ja-JP" altLang="en-US" dirty="0" err="1">
                <a:latin typeface="メイリオ" panose="020B0604030504040204" pitchFamily="50" charset="-128"/>
                <a:ea typeface="メイリオ" panose="020B0604030504040204" pitchFamily="50" charset="-128"/>
                <a:cs typeface="メイリオ" panose="020B0604030504040204" pitchFamily="50" charset="-128"/>
              </a:rPr>
              <a:t>、</a:t>
            </a:r>
            <a:r>
              <a:rPr lang="ja-JP" altLang="en-US" dirty="0">
                <a:latin typeface="メイリオ" panose="020B0604030504040204" pitchFamily="50" charset="-128"/>
                <a:ea typeface="メイリオ" panose="020B0604030504040204" pitchFamily="50" charset="-128"/>
                <a:cs typeface="メイリオ" panose="020B0604030504040204" pitchFamily="50" charset="-128"/>
              </a:rPr>
              <a:t>他多数）。</a:t>
            </a:r>
            <a:endParaRPr lang="en-US" altLang="ja-JP"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7" name="正方形/長方形 16">
            <a:extLst>
              <a:ext uri="{FF2B5EF4-FFF2-40B4-BE49-F238E27FC236}">
                <a16:creationId xmlns:a16="http://schemas.microsoft.com/office/drawing/2014/main" id="{22D35C39-01EC-AA20-9AE1-F5211DA767C1}"/>
              </a:ext>
            </a:extLst>
          </p:cNvPr>
          <p:cNvSpPr/>
          <p:nvPr/>
        </p:nvSpPr>
        <p:spPr>
          <a:xfrm>
            <a:off x="1682552" y="1562879"/>
            <a:ext cx="8970912" cy="461665"/>
          </a:xfrm>
          <a:prstGeom prst="rect">
            <a:avLst/>
          </a:prstGeom>
        </p:spPr>
        <p:txBody>
          <a:bodyPr wrap="square">
            <a:spAutoFit/>
          </a:bodyPr>
          <a:lstStyle/>
          <a:p>
            <a:r>
              <a:rPr lang="ja-JP" altLang="en-US" sz="2400" b="1" dirty="0">
                <a:latin typeface="メイリオ" panose="020B0604030504040204" pitchFamily="50" charset="-128"/>
                <a:ea typeface="メイリオ" panose="020B0604030504040204" pitchFamily="50" charset="-128"/>
                <a:cs typeface="メイリオ" panose="020B0604030504040204" pitchFamily="50" charset="-128"/>
              </a:rPr>
              <a:t>減縮補正の場合のルール②：中間一般化の禁止</a:t>
            </a:r>
            <a:endParaRPr lang="en-US" altLang="ja-JP" sz="24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8" name="正方形/長方形 17">
            <a:extLst>
              <a:ext uri="{FF2B5EF4-FFF2-40B4-BE49-F238E27FC236}">
                <a16:creationId xmlns:a16="http://schemas.microsoft.com/office/drawing/2014/main" id="{4954C8D6-6CC7-2DB0-B92F-26EDD1F02DC4}"/>
              </a:ext>
            </a:extLst>
          </p:cNvPr>
          <p:cNvSpPr/>
          <p:nvPr/>
        </p:nvSpPr>
        <p:spPr>
          <a:xfrm>
            <a:off x="1538536" y="1688387"/>
            <a:ext cx="144016" cy="144016"/>
          </a:xfrm>
          <a:prstGeom prst="rect">
            <a:avLst/>
          </a:prstGeom>
          <a:solidFill>
            <a:srgbClr val="D4162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9" name="正方形/長方形 18">
            <a:extLst>
              <a:ext uri="{FF2B5EF4-FFF2-40B4-BE49-F238E27FC236}">
                <a16:creationId xmlns:a16="http://schemas.microsoft.com/office/drawing/2014/main" id="{E3B21ACB-DD0C-9A4D-9AA1-1161E943A19E}"/>
              </a:ext>
            </a:extLst>
          </p:cNvPr>
          <p:cNvSpPr/>
          <p:nvPr/>
        </p:nvSpPr>
        <p:spPr>
          <a:xfrm>
            <a:off x="1538536" y="3449715"/>
            <a:ext cx="144016" cy="144016"/>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0" name="正方形/長方形 19">
            <a:extLst>
              <a:ext uri="{FF2B5EF4-FFF2-40B4-BE49-F238E27FC236}">
                <a16:creationId xmlns:a16="http://schemas.microsoft.com/office/drawing/2014/main" id="{FE6F6FB3-9A59-A2F3-BB6E-E48A4D0FDD93}"/>
              </a:ext>
            </a:extLst>
          </p:cNvPr>
          <p:cNvSpPr/>
          <p:nvPr/>
        </p:nvSpPr>
        <p:spPr>
          <a:xfrm>
            <a:off x="1682552" y="3324207"/>
            <a:ext cx="4572000" cy="461665"/>
          </a:xfrm>
          <a:prstGeom prst="rect">
            <a:avLst/>
          </a:prstGeom>
        </p:spPr>
        <p:txBody>
          <a:bodyPr>
            <a:spAutoFit/>
          </a:bodyPr>
          <a:lstStyle/>
          <a:p>
            <a:r>
              <a:rPr lang="ja-JP" altLang="en-US" sz="2400" b="1" dirty="0">
                <a:latin typeface="メイリオ" panose="020B0604030504040204" pitchFamily="50" charset="-128"/>
                <a:ea typeface="メイリオ" panose="020B0604030504040204" pitchFamily="50" charset="-128"/>
                <a:cs typeface="メイリオ" panose="020B0604030504040204" pitchFamily="50" charset="-128"/>
              </a:rPr>
              <a:t>典型的な事例</a:t>
            </a:r>
            <a:endParaRPr lang="en-US" altLang="ja-JP" sz="2400" b="1" dirty="0">
              <a:latin typeface="メイリオ" panose="020B0604030504040204" pitchFamily="50" charset="-128"/>
              <a:ea typeface="メイリオ" panose="020B0604030504040204" pitchFamily="50" charset="-128"/>
              <a:cs typeface="メイリオ" panose="020B0604030504040204" pitchFamily="50" charset="-128"/>
            </a:endParaRPr>
          </a:p>
        </p:txBody>
      </p:sp>
      <p:graphicFrame>
        <p:nvGraphicFramePr>
          <p:cNvPr id="21" name="表 20">
            <a:extLst>
              <a:ext uri="{FF2B5EF4-FFF2-40B4-BE49-F238E27FC236}">
                <a16:creationId xmlns:a16="http://schemas.microsoft.com/office/drawing/2014/main" id="{37DA22A3-6E11-A72B-3D00-7E57FB545566}"/>
              </a:ext>
            </a:extLst>
          </p:cNvPr>
          <p:cNvGraphicFramePr>
            <a:graphicFrameLocks noGrp="1"/>
          </p:cNvGraphicFramePr>
          <p:nvPr>
            <p:extLst>
              <p:ext uri="{D42A27DB-BD31-4B8C-83A1-F6EECF244321}">
                <p14:modId xmlns:p14="http://schemas.microsoft.com/office/powerpoint/2010/main" val="371963211"/>
              </p:ext>
            </p:extLst>
          </p:nvPr>
        </p:nvGraphicFramePr>
        <p:xfrm>
          <a:off x="1620044" y="3756930"/>
          <a:ext cx="8889404" cy="1112520"/>
        </p:xfrm>
        <a:graphic>
          <a:graphicData uri="http://schemas.openxmlformats.org/drawingml/2006/table">
            <a:tbl>
              <a:tblPr firstRow="1" bandRow="1">
                <a:tableStyleId>{5C22544A-7EE6-4342-B048-85BDC9FD1C3A}</a:tableStyleId>
              </a:tblPr>
              <a:tblGrid>
                <a:gridCol w="1164458">
                  <a:extLst>
                    <a:ext uri="{9D8B030D-6E8A-4147-A177-3AD203B41FA5}">
                      <a16:colId xmlns:a16="http://schemas.microsoft.com/office/drawing/2014/main" val="20000"/>
                    </a:ext>
                  </a:extLst>
                </a:gridCol>
                <a:gridCol w="1091569">
                  <a:extLst>
                    <a:ext uri="{9D8B030D-6E8A-4147-A177-3AD203B41FA5}">
                      <a16:colId xmlns:a16="http://schemas.microsoft.com/office/drawing/2014/main" val="20001"/>
                    </a:ext>
                  </a:extLst>
                </a:gridCol>
                <a:gridCol w="387973">
                  <a:extLst>
                    <a:ext uri="{9D8B030D-6E8A-4147-A177-3AD203B41FA5}">
                      <a16:colId xmlns:a16="http://schemas.microsoft.com/office/drawing/2014/main" val="20002"/>
                    </a:ext>
                  </a:extLst>
                </a:gridCol>
                <a:gridCol w="1639419">
                  <a:extLst>
                    <a:ext uri="{9D8B030D-6E8A-4147-A177-3AD203B41FA5}">
                      <a16:colId xmlns:a16="http://schemas.microsoft.com/office/drawing/2014/main" val="20003"/>
                    </a:ext>
                  </a:extLst>
                </a:gridCol>
                <a:gridCol w="4605985">
                  <a:extLst>
                    <a:ext uri="{9D8B030D-6E8A-4147-A177-3AD203B41FA5}">
                      <a16:colId xmlns:a16="http://schemas.microsoft.com/office/drawing/2014/main" val="20004"/>
                    </a:ext>
                  </a:extLst>
                </a:gridCol>
              </a:tblGrid>
              <a:tr h="370840">
                <a:tc>
                  <a:txBody>
                    <a:bodyPr/>
                    <a:lstStyle/>
                    <a:p>
                      <a:endParaRPr kumimoji="1" lang="ja-JP" altLang="en-US" dirty="0"/>
                    </a:p>
                  </a:txBody>
                  <a:tcPr>
                    <a:solidFill>
                      <a:schemeClr val="tx1">
                        <a:lumMod val="50000"/>
                        <a:lumOff val="50000"/>
                      </a:schemeClr>
                    </a:solidFill>
                  </a:tcPr>
                </a:tc>
                <a:tc>
                  <a:txBody>
                    <a:bodyPr/>
                    <a:lstStyle/>
                    <a:p>
                      <a:r>
                        <a:rPr kumimoji="1" lang="ja-JP" altLang="en-US" dirty="0"/>
                        <a:t>補正前</a:t>
                      </a:r>
                    </a:p>
                  </a:txBody>
                  <a:tcPr>
                    <a:solidFill>
                      <a:schemeClr val="tx1">
                        <a:lumMod val="50000"/>
                        <a:lumOff val="50000"/>
                      </a:schemeClr>
                    </a:solidFill>
                  </a:tcPr>
                </a:tc>
                <a:tc>
                  <a:txBody>
                    <a:bodyPr/>
                    <a:lstStyle/>
                    <a:p>
                      <a:endParaRPr kumimoji="1" lang="ja-JP" altLang="en-US" dirty="0"/>
                    </a:p>
                  </a:txBody>
                  <a:tcPr>
                    <a:solidFill>
                      <a:schemeClr val="tx1">
                        <a:lumMod val="50000"/>
                        <a:lumOff val="50000"/>
                      </a:schemeClr>
                    </a:solidFill>
                  </a:tcPr>
                </a:tc>
                <a:tc>
                  <a:txBody>
                    <a:bodyPr/>
                    <a:lstStyle/>
                    <a:p>
                      <a:r>
                        <a:rPr kumimoji="1" lang="ja-JP" altLang="en-US" dirty="0"/>
                        <a:t>補正後</a:t>
                      </a:r>
                    </a:p>
                  </a:txBody>
                  <a:tcPr>
                    <a:solidFill>
                      <a:schemeClr val="tx1">
                        <a:lumMod val="50000"/>
                        <a:lumOff val="50000"/>
                      </a:schemeClr>
                    </a:solidFill>
                  </a:tcPr>
                </a:tc>
                <a:tc>
                  <a:txBody>
                    <a:bodyPr/>
                    <a:lstStyle/>
                    <a:p>
                      <a:r>
                        <a:rPr kumimoji="1" lang="ja-JP" altLang="en-US" dirty="0"/>
                        <a:t>開示内容</a:t>
                      </a:r>
                    </a:p>
                  </a:txBody>
                  <a:tcPr>
                    <a:solidFill>
                      <a:schemeClr val="tx1">
                        <a:lumMod val="50000"/>
                        <a:lumOff val="50000"/>
                      </a:schemeClr>
                    </a:solidFill>
                  </a:tcPr>
                </a:tc>
                <a:extLst>
                  <a:ext uri="{0D108BD9-81ED-4DB2-BD59-A6C34878D82A}">
                    <a16:rowId xmlns:a16="http://schemas.microsoft.com/office/drawing/2014/main" val="10000"/>
                  </a:ext>
                </a:extLst>
              </a:tr>
              <a:tr h="370840">
                <a:tc>
                  <a:txBody>
                    <a:bodyPr/>
                    <a:lstStyle/>
                    <a:p>
                      <a:r>
                        <a:rPr kumimoji="1" lang="ja-JP" altLang="en-US" dirty="0"/>
                        <a:t>ケース２</a:t>
                      </a:r>
                    </a:p>
                  </a:txBody>
                  <a:tcPr/>
                </a:tc>
                <a:tc>
                  <a:txBody>
                    <a:bodyPr/>
                    <a:lstStyle/>
                    <a:p>
                      <a:pPr algn="ctr"/>
                      <a:r>
                        <a:rPr kumimoji="1" lang="ja-JP" altLang="en-US" dirty="0"/>
                        <a:t>Ａ</a:t>
                      </a:r>
                    </a:p>
                  </a:txBody>
                  <a:tcPr/>
                </a:tc>
                <a:tc>
                  <a:txBody>
                    <a:bodyPr/>
                    <a:lstStyle/>
                    <a:p>
                      <a:r>
                        <a:rPr kumimoji="1" lang="ja-JP" altLang="en-US" dirty="0"/>
                        <a:t>⇒</a:t>
                      </a:r>
                    </a:p>
                  </a:txBody>
                  <a:tcPr/>
                </a:tc>
                <a:tc>
                  <a:txBody>
                    <a:bodyPr/>
                    <a:lstStyle/>
                    <a:p>
                      <a:r>
                        <a:rPr kumimoji="1" lang="ja-JP" altLang="en-US" dirty="0"/>
                        <a:t>Ａ＋Ｘ</a:t>
                      </a:r>
                    </a:p>
                  </a:txBody>
                  <a:tcPr/>
                </a:tc>
                <a:tc>
                  <a:txBody>
                    <a:bodyPr/>
                    <a:lstStyle/>
                    <a:p>
                      <a:r>
                        <a:rPr kumimoji="1" lang="ja-JP" altLang="en-US" dirty="0"/>
                        <a:t>実施例＝Ａ＋Ｘ＋Ｙ</a:t>
                      </a:r>
                    </a:p>
                  </a:txBody>
                  <a:tcPr/>
                </a:tc>
                <a:extLst>
                  <a:ext uri="{0D108BD9-81ED-4DB2-BD59-A6C34878D82A}">
                    <a16:rowId xmlns:a16="http://schemas.microsoft.com/office/drawing/2014/main" val="10001"/>
                  </a:ext>
                </a:extLst>
              </a:tr>
              <a:tr h="370840">
                <a:tc>
                  <a:txBody>
                    <a:bodyPr/>
                    <a:lstStyle/>
                    <a:p>
                      <a:r>
                        <a:rPr kumimoji="1" lang="ja-JP" altLang="en-US" dirty="0"/>
                        <a:t>ケース３</a:t>
                      </a:r>
                    </a:p>
                  </a:txBody>
                  <a:tcPr/>
                </a:tc>
                <a:tc>
                  <a:txBody>
                    <a:bodyPr/>
                    <a:lstStyle/>
                    <a:p>
                      <a:pPr algn="ctr"/>
                      <a:r>
                        <a:rPr kumimoji="1" lang="ja-JP" altLang="en-US" dirty="0"/>
                        <a:t>Ａ</a:t>
                      </a:r>
                    </a:p>
                  </a:txBody>
                  <a:tcPr/>
                </a:tc>
                <a:tc>
                  <a:txBody>
                    <a:bodyPr/>
                    <a:lstStyle/>
                    <a:p>
                      <a:r>
                        <a:rPr kumimoji="1" lang="ja-JP" altLang="en-US" dirty="0"/>
                        <a:t>⇒</a:t>
                      </a:r>
                    </a:p>
                  </a:txBody>
                  <a:tcPr/>
                </a:tc>
                <a:tc>
                  <a:txBody>
                    <a:bodyPr/>
                    <a:lstStyle/>
                    <a:p>
                      <a:r>
                        <a:rPr kumimoji="1" lang="ja-JP" altLang="en-US" dirty="0"/>
                        <a:t>Ａ＋Ｘ</a:t>
                      </a:r>
                    </a:p>
                  </a:txBody>
                  <a:tcPr/>
                </a:tc>
                <a:tc>
                  <a:txBody>
                    <a:bodyPr/>
                    <a:lstStyle/>
                    <a:p>
                      <a:r>
                        <a:rPr kumimoji="1" lang="ja-JP" altLang="en-US" dirty="0"/>
                        <a:t>構成Ａ＋Ｘと他の構成Ｙの組合せが図示</a:t>
                      </a:r>
                    </a:p>
                  </a:txBody>
                  <a:tcPr/>
                </a:tc>
                <a:extLst>
                  <a:ext uri="{0D108BD9-81ED-4DB2-BD59-A6C34878D82A}">
                    <a16:rowId xmlns:a16="http://schemas.microsoft.com/office/drawing/2014/main" val="10002"/>
                  </a:ext>
                </a:extLst>
              </a:tr>
            </a:tbl>
          </a:graphicData>
        </a:graphic>
      </p:graphicFrame>
      <p:sp>
        <p:nvSpPr>
          <p:cNvPr id="23" name="正方形/長方形 22">
            <a:extLst>
              <a:ext uri="{FF2B5EF4-FFF2-40B4-BE49-F238E27FC236}">
                <a16:creationId xmlns:a16="http://schemas.microsoft.com/office/drawing/2014/main" id="{13F6C8E5-CA5B-6D08-0066-7F3CA04B0D80}"/>
              </a:ext>
            </a:extLst>
          </p:cNvPr>
          <p:cNvSpPr/>
          <p:nvPr/>
        </p:nvSpPr>
        <p:spPr>
          <a:xfrm>
            <a:off x="1548161" y="5306451"/>
            <a:ext cx="144016" cy="144016"/>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4" name="正方形/長方形 23">
            <a:extLst>
              <a:ext uri="{FF2B5EF4-FFF2-40B4-BE49-F238E27FC236}">
                <a16:creationId xmlns:a16="http://schemas.microsoft.com/office/drawing/2014/main" id="{6C37CB07-DF68-68AA-00F0-5F032724DF57}"/>
              </a:ext>
            </a:extLst>
          </p:cNvPr>
          <p:cNvSpPr/>
          <p:nvPr/>
        </p:nvSpPr>
        <p:spPr>
          <a:xfrm>
            <a:off x="1692177" y="5186242"/>
            <a:ext cx="4572000" cy="461665"/>
          </a:xfrm>
          <a:prstGeom prst="rect">
            <a:avLst/>
          </a:prstGeom>
        </p:spPr>
        <p:txBody>
          <a:bodyPr>
            <a:spAutoFit/>
          </a:bodyPr>
          <a:lstStyle/>
          <a:p>
            <a:r>
              <a:rPr lang="ja-JP" altLang="en-US" sz="2400" b="1" dirty="0">
                <a:latin typeface="メイリオ" panose="020B0604030504040204" pitchFamily="50" charset="-128"/>
                <a:ea typeface="メイリオ" panose="020B0604030504040204" pitchFamily="50" charset="-128"/>
                <a:cs typeface="メイリオ" panose="020B0604030504040204" pitchFamily="50" charset="-128"/>
              </a:rPr>
              <a:t>減縮補正の条件②</a:t>
            </a:r>
            <a:endParaRPr lang="en-US" altLang="ja-JP" sz="24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5" name="テキスト ボックス 24">
            <a:extLst>
              <a:ext uri="{FF2B5EF4-FFF2-40B4-BE49-F238E27FC236}">
                <a16:creationId xmlns:a16="http://schemas.microsoft.com/office/drawing/2014/main" id="{9E450F8B-3A3A-6277-ED54-CFEB975F0DA0}"/>
              </a:ext>
            </a:extLst>
          </p:cNvPr>
          <p:cNvSpPr txBox="1"/>
          <p:nvPr/>
        </p:nvSpPr>
        <p:spPr>
          <a:xfrm>
            <a:off x="1631434" y="5713958"/>
            <a:ext cx="8405196" cy="646331"/>
          </a:xfrm>
          <a:prstGeom prst="rect">
            <a:avLst/>
          </a:prstGeom>
          <a:solidFill>
            <a:schemeClr val="bg1"/>
          </a:solidFill>
          <a:ln w="19050" cmpd="thinThick">
            <a:solidFill>
              <a:schemeClr val="accent1">
                <a:shade val="50000"/>
              </a:schemeClr>
            </a:solidFill>
          </a:ln>
          <a:effectLst>
            <a:outerShdw blurRad="50800" dist="38100" dir="2700000" algn="tl" rotWithShape="0">
              <a:prstClr val="black">
                <a:alpha val="40000"/>
              </a:prstClr>
            </a:outerShdw>
          </a:effectLst>
        </p:spPr>
        <p:txBody>
          <a:bodyPr wrap="square" rtlCol="0">
            <a:spAutoFit/>
          </a:bodyPr>
          <a:lstStyle>
            <a:defPPr>
              <a:defRPr lang="ja-JP"/>
            </a:defPPr>
            <a:lvl1pPr>
              <a:defRPr b="1" u="sng">
                <a:latin typeface="メイリオ" panose="020B0604030504040204" pitchFamily="50" charset="-128"/>
                <a:ea typeface="メイリオ" panose="020B0604030504040204" pitchFamily="50" charset="-128"/>
                <a:cs typeface="メイリオ" panose="020B0604030504040204" pitchFamily="50" charset="-128"/>
              </a:defRPr>
            </a:lvl1pPr>
          </a:lstStyle>
          <a:p>
            <a:r>
              <a:rPr lang="ja-JP" altLang="en-US" u="none" dirty="0"/>
              <a:t>明細書中に特徴</a:t>
            </a:r>
            <a:r>
              <a:rPr lang="en-US" altLang="ja-JP" u="none" dirty="0"/>
              <a:t>X</a:t>
            </a:r>
            <a:r>
              <a:rPr lang="ja-JP" altLang="en-US" u="none" dirty="0"/>
              <a:t>を含む組合せ（</a:t>
            </a:r>
            <a:r>
              <a:rPr lang="en-US" altLang="ja-JP" u="none" dirty="0"/>
              <a:t>A</a:t>
            </a:r>
            <a:r>
              <a:rPr lang="ja-JP" altLang="en-US" u="none" dirty="0"/>
              <a:t>＋</a:t>
            </a:r>
            <a:r>
              <a:rPr lang="en-US" altLang="ja-JP" u="none" dirty="0"/>
              <a:t>X</a:t>
            </a:r>
            <a:r>
              <a:rPr lang="ja-JP" altLang="en-US" u="none" dirty="0"/>
              <a:t>＋</a:t>
            </a:r>
            <a:r>
              <a:rPr lang="en-US" altLang="ja-JP" u="none" dirty="0"/>
              <a:t>Y</a:t>
            </a:r>
            <a:r>
              <a:rPr lang="ja-JP" altLang="en-US" u="none" dirty="0"/>
              <a:t>）の開示があるだけでは不十分。</a:t>
            </a:r>
            <a:endParaRPr lang="en-US" altLang="ja-JP" u="none" dirty="0"/>
          </a:p>
          <a:p>
            <a:r>
              <a:rPr lang="ja-JP" altLang="en-US" u="none" dirty="0"/>
              <a:t>開示された組合せ（</a:t>
            </a:r>
            <a:r>
              <a:rPr lang="en-US" altLang="ja-JP" u="none" dirty="0"/>
              <a:t>A</a:t>
            </a:r>
            <a:r>
              <a:rPr lang="ja-JP" altLang="en-US" u="none" dirty="0"/>
              <a:t>＋</a:t>
            </a:r>
            <a:r>
              <a:rPr lang="en-US" altLang="ja-JP" u="none" dirty="0"/>
              <a:t>X</a:t>
            </a:r>
            <a:r>
              <a:rPr lang="ja-JP" altLang="en-US" u="none" dirty="0"/>
              <a:t>＋</a:t>
            </a:r>
            <a:r>
              <a:rPr lang="en-US" altLang="ja-JP" u="none" dirty="0"/>
              <a:t>Y</a:t>
            </a:r>
            <a:r>
              <a:rPr lang="ja-JP" altLang="en-US" u="none" dirty="0"/>
              <a:t>）から</a:t>
            </a:r>
            <a:r>
              <a:rPr lang="en-US" altLang="ja-JP" u="none" dirty="0"/>
              <a:t>A</a:t>
            </a:r>
            <a:r>
              <a:rPr lang="ja-JP" altLang="en-US" u="none" dirty="0"/>
              <a:t>＋</a:t>
            </a:r>
            <a:r>
              <a:rPr lang="en-US" altLang="ja-JP" u="none" dirty="0"/>
              <a:t>X</a:t>
            </a:r>
            <a:r>
              <a:rPr lang="ja-JP" altLang="en-US" u="none" dirty="0"/>
              <a:t>の孤立化を正当化する根拠が必要。</a:t>
            </a:r>
          </a:p>
        </p:txBody>
      </p:sp>
    </p:spTree>
    <p:extLst>
      <p:ext uri="{BB962C8B-B14F-4D97-AF65-F5344CB8AC3E}">
        <p14:creationId xmlns:p14="http://schemas.microsoft.com/office/powerpoint/2010/main" val="187570341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498934F-DFAF-A46A-046C-7C2AC91B3028}"/>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FF7BD1FA-7107-BC89-A459-F6ACC98EEF10}"/>
              </a:ext>
            </a:extLst>
          </p:cNvPr>
          <p:cNvSpPr txBox="1">
            <a:spLocks/>
          </p:cNvSpPr>
          <p:nvPr/>
        </p:nvSpPr>
        <p:spPr>
          <a:xfrm>
            <a:off x="1143000" y="533401"/>
            <a:ext cx="9906000" cy="1382156"/>
          </a:xfrm>
          <a:prstGeom prst="rect">
            <a:avLst/>
          </a:prstGeom>
        </p:spPr>
        <p:txBody>
          <a:bodyPr/>
          <a:lstStyle>
            <a:lvl1pPr algn="l" defTabSz="914400" rtl="0" eaLnBrk="1" latinLnBrk="0" hangingPunct="1">
              <a:lnSpc>
                <a:spcPct val="105000"/>
              </a:lnSpc>
              <a:spcBef>
                <a:spcPct val="0"/>
              </a:spcBef>
              <a:buNone/>
              <a:defRPr sz="4800" b="1" i="0" kern="1200" cap="none" spc="140" baseline="0">
                <a:solidFill>
                  <a:schemeClr val="tx2"/>
                </a:solidFill>
                <a:latin typeface="+mj-lt"/>
                <a:ea typeface="+mj-ea"/>
                <a:cs typeface="+mj-cs"/>
              </a:defRPr>
            </a:lvl1pPr>
          </a:lstStyle>
          <a:p>
            <a:r>
              <a:rPr kumimoji="1" lang="en-US" altLang="ja-JP" dirty="0"/>
              <a:t>4.4 </a:t>
            </a:r>
            <a:r>
              <a:rPr kumimoji="1" lang="ja-JP" altLang="en-US" dirty="0"/>
              <a:t>請求の範囲を</a:t>
            </a:r>
            <a:r>
              <a:rPr kumimoji="1" lang="ja-JP" altLang="en-US" dirty="0">
                <a:solidFill>
                  <a:srgbClr val="C00000"/>
                </a:solidFill>
              </a:rPr>
              <a:t>減縮</a:t>
            </a:r>
            <a:r>
              <a:rPr kumimoji="1" lang="ja-JP" altLang="en-US" dirty="0"/>
              <a:t>する補正②</a:t>
            </a:r>
            <a:r>
              <a:rPr lang="ja-JP" altLang="en-US" dirty="0"/>
              <a:t> </a:t>
            </a:r>
            <a:endParaRPr kumimoji="1" lang="ja-JP" altLang="en-US" dirty="0"/>
          </a:p>
        </p:txBody>
      </p:sp>
      <p:sp>
        <p:nvSpPr>
          <p:cNvPr id="32" name="フッター プレースホルダー 2">
            <a:extLst>
              <a:ext uri="{FF2B5EF4-FFF2-40B4-BE49-F238E27FC236}">
                <a16:creationId xmlns:a16="http://schemas.microsoft.com/office/drawing/2014/main" id="{E7F52183-8BD3-3214-C707-AAB9563767B0}"/>
              </a:ext>
            </a:extLst>
          </p:cNvPr>
          <p:cNvSpPr>
            <a:spLocks noGrp="1"/>
          </p:cNvSpPr>
          <p:nvPr>
            <p:ph type="ftr" sz="quarter" idx="11"/>
          </p:nvPr>
        </p:nvSpPr>
        <p:spPr>
          <a:xfrm>
            <a:off x="4630250" y="6536434"/>
            <a:ext cx="2592585" cy="365125"/>
          </a:xfrm>
        </p:spPr>
        <p:txBody>
          <a:bodyPr/>
          <a:lstStyle/>
          <a:p>
            <a:r>
              <a:rPr lang="en-US" altLang="ja-JP" sz="800" dirty="0">
                <a:latin typeface="メイリオ" panose="020B0604030504040204" pitchFamily="50" charset="-128"/>
                <a:ea typeface="メイリオ" panose="020B0604030504040204" pitchFamily="50" charset="-128"/>
                <a:cs typeface="Arial" panose="020B0604020202020204" pitchFamily="34" charset="0"/>
              </a:rPr>
              <a:t>©SSIP</a:t>
            </a:r>
            <a:r>
              <a:rPr lang="ja-JP" altLang="en-US" sz="800" dirty="0">
                <a:latin typeface="メイリオ" panose="020B0604030504040204" pitchFamily="50" charset="-128"/>
                <a:ea typeface="メイリオ" panose="020B0604030504040204" pitchFamily="50" charset="-128"/>
                <a:cs typeface="Arial" panose="020B0604020202020204" pitchFamily="34" charset="0"/>
              </a:rPr>
              <a:t>弁理士法人</a:t>
            </a:r>
            <a:r>
              <a:rPr lang="en-US" altLang="ja-JP" sz="800" dirty="0">
                <a:latin typeface="メイリオ" panose="020B0604030504040204" pitchFamily="50" charset="-128"/>
                <a:ea typeface="メイリオ" panose="020B0604030504040204" pitchFamily="50" charset="-128"/>
                <a:cs typeface="Arial" panose="020B0604020202020204" pitchFamily="34" charset="0"/>
              </a:rPr>
              <a:t>. All Rights Reserved.</a:t>
            </a:r>
          </a:p>
        </p:txBody>
      </p:sp>
      <p:sp>
        <p:nvSpPr>
          <p:cNvPr id="3" name="正方形/長方形 2">
            <a:extLst>
              <a:ext uri="{FF2B5EF4-FFF2-40B4-BE49-F238E27FC236}">
                <a16:creationId xmlns:a16="http://schemas.microsoft.com/office/drawing/2014/main" id="{02C6453A-10DD-99B3-63D4-27D500085DCF}"/>
              </a:ext>
            </a:extLst>
          </p:cNvPr>
          <p:cNvSpPr/>
          <p:nvPr/>
        </p:nvSpPr>
        <p:spPr>
          <a:xfrm>
            <a:off x="1181083" y="1547890"/>
            <a:ext cx="8888203" cy="461665"/>
          </a:xfrm>
          <a:prstGeom prst="rect">
            <a:avLst/>
          </a:prstGeom>
        </p:spPr>
        <p:txBody>
          <a:bodyPr wrap="square">
            <a:spAutoFit/>
          </a:bodyPr>
          <a:lstStyle/>
          <a:p>
            <a:r>
              <a:rPr lang="en-US" altLang="ja-JP" sz="2400" b="1" dirty="0">
                <a:latin typeface="メイリオ" panose="020B0604030504040204" pitchFamily="50" charset="-128"/>
                <a:ea typeface="メイリオ" panose="020B0604030504040204" pitchFamily="50" charset="-128"/>
                <a:cs typeface="メイリオ" panose="020B0604030504040204" pitchFamily="50" charset="-128"/>
              </a:rPr>
              <a:t>T1067/97</a:t>
            </a:r>
            <a:r>
              <a:rPr lang="ja-JP" altLang="en-US" sz="2400" b="1" dirty="0">
                <a:latin typeface="メイリオ" panose="020B0604030504040204" pitchFamily="50" charset="-128"/>
                <a:ea typeface="メイリオ" panose="020B0604030504040204" pitchFamily="50" charset="-128"/>
                <a:cs typeface="メイリオ" panose="020B0604030504040204" pitchFamily="50" charset="-128"/>
              </a:rPr>
              <a:t>事件（現像処理方法：中間一般化禁止の事例）</a:t>
            </a:r>
            <a:endParaRPr lang="en-US" altLang="ja-JP" sz="24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 name="正方形/長方形 3">
            <a:extLst>
              <a:ext uri="{FF2B5EF4-FFF2-40B4-BE49-F238E27FC236}">
                <a16:creationId xmlns:a16="http://schemas.microsoft.com/office/drawing/2014/main" id="{5DFACE61-DEF3-E974-808D-2FB64B1AFF5D}"/>
              </a:ext>
            </a:extLst>
          </p:cNvPr>
          <p:cNvSpPr/>
          <p:nvPr/>
        </p:nvSpPr>
        <p:spPr>
          <a:xfrm>
            <a:off x="1026907" y="1668215"/>
            <a:ext cx="183593" cy="144016"/>
          </a:xfrm>
          <a:prstGeom prst="rect">
            <a:avLst/>
          </a:prstGeom>
          <a:solidFill>
            <a:srgbClr val="D4162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 name="正方形/長方形 4">
            <a:extLst>
              <a:ext uri="{FF2B5EF4-FFF2-40B4-BE49-F238E27FC236}">
                <a16:creationId xmlns:a16="http://schemas.microsoft.com/office/drawing/2014/main" id="{FDFF559F-4DDA-D430-1672-6C73B60BFAA4}"/>
              </a:ext>
            </a:extLst>
          </p:cNvPr>
          <p:cNvSpPr/>
          <p:nvPr/>
        </p:nvSpPr>
        <p:spPr>
          <a:xfrm>
            <a:off x="1140051" y="2196704"/>
            <a:ext cx="183593" cy="144016"/>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 name="正方形/長方形 5">
            <a:extLst>
              <a:ext uri="{FF2B5EF4-FFF2-40B4-BE49-F238E27FC236}">
                <a16:creationId xmlns:a16="http://schemas.microsoft.com/office/drawing/2014/main" id="{9B2B7EB2-DA4A-5ECB-1D44-05723E935060}"/>
              </a:ext>
            </a:extLst>
          </p:cNvPr>
          <p:cNvSpPr/>
          <p:nvPr/>
        </p:nvSpPr>
        <p:spPr>
          <a:xfrm>
            <a:off x="1273907" y="2073674"/>
            <a:ext cx="10058121" cy="4462760"/>
          </a:xfrm>
          <a:prstGeom prst="rect">
            <a:avLst/>
          </a:prstGeom>
        </p:spPr>
        <p:txBody>
          <a:bodyPr wrap="square">
            <a:spAutoFit/>
          </a:bodyPr>
          <a:lstStyle/>
          <a:p>
            <a:r>
              <a:rPr lang="ja-JP" altLang="en-US" sz="2400" b="1" dirty="0">
                <a:latin typeface="メイリオ" panose="020B0604030504040204" pitchFamily="50" charset="-128"/>
                <a:ea typeface="メイリオ" panose="020B0604030504040204" pitchFamily="50" charset="-128"/>
                <a:cs typeface="メイリオ" panose="020B0604030504040204" pitchFamily="50" charset="-128"/>
              </a:rPr>
              <a:t>ケース２の類型</a:t>
            </a:r>
            <a:r>
              <a:rPr lang="ja-JP" altLang="en-US" sz="2400" dirty="0">
                <a:latin typeface="メイリオ" panose="020B0604030504040204" pitchFamily="50" charset="-128"/>
                <a:ea typeface="メイリオ" panose="020B0604030504040204" pitchFamily="50" charset="-128"/>
                <a:cs typeface="メイリオ" panose="020B0604030504040204" pitchFamily="50" charset="-128"/>
              </a:rPr>
              <a:t>（</a:t>
            </a:r>
            <a:r>
              <a:rPr lang="en-US" altLang="ja-JP" sz="2400" dirty="0">
                <a:latin typeface="メイリオ" panose="020B0604030504040204" pitchFamily="50" charset="-128"/>
                <a:ea typeface="メイリオ" panose="020B0604030504040204" pitchFamily="50" charset="-128"/>
                <a:cs typeface="メイリオ" panose="020B0604030504040204" pitchFamily="50" charset="-128"/>
              </a:rPr>
              <a:t>A</a:t>
            </a:r>
            <a:r>
              <a:rPr lang="ja-JP" altLang="en-US" sz="2400" dirty="0">
                <a:latin typeface="メイリオ" panose="020B0604030504040204" pitchFamily="50" charset="-128"/>
                <a:ea typeface="メイリオ" panose="020B0604030504040204" pitchFamily="50" charset="-128"/>
                <a:cs typeface="メイリオ" panose="020B0604030504040204" pitchFamily="50" charset="-128"/>
              </a:rPr>
              <a:t>→</a:t>
            </a:r>
            <a:r>
              <a:rPr lang="en-US" altLang="ja-JP" sz="2400" dirty="0">
                <a:latin typeface="メイリオ" panose="020B0604030504040204" pitchFamily="50" charset="-128"/>
                <a:ea typeface="メイリオ" panose="020B0604030504040204" pitchFamily="50" charset="-128"/>
                <a:cs typeface="メイリオ" panose="020B0604030504040204" pitchFamily="50" charset="-128"/>
              </a:rPr>
              <a:t>A+X</a:t>
            </a:r>
            <a:r>
              <a:rPr lang="ja-JP" altLang="en-US" sz="2400" dirty="0">
                <a:latin typeface="メイリオ" panose="020B0604030504040204" pitchFamily="50" charset="-128"/>
                <a:ea typeface="メイリオ" panose="020B0604030504040204" pitchFamily="50" charset="-128"/>
                <a:cs typeface="メイリオ" panose="020B0604030504040204" pitchFamily="50" charset="-128"/>
              </a:rPr>
              <a:t>；実施例＝</a:t>
            </a:r>
            <a:r>
              <a:rPr lang="en-US" altLang="ja-JP" sz="2400" dirty="0">
                <a:latin typeface="メイリオ" panose="020B0604030504040204" pitchFamily="50" charset="-128"/>
                <a:ea typeface="メイリオ" panose="020B0604030504040204" pitchFamily="50" charset="-128"/>
                <a:cs typeface="メイリオ" panose="020B0604030504040204" pitchFamily="50" charset="-128"/>
              </a:rPr>
              <a:t>A+X+Y</a:t>
            </a:r>
            <a:r>
              <a:rPr lang="ja-JP" altLang="en-US" sz="2400" dirty="0">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240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2000" b="1" u="sng" dirty="0">
                <a:latin typeface="メイリオ" panose="020B0604030504040204" pitchFamily="50" charset="-128"/>
                <a:ea typeface="メイリオ" panose="020B0604030504040204" pitchFamily="50" charset="-128"/>
                <a:cs typeface="メイリオ" panose="020B0604030504040204" pitchFamily="50" charset="-128"/>
              </a:rPr>
              <a:t>補正内容</a:t>
            </a:r>
            <a:endParaRPr lang="en-US" altLang="ja-JP" sz="2000" b="1" u="sng"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2000" dirty="0">
                <a:latin typeface="メイリオ" panose="020B0604030504040204" pitchFamily="50" charset="-128"/>
                <a:ea typeface="メイリオ" panose="020B0604030504040204" pitchFamily="50" charset="-128"/>
                <a:cs typeface="メイリオ" panose="020B0604030504040204" pitchFamily="50" charset="-128"/>
              </a:rPr>
              <a:t>「現像液の</a:t>
            </a:r>
            <a:r>
              <a:rPr lang="en-US" altLang="ja-JP" sz="2000" dirty="0">
                <a:latin typeface="メイリオ" panose="020B0604030504040204" pitchFamily="50" charset="-128"/>
                <a:ea typeface="メイリオ" panose="020B0604030504040204" pitchFamily="50" charset="-128"/>
                <a:cs typeface="メイリオ" panose="020B0604030504040204" pitchFamily="50" charset="-128"/>
              </a:rPr>
              <a:t>SiO2/M2O</a:t>
            </a:r>
            <a:r>
              <a:rPr lang="ja-JP" altLang="en-US" sz="2000" dirty="0">
                <a:latin typeface="メイリオ" panose="020B0604030504040204" pitchFamily="50" charset="-128"/>
                <a:ea typeface="メイリオ" panose="020B0604030504040204" pitchFamily="50" charset="-128"/>
                <a:cs typeface="メイリオ" panose="020B0604030504040204" pitchFamily="50" charset="-128"/>
              </a:rPr>
              <a:t>のモル比が</a:t>
            </a:r>
            <a:r>
              <a:rPr lang="en-US" altLang="ja-JP" sz="2000" dirty="0">
                <a:latin typeface="メイリオ" panose="020B0604030504040204" pitchFamily="50" charset="-128"/>
                <a:ea typeface="メイリオ" panose="020B0604030504040204" pitchFamily="50" charset="-128"/>
                <a:cs typeface="メイリオ" panose="020B0604030504040204" pitchFamily="50" charset="-128"/>
              </a:rPr>
              <a:t>1.0</a:t>
            </a:r>
            <a:r>
              <a:rPr lang="ja-JP" altLang="en-US" sz="2000" dirty="0">
                <a:latin typeface="メイリオ" panose="020B0604030504040204" pitchFamily="50" charset="-128"/>
                <a:ea typeface="メイリオ" panose="020B0604030504040204" pitchFamily="50" charset="-128"/>
                <a:cs typeface="メイリオ" panose="020B0604030504040204" pitchFamily="50" charset="-128"/>
              </a:rPr>
              <a:t>～</a:t>
            </a:r>
            <a:r>
              <a:rPr lang="en-US" altLang="ja-JP" sz="2000" dirty="0">
                <a:latin typeface="メイリオ" panose="020B0604030504040204" pitchFamily="50" charset="-128"/>
                <a:ea typeface="メイリオ" panose="020B0604030504040204" pitchFamily="50" charset="-128"/>
                <a:cs typeface="メイリオ" panose="020B0604030504040204" pitchFamily="50" charset="-128"/>
              </a:rPr>
              <a:t>1.5</a:t>
            </a:r>
            <a:r>
              <a:rPr lang="ja-JP" altLang="en-US" sz="2000" dirty="0">
                <a:latin typeface="メイリオ" panose="020B0604030504040204" pitchFamily="50" charset="-128"/>
                <a:ea typeface="メイリオ" panose="020B0604030504040204" pitchFamily="50" charset="-128"/>
                <a:cs typeface="メイリオ" panose="020B0604030504040204" pitchFamily="50" charset="-128"/>
              </a:rPr>
              <a:t>である」の限定追加</a:t>
            </a:r>
            <a:endParaRPr lang="en-US" altLang="ja-JP" sz="2000" dirty="0">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100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2000" b="1" u="sng" dirty="0">
                <a:latin typeface="メイリオ" panose="020B0604030504040204" pitchFamily="50" charset="-128"/>
                <a:ea typeface="メイリオ" panose="020B0604030504040204" pitchFamily="50" charset="-128"/>
                <a:cs typeface="メイリオ" panose="020B0604030504040204" pitchFamily="50" charset="-128"/>
              </a:rPr>
              <a:t>開示内容</a:t>
            </a:r>
            <a:endParaRPr lang="en-US" altLang="ja-JP" sz="2000" b="1" u="sng"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2000" dirty="0">
                <a:latin typeface="メイリオ" panose="020B0604030504040204" pitchFamily="50" charset="-128"/>
                <a:ea typeface="メイリオ" panose="020B0604030504040204" pitchFamily="50" charset="-128"/>
                <a:cs typeface="メイリオ" panose="020B0604030504040204" pitchFamily="50" charset="-128"/>
              </a:rPr>
              <a:t>実施形態には、現像液として「</a:t>
            </a:r>
            <a:r>
              <a:rPr lang="en-US" altLang="ja-JP" sz="2000" dirty="0">
                <a:latin typeface="メイリオ" panose="020B0604030504040204" pitchFamily="50" charset="-128"/>
                <a:ea typeface="メイリオ" panose="020B0604030504040204" pitchFamily="50" charset="-128"/>
                <a:cs typeface="メイリオ" panose="020B0604030504040204" pitchFamily="50" charset="-128"/>
              </a:rPr>
              <a:t>SiO2/M2O</a:t>
            </a:r>
            <a:r>
              <a:rPr lang="ja-JP" altLang="en-US" sz="2000" dirty="0">
                <a:latin typeface="メイリオ" panose="020B0604030504040204" pitchFamily="50" charset="-128"/>
                <a:ea typeface="メイリオ" panose="020B0604030504040204" pitchFamily="50" charset="-128"/>
                <a:cs typeface="メイリオ" panose="020B0604030504040204" pitchFamily="50" charset="-128"/>
              </a:rPr>
              <a:t>のモル比が</a:t>
            </a:r>
            <a:r>
              <a:rPr lang="en-US" altLang="ja-JP" sz="2000" dirty="0">
                <a:latin typeface="メイリオ" panose="020B0604030504040204" pitchFamily="50" charset="-128"/>
                <a:ea typeface="メイリオ" panose="020B0604030504040204" pitchFamily="50" charset="-128"/>
                <a:cs typeface="メイリオ" panose="020B0604030504040204" pitchFamily="50" charset="-128"/>
              </a:rPr>
              <a:t>1.0</a:t>
            </a:r>
            <a:r>
              <a:rPr lang="ja-JP" altLang="en-US" sz="2000" dirty="0">
                <a:latin typeface="メイリオ" panose="020B0604030504040204" pitchFamily="50" charset="-128"/>
                <a:ea typeface="メイリオ" panose="020B0604030504040204" pitchFamily="50" charset="-128"/>
                <a:cs typeface="メイリオ" panose="020B0604030504040204" pitchFamily="50" charset="-128"/>
              </a:rPr>
              <a:t>～</a:t>
            </a:r>
            <a:r>
              <a:rPr lang="en-US" altLang="ja-JP" sz="2000" dirty="0">
                <a:latin typeface="メイリオ" panose="020B0604030504040204" pitchFamily="50" charset="-128"/>
                <a:ea typeface="メイリオ" panose="020B0604030504040204" pitchFamily="50" charset="-128"/>
                <a:cs typeface="メイリオ" panose="020B0604030504040204" pitchFamily="50" charset="-128"/>
              </a:rPr>
              <a:t>1.5</a:t>
            </a:r>
            <a:r>
              <a:rPr lang="ja-JP" altLang="en-US" sz="2000" dirty="0">
                <a:latin typeface="メイリオ" panose="020B0604030504040204" pitchFamily="50" charset="-128"/>
                <a:ea typeface="メイリオ" panose="020B0604030504040204" pitchFamily="50" charset="-128"/>
                <a:cs typeface="メイリオ" panose="020B0604030504040204" pitchFamily="50" charset="-128"/>
              </a:rPr>
              <a:t>であり、</a:t>
            </a:r>
            <a:r>
              <a:rPr lang="en-US" altLang="ja-JP" sz="2000" dirty="0">
                <a:latin typeface="メイリオ" panose="020B0604030504040204" pitchFamily="50" charset="-128"/>
                <a:ea typeface="メイリオ" panose="020B0604030504040204" pitchFamily="50" charset="-128"/>
                <a:cs typeface="メイリオ" panose="020B0604030504040204" pitchFamily="50" charset="-128"/>
              </a:rPr>
              <a:t>SiO2</a:t>
            </a:r>
            <a:r>
              <a:rPr lang="ja-JP" altLang="en-US" sz="2000" dirty="0">
                <a:latin typeface="メイリオ" panose="020B0604030504040204" pitchFamily="50" charset="-128"/>
                <a:ea typeface="メイリオ" panose="020B0604030504040204" pitchFamily="50" charset="-128"/>
                <a:cs typeface="メイリオ" panose="020B0604030504040204" pitchFamily="50" charset="-128"/>
              </a:rPr>
              <a:t>の濃度が</a:t>
            </a:r>
            <a:r>
              <a:rPr lang="en-US" altLang="ja-JP" sz="2000" dirty="0">
                <a:latin typeface="メイリオ" panose="020B0604030504040204" pitchFamily="50" charset="-128"/>
                <a:ea typeface="メイリオ" panose="020B0604030504040204" pitchFamily="50" charset="-128"/>
                <a:cs typeface="メイリオ" panose="020B0604030504040204" pitchFamily="50" charset="-128"/>
              </a:rPr>
              <a:t>1</a:t>
            </a:r>
            <a:r>
              <a:rPr lang="ja-JP" altLang="en-US" sz="2000" dirty="0">
                <a:latin typeface="メイリオ" panose="020B0604030504040204" pitchFamily="50" charset="-128"/>
                <a:ea typeface="メイリオ" panose="020B0604030504040204" pitchFamily="50" charset="-128"/>
                <a:cs typeface="メイリオ" panose="020B0604030504040204" pitchFamily="50" charset="-128"/>
              </a:rPr>
              <a:t>～</a:t>
            </a:r>
            <a:r>
              <a:rPr lang="en-US" altLang="ja-JP" sz="2000" dirty="0">
                <a:latin typeface="メイリオ" panose="020B0604030504040204" pitchFamily="50" charset="-128"/>
                <a:ea typeface="メイリオ" panose="020B0604030504040204" pitchFamily="50" charset="-128"/>
                <a:cs typeface="メイリオ" panose="020B0604030504040204" pitchFamily="50" charset="-128"/>
              </a:rPr>
              <a:t>4%</a:t>
            </a:r>
            <a:r>
              <a:rPr lang="ja-JP" altLang="en-US" sz="2000" dirty="0">
                <a:latin typeface="メイリオ" panose="020B0604030504040204" pitchFamily="50" charset="-128"/>
                <a:ea typeface="メイリオ" panose="020B0604030504040204" pitchFamily="50" charset="-128"/>
                <a:cs typeface="メイリオ" panose="020B0604030504040204" pitchFamily="50" charset="-128"/>
              </a:rPr>
              <a:t>である」ものが例示されていた。</a:t>
            </a:r>
            <a:endParaRPr lang="en-US" altLang="ja-JP" sz="2000" dirty="0">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100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2000" b="1" u="sng" dirty="0">
                <a:latin typeface="メイリオ" panose="020B0604030504040204" pitchFamily="50" charset="-128"/>
                <a:ea typeface="メイリオ" panose="020B0604030504040204" pitchFamily="50" charset="-128"/>
                <a:cs typeface="メイリオ" panose="020B0604030504040204" pitchFamily="50" charset="-128"/>
              </a:rPr>
              <a:t>審判部の判断</a:t>
            </a:r>
            <a:endParaRPr lang="en-US" altLang="ja-JP" sz="2000" b="1" u="sng"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2000" dirty="0">
                <a:latin typeface="メイリオ" panose="020B0604030504040204" pitchFamily="50" charset="-128"/>
                <a:ea typeface="メイリオ" panose="020B0604030504040204" pitchFamily="50" charset="-128"/>
                <a:cs typeface="メイリオ" panose="020B0604030504040204" pitchFamily="50" charset="-128"/>
              </a:rPr>
              <a:t>・請求項を特定の実施形態に限定する際、実施形態として開示されていた複数の構成の組合せから特定の構成のみを取り出すことは、</a:t>
            </a:r>
            <a:r>
              <a:rPr lang="ja-JP" altLang="en-US" sz="2000" b="1"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その個々の構成間に機能的・構造的関連がないときを除いて、許されない。</a:t>
            </a:r>
            <a:endParaRPr lang="en-US" altLang="ja-JP" sz="2000" b="1"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2000" dirty="0">
                <a:latin typeface="メイリオ" panose="020B0604030504040204" pitchFamily="50" charset="-128"/>
                <a:ea typeface="メイリオ" panose="020B0604030504040204" pitchFamily="50" charset="-128"/>
                <a:cs typeface="メイリオ" panose="020B0604030504040204" pitchFamily="50" charset="-128"/>
              </a:rPr>
              <a:t>・</a:t>
            </a:r>
            <a:r>
              <a:rPr lang="en-US" altLang="ja-JP" sz="2000" u="sng" dirty="0">
                <a:latin typeface="メイリオ" panose="020B0604030504040204" pitchFamily="50" charset="-128"/>
                <a:ea typeface="メイリオ" panose="020B0604030504040204" pitchFamily="50" charset="-128"/>
                <a:cs typeface="メイリオ" panose="020B0604030504040204" pitchFamily="50" charset="-128"/>
              </a:rPr>
              <a:t>SiO2/M2O</a:t>
            </a:r>
            <a:r>
              <a:rPr lang="ja-JP" altLang="en-US" sz="2000" u="sng" dirty="0">
                <a:latin typeface="メイリオ" panose="020B0604030504040204" pitchFamily="50" charset="-128"/>
                <a:ea typeface="メイリオ" panose="020B0604030504040204" pitchFamily="50" charset="-128"/>
                <a:cs typeface="メイリオ" panose="020B0604030504040204" pitchFamily="50" charset="-128"/>
              </a:rPr>
              <a:t>のモル比と</a:t>
            </a:r>
            <a:r>
              <a:rPr lang="en-US" altLang="ja-JP" sz="2000" u="sng" dirty="0">
                <a:latin typeface="メイリオ" panose="020B0604030504040204" pitchFamily="50" charset="-128"/>
                <a:ea typeface="メイリオ" panose="020B0604030504040204" pitchFamily="50" charset="-128"/>
                <a:cs typeface="メイリオ" panose="020B0604030504040204" pitchFamily="50" charset="-128"/>
              </a:rPr>
              <a:t>SiO2</a:t>
            </a:r>
            <a:r>
              <a:rPr lang="ja-JP" altLang="en-US" sz="2000" u="sng" dirty="0">
                <a:latin typeface="メイリオ" panose="020B0604030504040204" pitchFamily="50" charset="-128"/>
                <a:ea typeface="メイリオ" panose="020B0604030504040204" pitchFamily="50" charset="-128"/>
                <a:cs typeface="メイリオ" panose="020B0604030504040204" pitchFamily="50" charset="-128"/>
              </a:rPr>
              <a:t>の濃度は別個に選択可能であることは示唆されていない</a:t>
            </a:r>
            <a:r>
              <a:rPr lang="ja-JP" altLang="en-US" sz="2000" dirty="0">
                <a:latin typeface="メイリオ" panose="020B0604030504040204" pitchFamily="50" charset="-128"/>
                <a:ea typeface="メイリオ" panose="020B0604030504040204" pitchFamily="50" charset="-128"/>
                <a:cs typeface="メイリオ" panose="020B0604030504040204" pitchFamily="50" charset="-128"/>
              </a:rPr>
              <a:t>ので、実施例の組合せのうち</a:t>
            </a:r>
            <a:r>
              <a:rPr lang="en-US" altLang="ja-JP" sz="2000" dirty="0">
                <a:latin typeface="メイリオ" panose="020B0604030504040204" pitchFamily="50" charset="-128"/>
                <a:ea typeface="メイリオ" panose="020B0604030504040204" pitchFamily="50" charset="-128"/>
                <a:cs typeface="メイリオ" panose="020B0604030504040204" pitchFamily="50" charset="-128"/>
              </a:rPr>
              <a:t>SiO2/M2O</a:t>
            </a:r>
            <a:r>
              <a:rPr lang="ja-JP" altLang="en-US" sz="2000" dirty="0">
                <a:latin typeface="メイリオ" panose="020B0604030504040204" pitchFamily="50" charset="-128"/>
                <a:ea typeface="メイリオ" panose="020B0604030504040204" pitchFamily="50" charset="-128"/>
                <a:cs typeface="メイリオ" panose="020B0604030504040204" pitchFamily="50" charset="-128"/>
              </a:rPr>
              <a:t>のモル比のみを取り出す補正は、当初出願の開示を超えている。</a:t>
            </a:r>
            <a:endParaRPr lang="en-US" altLang="ja-JP" sz="20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 name="角丸四角形 20">
            <a:extLst>
              <a:ext uri="{FF2B5EF4-FFF2-40B4-BE49-F238E27FC236}">
                <a16:creationId xmlns:a16="http://schemas.microsoft.com/office/drawing/2014/main" id="{722DB842-32D7-2DFA-7A83-3EFD21745CB0}"/>
              </a:ext>
            </a:extLst>
          </p:cNvPr>
          <p:cNvSpPr/>
          <p:nvPr/>
        </p:nvSpPr>
        <p:spPr>
          <a:xfrm>
            <a:off x="4928353" y="3508865"/>
            <a:ext cx="3648125" cy="305454"/>
          </a:xfrm>
          <a:prstGeom prst="roundRect">
            <a:avLst/>
          </a:prstGeom>
          <a:solidFill>
            <a:schemeClr val="accent1">
              <a:alpha val="23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 name="角丸四角形 22">
            <a:extLst>
              <a:ext uri="{FF2B5EF4-FFF2-40B4-BE49-F238E27FC236}">
                <a16:creationId xmlns:a16="http://schemas.microsoft.com/office/drawing/2014/main" id="{09A95EAC-247C-0110-6544-86AFF057E808}"/>
              </a:ext>
            </a:extLst>
          </p:cNvPr>
          <p:cNvSpPr/>
          <p:nvPr/>
        </p:nvSpPr>
        <p:spPr>
          <a:xfrm>
            <a:off x="9493440" y="3508865"/>
            <a:ext cx="1697074" cy="305454"/>
          </a:xfrm>
          <a:prstGeom prst="roundRect">
            <a:avLst/>
          </a:prstGeom>
          <a:solidFill>
            <a:srgbClr val="FF0000">
              <a:alpha val="8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9" name="角丸四角形 26">
            <a:extLst>
              <a:ext uri="{FF2B5EF4-FFF2-40B4-BE49-F238E27FC236}">
                <a16:creationId xmlns:a16="http://schemas.microsoft.com/office/drawing/2014/main" id="{63C0C156-81D4-3414-2609-3D83023667E0}"/>
              </a:ext>
            </a:extLst>
          </p:cNvPr>
          <p:cNvSpPr/>
          <p:nvPr/>
        </p:nvSpPr>
        <p:spPr>
          <a:xfrm>
            <a:off x="2611161" y="2775246"/>
            <a:ext cx="3648125" cy="278710"/>
          </a:xfrm>
          <a:prstGeom prst="roundRect">
            <a:avLst/>
          </a:prstGeom>
          <a:solidFill>
            <a:schemeClr val="accent1">
              <a:alpha val="23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0" name="角丸四角形 27">
            <a:extLst>
              <a:ext uri="{FF2B5EF4-FFF2-40B4-BE49-F238E27FC236}">
                <a16:creationId xmlns:a16="http://schemas.microsoft.com/office/drawing/2014/main" id="{DE9AEEE1-B836-397A-DB2D-59594A205AEE}"/>
              </a:ext>
            </a:extLst>
          </p:cNvPr>
          <p:cNvSpPr/>
          <p:nvPr/>
        </p:nvSpPr>
        <p:spPr>
          <a:xfrm>
            <a:off x="1602973" y="5516512"/>
            <a:ext cx="2283227" cy="278710"/>
          </a:xfrm>
          <a:prstGeom prst="roundRect">
            <a:avLst/>
          </a:prstGeom>
          <a:solidFill>
            <a:schemeClr val="accent1">
              <a:alpha val="23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1" name="角丸四角形 28">
            <a:extLst>
              <a:ext uri="{FF2B5EF4-FFF2-40B4-BE49-F238E27FC236}">
                <a16:creationId xmlns:a16="http://schemas.microsoft.com/office/drawing/2014/main" id="{9A9D3EE2-A72B-CDD1-F193-E8873AB2E59A}"/>
              </a:ext>
            </a:extLst>
          </p:cNvPr>
          <p:cNvSpPr/>
          <p:nvPr/>
        </p:nvSpPr>
        <p:spPr>
          <a:xfrm>
            <a:off x="4114369" y="5500794"/>
            <a:ext cx="1361145" cy="275277"/>
          </a:xfrm>
          <a:prstGeom prst="roundRect">
            <a:avLst/>
          </a:prstGeom>
          <a:solidFill>
            <a:srgbClr val="FF0000">
              <a:alpha val="8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2" name="角丸四角形 29">
            <a:extLst>
              <a:ext uri="{FF2B5EF4-FFF2-40B4-BE49-F238E27FC236}">
                <a16:creationId xmlns:a16="http://schemas.microsoft.com/office/drawing/2014/main" id="{2361BAD0-A70D-622D-1775-DF17C787AA14}"/>
              </a:ext>
            </a:extLst>
          </p:cNvPr>
          <p:cNvSpPr/>
          <p:nvPr/>
        </p:nvSpPr>
        <p:spPr>
          <a:xfrm>
            <a:off x="6886988" y="2091188"/>
            <a:ext cx="269382" cy="359420"/>
          </a:xfrm>
          <a:prstGeom prst="roundRect">
            <a:avLst/>
          </a:prstGeom>
          <a:solidFill>
            <a:schemeClr val="accent1">
              <a:alpha val="23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3" name="角丸四角形 31">
            <a:extLst>
              <a:ext uri="{FF2B5EF4-FFF2-40B4-BE49-F238E27FC236}">
                <a16:creationId xmlns:a16="http://schemas.microsoft.com/office/drawing/2014/main" id="{BB899AA3-97E2-7A8B-9306-679CDD2DFBDF}"/>
              </a:ext>
            </a:extLst>
          </p:cNvPr>
          <p:cNvSpPr/>
          <p:nvPr/>
        </p:nvSpPr>
        <p:spPr>
          <a:xfrm>
            <a:off x="7337324" y="2081563"/>
            <a:ext cx="287288" cy="377462"/>
          </a:xfrm>
          <a:prstGeom prst="roundRect">
            <a:avLst/>
          </a:prstGeom>
          <a:solidFill>
            <a:srgbClr val="FF0000">
              <a:alpha val="8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 name="角丸四角形 36">
            <a:extLst>
              <a:ext uri="{FF2B5EF4-FFF2-40B4-BE49-F238E27FC236}">
                <a16:creationId xmlns:a16="http://schemas.microsoft.com/office/drawing/2014/main" id="{44ACD6EB-E995-E603-D284-FD54C353151C}"/>
              </a:ext>
            </a:extLst>
          </p:cNvPr>
          <p:cNvSpPr/>
          <p:nvPr/>
        </p:nvSpPr>
        <p:spPr>
          <a:xfrm>
            <a:off x="4725604" y="2079377"/>
            <a:ext cx="269382" cy="359420"/>
          </a:xfrm>
          <a:prstGeom prst="roundRect">
            <a:avLst/>
          </a:prstGeom>
          <a:solidFill>
            <a:schemeClr val="accent1">
              <a:alpha val="23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5" name="角丸四角形 22">
            <a:extLst>
              <a:ext uri="{FF2B5EF4-FFF2-40B4-BE49-F238E27FC236}">
                <a16:creationId xmlns:a16="http://schemas.microsoft.com/office/drawing/2014/main" id="{979CABC8-1A6E-4873-E09E-4FD2A85427D5}"/>
              </a:ext>
            </a:extLst>
          </p:cNvPr>
          <p:cNvSpPr/>
          <p:nvPr/>
        </p:nvSpPr>
        <p:spPr>
          <a:xfrm>
            <a:off x="1339221" y="3818638"/>
            <a:ext cx="859693" cy="305454"/>
          </a:xfrm>
          <a:prstGeom prst="roundRect">
            <a:avLst/>
          </a:prstGeom>
          <a:solidFill>
            <a:srgbClr val="FF0000">
              <a:alpha val="8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140216445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C74D541-4E71-5C3D-243F-1443A0CD5482}"/>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84197A89-B136-1028-BAD0-32DD9ACCD4D7}"/>
              </a:ext>
            </a:extLst>
          </p:cNvPr>
          <p:cNvSpPr txBox="1">
            <a:spLocks/>
          </p:cNvSpPr>
          <p:nvPr/>
        </p:nvSpPr>
        <p:spPr>
          <a:xfrm>
            <a:off x="1143000" y="533401"/>
            <a:ext cx="9906000" cy="1382156"/>
          </a:xfrm>
          <a:prstGeom prst="rect">
            <a:avLst/>
          </a:prstGeom>
        </p:spPr>
        <p:txBody>
          <a:bodyPr/>
          <a:lstStyle>
            <a:lvl1pPr algn="l" defTabSz="914400" rtl="0" eaLnBrk="1" latinLnBrk="0" hangingPunct="1">
              <a:lnSpc>
                <a:spcPct val="105000"/>
              </a:lnSpc>
              <a:spcBef>
                <a:spcPct val="0"/>
              </a:spcBef>
              <a:buNone/>
              <a:defRPr sz="4800" b="1" i="0" kern="1200" cap="none" spc="140" baseline="0">
                <a:solidFill>
                  <a:schemeClr val="tx2"/>
                </a:solidFill>
                <a:latin typeface="+mj-lt"/>
                <a:ea typeface="+mj-ea"/>
                <a:cs typeface="+mj-cs"/>
              </a:defRPr>
            </a:lvl1pPr>
          </a:lstStyle>
          <a:p>
            <a:r>
              <a:rPr kumimoji="1" lang="en-US" altLang="ja-JP" dirty="0"/>
              <a:t>4.5 </a:t>
            </a:r>
            <a:r>
              <a:rPr kumimoji="1" lang="ja-JP" altLang="en-US" sz="4800" b="1" dirty="0">
                <a:latin typeface="メイリオ" panose="020B0604030504040204" pitchFamily="50" charset="-128"/>
                <a:ea typeface="メイリオ" panose="020B0604030504040204" pitchFamily="50" charset="-128"/>
                <a:cs typeface="メイリオ" panose="020B0604030504040204" pitchFamily="50" charset="-128"/>
              </a:rPr>
              <a:t>削除差替えの補正</a:t>
            </a:r>
            <a:r>
              <a:rPr lang="ja-JP" altLang="en-US" sz="4800" b="1" dirty="0">
                <a:latin typeface="メイリオ" panose="020B0604030504040204" pitchFamily="50" charset="-128"/>
                <a:ea typeface="メイリオ" panose="020B0604030504040204" pitchFamily="50" charset="-128"/>
                <a:cs typeface="メイリオ" panose="020B0604030504040204" pitchFamily="50" charset="-128"/>
              </a:rPr>
              <a:t>分割</a:t>
            </a:r>
            <a:r>
              <a:rPr kumimoji="1" lang="ja-JP" altLang="en-US" sz="4800" b="1" dirty="0">
                <a:latin typeface="メイリオ" panose="020B0604030504040204" pitchFamily="50" charset="-128"/>
                <a:ea typeface="メイリオ" panose="020B0604030504040204" pitchFamily="50" charset="-128"/>
                <a:cs typeface="メイリオ" panose="020B0604030504040204" pitchFamily="50" charset="-128"/>
              </a:rPr>
              <a:t>対策</a:t>
            </a:r>
            <a:endParaRPr kumimoji="1" lang="ja-JP" altLang="en-US" dirty="0"/>
          </a:p>
        </p:txBody>
      </p:sp>
      <p:sp>
        <p:nvSpPr>
          <p:cNvPr id="32" name="フッター プレースホルダー 2">
            <a:extLst>
              <a:ext uri="{FF2B5EF4-FFF2-40B4-BE49-F238E27FC236}">
                <a16:creationId xmlns:a16="http://schemas.microsoft.com/office/drawing/2014/main" id="{F4448CAB-0577-A01B-3E10-25CC117736CF}"/>
              </a:ext>
            </a:extLst>
          </p:cNvPr>
          <p:cNvSpPr>
            <a:spLocks noGrp="1"/>
          </p:cNvSpPr>
          <p:nvPr>
            <p:ph type="ftr" sz="quarter" idx="11"/>
          </p:nvPr>
        </p:nvSpPr>
        <p:spPr>
          <a:xfrm>
            <a:off x="4630250" y="6536434"/>
            <a:ext cx="2592585" cy="365125"/>
          </a:xfrm>
        </p:spPr>
        <p:txBody>
          <a:bodyPr/>
          <a:lstStyle/>
          <a:p>
            <a:r>
              <a:rPr lang="en-US" altLang="ja-JP" sz="800" dirty="0">
                <a:latin typeface="メイリオ" panose="020B0604030504040204" pitchFamily="50" charset="-128"/>
                <a:ea typeface="メイリオ" panose="020B0604030504040204" pitchFamily="50" charset="-128"/>
                <a:cs typeface="Arial" panose="020B0604020202020204" pitchFamily="34" charset="0"/>
              </a:rPr>
              <a:t>©SSIP</a:t>
            </a:r>
            <a:r>
              <a:rPr lang="ja-JP" altLang="en-US" sz="800" dirty="0">
                <a:latin typeface="メイリオ" panose="020B0604030504040204" pitchFamily="50" charset="-128"/>
                <a:ea typeface="メイリオ" panose="020B0604030504040204" pitchFamily="50" charset="-128"/>
                <a:cs typeface="Arial" panose="020B0604020202020204" pitchFamily="34" charset="0"/>
              </a:rPr>
              <a:t>弁理士法人</a:t>
            </a:r>
            <a:r>
              <a:rPr lang="en-US" altLang="ja-JP" sz="800" dirty="0">
                <a:latin typeface="メイリオ" panose="020B0604030504040204" pitchFamily="50" charset="-128"/>
                <a:ea typeface="メイリオ" panose="020B0604030504040204" pitchFamily="50" charset="-128"/>
                <a:cs typeface="Arial" panose="020B0604020202020204" pitchFamily="34" charset="0"/>
              </a:rPr>
              <a:t>. All Rights Reserved.</a:t>
            </a:r>
          </a:p>
        </p:txBody>
      </p:sp>
      <p:sp>
        <p:nvSpPr>
          <p:cNvPr id="6" name="正方形/長方形 5">
            <a:extLst>
              <a:ext uri="{FF2B5EF4-FFF2-40B4-BE49-F238E27FC236}">
                <a16:creationId xmlns:a16="http://schemas.microsoft.com/office/drawing/2014/main" id="{186FC342-672D-F3EE-92E2-2FBCBF83E54E}"/>
              </a:ext>
            </a:extLst>
          </p:cNvPr>
          <p:cNvSpPr/>
          <p:nvPr/>
        </p:nvSpPr>
        <p:spPr>
          <a:xfrm>
            <a:off x="998984" y="3061393"/>
            <a:ext cx="173404" cy="144016"/>
          </a:xfrm>
          <a:prstGeom prst="rect">
            <a:avLst/>
          </a:prstGeom>
          <a:solidFill>
            <a:srgbClr val="D4162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 name="テキスト ボックス 6">
            <a:extLst>
              <a:ext uri="{FF2B5EF4-FFF2-40B4-BE49-F238E27FC236}">
                <a16:creationId xmlns:a16="http://schemas.microsoft.com/office/drawing/2014/main" id="{749E8A51-05EB-286B-C79E-0EBD869CBBFA}"/>
              </a:ext>
            </a:extLst>
          </p:cNvPr>
          <p:cNvSpPr txBox="1"/>
          <p:nvPr/>
        </p:nvSpPr>
        <p:spPr>
          <a:xfrm>
            <a:off x="1410441" y="4016048"/>
            <a:ext cx="3928163" cy="400110"/>
          </a:xfrm>
          <a:prstGeom prst="rect">
            <a:avLst/>
          </a:prstGeom>
          <a:noFill/>
        </p:spPr>
        <p:txBody>
          <a:bodyPr wrap="square" rtlCol="0">
            <a:spAutoFit/>
          </a:bodyPr>
          <a:lstStyle/>
          <a:p>
            <a:r>
              <a:rPr lang="ja-JP" altLang="en-US" sz="2000" dirty="0">
                <a:latin typeface="メイリオ" panose="020B0604030504040204" pitchFamily="50" charset="-128"/>
                <a:ea typeface="メイリオ" panose="020B0604030504040204" pitchFamily="50" charset="-128"/>
                <a:cs typeface="メイリオ" panose="020B0604030504040204" pitchFamily="50" charset="-128"/>
              </a:rPr>
              <a:t>余分な課題は記載しない。</a:t>
            </a:r>
            <a:endParaRPr lang="en-US" altLang="ja-JP" sz="20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 name="テキスト ボックス 7">
            <a:extLst>
              <a:ext uri="{FF2B5EF4-FFF2-40B4-BE49-F238E27FC236}">
                <a16:creationId xmlns:a16="http://schemas.microsoft.com/office/drawing/2014/main" id="{BB184759-FAF5-EC16-C04D-6622A2316944}"/>
              </a:ext>
            </a:extLst>
          </p:cNvPr>
          <p:cNvSpPr txBox="1"/>
          <p:nvPr/>
        </p:nvSpPr>
        <p:spPr>
          <a:xfrm>
            <a:off x="1143000" y="1419477"/>
            <a:ext cx="9024257" cy="1323439"/>
          </a:xfrm>
          <a:prstGeom prst="rect">
            <a:avLst/>
          </a:prstGeom>
          <a:solidFill>
            <a:schemeClr val="bg1"/>
          </a:solidFill>
          <a:ln w="19050" cmpd="thinThick">
            <a:solidFill>
              <a:schemeClr val="accent1">
                <a:shade val="50000"/>
              </a:schemeClr>
            </a:solidFill>
          </a:ln>
          <a:effectLst>
            <a:outerShdw blurRad="50800" dist="38100" dir="2700000" algn="tl" rotWithShape="0">
              <a:prstClr val="black">
                <a:alpha val="40000"/>
              </a:prstClr>
            </a:outerShdw>
          </a:effectLst>
        </p:spPr>
        <p:txBody>
          <a:bodyPr wrap="square" rtlCol="0">
            <a:spAutoFit/>
          </a:bodyPr>
          <a:lstStyle/>
          <a:p>
            <a:r>
              <a:rPr lang="ja-JP" altLang="en-US" sz="2000" b="1" u="sng" dirty="0">
                <a:latin typeface="メイリオ" panose="020B0604030504040204" pitchFamily="50" charset="-128"/>
                <a:ea typeface="メイリオ" panose="020B0604030504040204" pitchFamily="50" charset="-128"/>
                <a:cs typeface="メイリオ" panose="020B0604030504040204" pitchFamily="50" charset="-128"/>
              </a:rPr>
              <a:t>目的</a:t>
            </a:r>
            <a:endParaRPr lang="en-US" altLang="ja-JP" sz="2000" b="1" u="sng"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2000" dirty="0">
                <a:latin typeface="メイリオ" panose="020B0604030504040204" pitchFamily="50" charset="-128"/>
                <a:ea typeface="メイリオ" panose="020B0604030504040204" pitchFamily="50" charset="-128"/>
                <a:cs typeface="メイリオ" panose="020B0604030504040204" pitchFamily="50" charset="-128"/>
              </a:rPr>
              <a:t>独立クレームの限定事項を差し替えたり、原出願の独立クレームの限定事項を差し替えた分割出願を行う場合に、「出願時の内容を超えている」（</a:t>
            </a:r>
            <a:r>
              <a:rPr lang="en-US" altLang="ja-JP" sz="2000" dirty="0">
                <a:latin typeface="メイリオ" panose="020B0604030504040204" pitchFamily="50" charset="-128"/>
                <a:ea typeface="メイリオ" panose="020B0604030504040204" pitchFamily="50" charset="-128"/>
                <a:cs typeface="メイリオ" panose="020B0604030504040204" pitchFamily="50" charset="-128"/>
              </a:rPr>
              <a:t>EPC123(2)</a:t>
            </a:r>
            <a:r>
              <a:rPr lang="ja-JP" altLang="en-US" sz="2000" dirty="0">
                <a:latin typeface="メイリオ" panose="020B0604030504040204" pitchFamily="50" charset="-128"/>
                <a:ea typeface="メイリオ" panose="020B0604030504040204" pitchFamily="50" charset="-128"/>
                <a:cs typeface="メイリオ" panose="020B0604030504040204" pitchFamily="50" charset="-128"/>
              </a:rPr>
              <a:t>又は</a:t>
            </a:r>
            <a:r>
              <a:rPr lang="en-US" altLang="ja-JP" sz="2000" dirty="0">
                <a:latin typeface="メイリオ" panose="020B0604030504040204" pitchFamily="50" charset="-128"/>
                <a:ea typeface="メイリオ" panose="020B0604030504040204" pitchFamily="50" charset="-128"/>
                <a:cs typeface="メイリオ" panose="020B0604030504040204" pitchFamily="50" charset="-128"/>
              </a:rPr>
              <a:t>EPC76(1)</a:t>
            </a:r>
            <a:r>
              <a:rPr lang="ja-JP" altLang="en-US" sz="2000" dirty="0">
                <a:latin typeface="メイリオ" panose="020B0604030504040204" pitchFamily="50" charset="-128"/>
                <a:ea typeface="メイリオ" panose="020B0604030504040204" pitchFamily="50" charset="-128"/>
                <a:cs typeface="メイリオ" panose="020B0604030504040204" pitchFamily="50" charset="-128"/>
              </a:rPr>
              <a:t>）との拒絶理由を回避する。</a:t>
            </a:r>
            <a:endParaRPr lang="en-US" altLang="ja-JP" sz="20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9" name="テキスト ボックス 8">
            <a:extLst>
              <a:ext uri="{FF2B5EF4-FFF2-40B4-BE49-F238E27FC236}">
                <a16:creationId xmlns:a16="http://schemas.microsoft.com/office/drawing/2014/main" id="{C8B8CA0A-005D-0F1B-A61F-CCC5A21AC6CA}"/>
              </a:ext>
            </a:extLst>
          </p:cNvPr>
          <p:cNvSpPr txBox="1"/>
          <p:nvPr/>
        </p:nvSpPr>
        <p:spPr>
          <a:xfrm>
            <a:off x="1163320" y="2931645"/>
            <a:ext cx="963512" cy="461665"/>
          </a:xfrm>
          <a:prstGeom prst="rect">
            <a:avLst/>
          </a:prstGeom>
          <a:noFill/>
        </p:spPr>
        <p:txBody>
          <a:bodyPr wrap="square" rtlCol="0">
            <a:spAutoFit/>
          </a:bodyPr>
          <a:lstStyle/>
          <a:p>
            <a:r>
              <a:rPr lang="ja-JP" altLang="en-US" sz="2400" b="1" dirty="0">
                <a:latin typeface="メイリオ" panose="020B0604030504040204" pitchFamily="50" charset="-128"/>
                <a:ea typeface="メイリオ" panose="020B0604030504040204" pitchFamily="50" charset="-128"/>
                <a:cs typeface="メイリオ" panose="020B0604030504040204" pitchFamily="50" charset="-128"/>
              </a:rPr>
              <a:t>対策</a:t>
            </a:r>
            <a:endParaRPr lang="en-US" altLang="ja-JP" sz="24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0" name="正方形/長方形 9">
            <a:extLst>
              <a:ext uri="{FF2B5EF4-FFF2-40B4-BE49-F238E27FC236}">
                <a16:creationId xmlns:a16="http://schemas.microsoft.com/office/drawing/2014/main" id="{C6AAE6D2-C26D-C7B1-48C8-8E0BF06A1A48}"/>
              </a:ext>
            </a:extLst>
          </p:cNvPr>
          <p:cNvSpPr/>
          <p:nvPr/>
        </p:nvSpPr>
        <p:spPr>
          <a:xfrm>
            <a:off x="1266696" y="4098038"/>
            <a:ext cx="173404" cy="144016"/>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1" name="テキスト ボックス 10">
            <a:extLst>
              <a:ext uri="{FF2B5EF4-FFF2-40B4-BE49-F238E27FC236}">
                <a16:creationId xmlns:a16="http://schemas.microsoft.com/office/drawing/2014/main" id="{845EA94F-FF48-842A-D5F7-0FEF7ECB5A50}"/>
              </a:ext>
            </a:extLst>
          </p:cNvPr>
          <p:cNvSpPr txBox="1"/>
          <p:nvPr/>
        </p:nvSpPr>
        <p:spPr>
          <a:xfrm>
            <a:off x="1420602" y="3291685"/>
            <a:ext cx="9486884" cy="707886"/>
          </a:xfrm>
          <a:prstGeom prst="rect">
            <a:avLst/>
          </a:prstGeom>
          <a:noFill/>
        </p:spPr>
        <p:txBody>
          <a:bodyPr wrap="square" rtlCol="0">
            <a:spAutoFit/>
          </a:bodyPr>
          <a:lstStyle/>
          <a:p>
            <a:r>
              <a:rPr lang="ja-JP" altLang="en-US" sz="2000" dirty="0">
                <a:latin typeface="メイリオ" panose="020B0604030504040204" pitchFamily="50" charset="-128"/>
                <a:ea typeface="メイリオ" panose="020B0604030504040204" pitchFamily="50" charset="-128"/>
                <a:cs typeface="メイリオ" panose="020B0604030504040204" pitchFamily="50" charset="-128"/>
              </a:rPr>
              <a:t>独立クレームに関する記述であっても実施形態についての説明だというスタンスを貫く。⇒その構成が「本発明」に必須だと言われにくくする。</a:t>
            </a:r>
            <a:endParaRPr lang="en-US" altLang="ja-JP" sz="20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2" name="正方形/長方形 11">
            <a:extLst>
              <a:ext uri="{FF2B5EF4-FFF2-40B4-BE49-F238E27FC236}">
                <a16:creationId xmlns:a16="http://schemas.microsoft.com/office/drawing/2014/main" id="{EFEA03AF-4610-39AF-187D-177E152B91A6}"/>
              </a:ext>
            </a:extLst>
          </p:cNvPr>
          <p:cNvSpPr/>
          <p:nvPr/>
        </p:nvSpPr>
        <p:spPr>
          <a:xfrm>
            <a:off x="1276856" y="3373036"/>
            <a:ext cx="173404" cy="144016"/>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3" name="テキスト ボックス 12">
            <a:extLst>
              <a:ext uri="{FF2B5EF4-FFF2-40B4-BE49-F238E27FC236}">
                <a16:creationId xmlns:a16="http://schemas.microsoft.com/office/drawing/2014/main" id="{FD937CAE-E30D-8826-340D-004B03FFF7C8}"/>
              </a:ext>
            </a:extLst>
          </p:cNvPr>
          <p:cNvSpPr txBox="1"/>
          <p:nvPr/>
        </p:nvSpPr>
        <p:spPr>
          <a:xfrm>
            <a:off x="1421617" y="4414418"/>
            <a:ext cx="9359942" cy="400110"/>
          </a:xfrm>
          <a:prstGeom prst="rect">
            <a:avLst/>
          </a:prstGeom>
          <a:noFill/>
        </p:spPr>
        <p:txBody>
          <a:bodyPr wrap="square" rtlCol="0">
            <a:spAutoFit/>
          </a:bodyPr>
          <a:lstStyle/>
          <a:p>
            <a:r>
              <a:rPr lang="ja-JP" altLang="en-US" sz="2000" dirty="0">
                <a:latin typeface="メイリオ" panose="020B0604030504040204" pitchFamily="50" charset="-128"/>
                <a:ea typeface="メイリオ" panose="020B0604030504040204" pitchFamily="50" charset="-128"/>
                <a:cs typeface="メイリオ" panose="020B0604030504040204" pitchFamily="50" charset="-128"/>
              </a:rPr>
              <a:t>独立クレームの構成Ｃがなくても発明として成立する技術思想を注意深く開示</a:t>
            </a:r>
            <a:r>
              <a:rPr lang="en-US" altLang="ja-JP" sz="2000" dirty="0">
                <a:latin typeface="メイリオ" panose="020B0604030504040204" pitchFamily="50" charset="-128"/>
                <a:ea typeface="メイリオ" panose="020B0604030504040204" pitchFamily="50" charset="-128"/>
                <a:cs typeface="メイリオ" panose="020B0604030504040204" pitchFamily="50" charset="-128"/>
              </a:rPr>
              <a:t>!!</a:t>
            </a:r>
          </a:p>
        </p:txBody>
      </p:sp>
      <p:sp>
        <p:nvSpPr>
          <p:cNvPr id="14" name="正方形/長方形 13">
            <a:extLst>
              <a:ext uri="{FF2B5EF4-FFF2-40B4-BE49-F238E27FC236}">
                <a16:creationId xmlns:a16="http://schemas.microsoft.com/office/drawing/2014/main" id="{380CA713-165A-1863-9AEF-623A296B5BC3}"/>
              </a:ext>
            </a:extLst>
          </p:cNvPr>
          <p:cNvSpPr/>
          <p:nvPr/>
        </p:nvSpPr>
        <p:spPr>
          <a:xfrm>
            <a:off x="1277872" y="4507292"/>
            <a:ext cx="173404" cy="144016"/>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5" name="テキスト ボックス 14">
            <a:extLst>
              <a:ext uri="{FF2B5EF4-FFF2-40B4-BE49-F238E27FC236}">
                <a16:creationId xmlns:a16="http://schemas.microsoft.com/office/drawing/2014/main" id="{BA221DC8-37F2-EEF7-EBE4-5F3F79917573}"/>
              </a:ext>
            </a:extLst>
          </p:cNvPr>
          <p:cNvSpPr txBox="1"/>
          <p:nvPr/>
        </p:nvSpPr>
        <p:spPr>
          <a:xfrm>
            <a:off x="1415714" y="5292594"/>
            <a:ext cx="10471240" cy="1477328"/>
          </a:xfrm>
          <a:prstGeom prst="rect">
            <a:avLst/>
          </a:prstGeom>
          <a:noFill/>
        </p:spPr>
        <p:txBody>
          <a:bodyPr wrap="square" rtlCol="0">
            <a:spAutoFit/>
          </a:bodyPr>
          <a:lstStyle/>
          <a:p>
            <a:r>
              <a:rPr lang="en-US" altLang="ja-JP"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dirty="0">
                <a:latin typeface="メイリオ" panose="020B0604030504040204" pitchFamily="50" charset="-128"/>
                <a:ea typeface="メイリオ" panose="020B0604030504040204" pitchFamily="50" charset="-128"/>
                <a:cs typeface="メイリオ" panose="020B0604030504040204" pitchFamily="50" charset="-128"/>
              </a:rPr>
              <a:t>「幾つかの実施形態の目的は、○○</a:t>
            </a:r>
            <a:r>
              <a:rPr lang="en-US" altLang="ja-JP"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dirty="0">
                <a:latin typeface="メイリオ" panose="020B0604030504040204" pitchFamily="50" charset="-128"/>
                <a:ea typeface="メイリオ" panose="020B0604030504040204" pitchFamily="50" charset="-128"/>
                <a:cs typeface="メイリオ" panose="020B0604030504040204" pitchFamily="50" charset="-128"/>
              </a:rPr>
              <a:t>独立ｸﾚｰﾑで解決可能な課題</a:t>
            </a:r>
            <a:r>
              <a:rPr lang="en-US" altLang="ja-JP"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dirty="0">
                <a:latin typeface="メイリオ" panose="020B0604030504040204" pitchFamily="50" charset="-128"/>
                <a:ea typeface="メイリオ" panose="020B0604030504040204" pitchFamily="50" charset="-128"/>
                <a:cs typeface="メイリオ" panose="020B0604030504040204" pitchFamily="50" charset="-128"/>
              </a:rPr>
              <a:t>することである。幾つかの</a:t>
            </a:r>
            <a:br>
              <a:rPr lang="en-US" altLang="ja-JP" dirty="0">
                <a:latin typeface="メイリオ" panose="020B0604030504040204" pitchFamily="50" charset="-128"/>
                <a:ea typeface="メイリオ" panose="020B0604030504040204" pitchFamily="50" charset="-128"/>
                <a:cs typeface="メイリオ" panose="020B0604030504040204" pitchFamily="50" charset="-128"/>
              </a:rPr>
            </a:br>
            <a:r>
              <a:rPr lang="ja-JP" altLang="en-US" dirty="0">
                <a:latin typeface="メイリオ" panose="020B0604030504040204" pitchFamily="50" charset="-128"/>
                <a:ea typeface="メイリオ" panose="020B0604030504040204" pitchFamily="50" charset="-128"/>
                <a:cs typeface="メイリオ" panose="020B0604030504040204" pitchFamily="50" charset="-128"/>
              </a:rPr>
              <a:t>　実施形態では、Ａ＋Ｂ＋Ｃを備える。構成Ｃにより、○○できる。」</a:t>
            </a:r>
            <a:endParaRPr lang="en-US" altLang="ja-JP" dirty="0">
              <a:latin typeface="メイリオ" panose="020B0604030504040204" pitchFamily="50" charset="-128"/>
              <a:ea typeface="メイリオ" panose="020B0604030504040204" pitchFamily="50" charset="-128"/>
              <a:cs typeface="メイリオ" panose="020B0604030504040204" pitchFamily="50" charset="-128"/>
            </a:endParaRPr>
          </a:p>
          <a:p>
            <a:r>
              <a:rPr lang="en-US" altLang="ja-JP"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dirty="0">
                <a:latin typeface="メイリオ" panose="020B0604030504040204" pitchFamily="50" charset="-128"/>
                <a:ea typeface="メイリオ" panose="020B0604030504040204" pitchFamily="50" charset="-128"/>
                <a:cs typeface="メイリオ" panose="020B0604030504040204" pitchFamily="50" charset="-128"/>
              </a:rPr>
              <a:t>「他の幾つかの実施形態では、上述した実施形態に関する課題○○とは異なり、△△（外的</a:t>
            </a:r>
            <a:br>
              <a:rPr lang="en-US" altLang="ja-JP" dirty="0">
                <a:latin typeface="メイリオ" panose="020B0604030504040204" pitchFamily="50" charset="-128"/>
                <a:ea typeface="メイリオ" panose="020B0604030504040204" pitchFamily="50" charset="-128"/>
                <a:cs typeface="メイリオ" panose="020B0604030504040204" pitchFamily="50" charset="-128"/>
              </a:rPr>
            </a:br>
            <a:r>
              <a:rPr lang="ja-JP" altLang="en-US" dirty="0">
                <a:latin typeface="メイリオ" panose="020B0604030504040204" pitchFamily="50" charset="-128"/>
                <a:ea typeface="メイリオ" panose="020B0604030504040204" pitchFamily="50" charset="-128"/>
                <a:cs typeface="メイリオ" panose="020B0604030504040204" pitchFamily="50" charset="-128"/>
              </a:rPr>
              <a:t>　付加の技術特徴で解決可能な課題）を目的とし、Ｄを備える。</a:t>
            </a:r>
            <a:r>
              <a:rPr lang="ja-JP" altLang="en-US" b="1" dirty="0">
                <a:solidFill>
                  <a:srgbClr val="D4161B"/>
                </a:solidFill>
                <a:latin typeface="メイリオ" panose="020B0604030504040204" pitchFamily="50" charset="-128"/>
                <a:ea typeface="メイリオ" panose="020B0604030504040204" pitchFamily="50" charset="-128"/>
                <a:cs typeface="メイリオ" panose="020B0604030504040204" pitchFamily="50" charset="-128"/>
              </a:rPr>
              <a:t>この場合、構成Ｃは任意的</a:t>
            </a:r>
            <a:br>
              <a:rPr lang="en-US" altLang="ja-JP" b="1" dirty="0">
                <a:solidFill>
                  <a:srgbClr val="D4161B"/>
                </a:solidFill>
                <a:latin typeface="メイリオ" panose="020B0604030504040204" pitchFamily="50" charset="-128"/>
                <a:ea typeface="メイリオ" panose="020B0604030504040204" pitchFamily="50" charset="-128"/>
                <a:cs typeface="メイリオ" panose="020B0604030504040204" pitchFamily="50" charset="-128"/>
              </a:rPr>
            </a:br>
            <a:r>
              <a:rPr lang="ja-JP" altLang="en-US" b="1" dirty="0">
                <a:solidFill>
                  <a:srgbClr val="D4161B"/>
                </a:solidFill>
                <a:latin typeface="メイリオ" panose="020B0604030504040204" pitchFamily="50" charset="-128"/>
                <a:ea typeface="メイリオ" panose="020B0604030504040204" pitchFamily="50" charset="-128"/>
                <a:cs typeface="メイリオ" panose="020B0604030504040204" pitchFamily="50" charset="-128"/>
              </a:rPr>
              <a:t>　である。</a:t>
            </a:r>
            <a:r>
              <a:rPr lang="ja-JP" altLang="en-US"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b="1" u="sng" dirty="0">
                <a:latin typeface="メイリオ" panose="020B0604030504040204" pitchFamily="50" charset="-128"/>
                <a:ea typeface="メイリオ" panose="020B0604030504040204" pitchFamily="50" charset="-128"/>
                <a:cs typeface="メイリオ" panose="020B0604030504040204" pitchFamily="50" charset="-128"/>
              </a:rPr>
              <a:t>⇒将来的な</a:t>
            </a:r>
            <a:r>
              <a:rPr lang="en-US" altLang="ja-JP" b="1" u="sng" dirty="0">
                <a:latin typeface="メイリオ" panose="020B0604030504040204" pitchFamily="50" charset="-128"/>
                <a:ea typeface="メイリオ" panose="020B0604030504040204" pitchFamily="50" charset="-128"/>
                <a:cs typeface="メイリオ" panose="020B0604030504040204" pitchFamily="50" charset="-128"/>
              </a:rPr>
              <a:t>A</a:t>
            </a:r>
            <a:r>
              <a:rPr lang="ja-JP" altLang="en-US" b="1" u="sng" dirty="0">
                <a:latin typeface="メイリオ" panose="020B0604030504040204" pitchFamily="50" charset="-128"/>
                <a:ea typeface="メイリオ" panose="020B0604030504040204" pitchFamily="50" charset="-128"/>
                <a:cs typeface="メイリオ" panose="020B0604030504040204" pitchFamily="50" charset="-128"/>
              </a:rPr>
              <a:t>＋</a:t>
            </a:r>
            <a:r>
              <a:rPr lang="en-US" altLang="ja-JP" b="1" u="sng" dirty="0">
                <a:latin typeface="メイリオ" panose="020B0604030504040204" pitchFamily="50" charset="-128"/>
                <a:ea typeface="メイリオ" panose="020B0604030504040204" pitchFamily="50" charset="-128"/>
                <a:cs typeface="メイリオ" panose="020B0604030504040204" pitchFamily="50" charset="-128"/>
              </a:rPr>
              <a:t>B</a:t>
            </a:r>
            <a:r>
              <a:rPr lang="ja-JP" altLang="en-US" b="1" u="sng" dirty="0">
                <a:latin typeface="メイリオ" panose="020B0604030504040204" pitchFamily="50" charset="-128"/>
                <a:ea typeface="メイリオ" panose="020B0604030504040204" pitchFamily="50" charset="-128"/>
                <a:cs typeface="メイリオ" panose="020B0604030504040204" pitchFamily="50" charset="-128"/>
              </a:rPr>
              <a:t>＋</a:t>
            </a:r>
            <a:r>
              <a:rPr lang="en-US" altLang="ja-JP" b="1" u="sng" dirty="0">
                <a:latin typeface="メイリオ" panose="020B0604030504040204" pitchFamily="50" charset="-128"/>
                <a:ea typeface="メイリオ" panose="020B0604030504040204" pitchFamily="50" charset="-128"/>
                <a:cs typeface="メイリオ" panose="020B0604030504040204" pitchFamily="50" charset="-128"/>
              </a:rPr>
              <a:t>D</a:t>
            </a:r>
            <a:r>
              <a:rPr lang="ja-JP" altLang="en-US" b="1" u="sng" dirty="0">
                <a:latin typeface="メイリオ" panose="020B0604030504040204" pitchFamily="50" charset="-128"/>
                <a:ea typeface="メイリオ" panose="020B0604030504040204" pitchFamily="50" charset="-128"/>
                <a:cs typeface="メイリオ" panose="020B0604030504040204" pitchFamily="50" charset="-128"/>
              </a:rPr>
              <a:t>の分割出願をしやすくする。</a:t>
            </a:r>
            <a:endParaRPr lang="en-US" altLang="ja-JP" b="1" u="sng"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6" name="テキスト ボックス 15">
            <a:extLst>
              <a:ext uri="{FF2B5EF4-FFF2-40B4-BE49-F238E27FC236}">
                <a16:creationId xmlns:a16="http://schemas.microsoft.com/office/drawing/2014/main" id="{127EC971-EFC3-041F-F37B-7B2B7EE38913}"/>
              </a:ext>
            </a:extLst>
          </p:cNvPr>
          <p:cNvSpPr txBox="1"/>
          <p:nvPr/>
        </p:nvSpPr>
        <p:spPr>
          <a:xfrm>
            <a:off x="1415714" y="4881561"/>
            <a:ext cx="1148802" cy="400110"/>
          </a:xfrm>
          <a:prstGeom prst="rect">
            <a:avLst/>
          </a:prstGeom>
          <a:noFill/>
        </p:spPr>
        <p:txBody>
          <a:bodyPr wrap="square" rtlCol="0">
            <a:spAutoFit/>
          </a:bodyPr>
          <a:lstStyle/>
          <a:p>
            <a:r>
              <a:rPr lang="ja-JP" altLang="en-US" sz="2000" u="sng" dirty="0">
                <a:latin typeface="メイリオ" panose="020B0604030504040204" pitchFamily="50" charset="-128"/>
                <a:ea typeface="メイリオ" panose="020B0604030504040204" pitchFamily="50" charset="-128"/>
                <a:cs typeface="メイリオ" panose="020B0604030504040204" pitchFamily="50" charset="-128"/>
              </a:rPr>
              <a:t>具体例</a:t>
            </a:r>
            <a:endParaRPr lang="en-US" altLang="ja-JP" sz="2000" u="sng" dirty="0">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5411686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C17C960-1B8B-A80D-938C-22CD8DDF06CF}"/>
              </a:ext>
            </a:extLst>
          </p:cNvPr>
          <p:cNvSpPr>
            <a:spLocks noGrp="1"/>
          </p:cNvSpPr>
          <p:nvPr>
            <p:ph type="title"/>
          </p:nvPr>
        </p:nvSpPr>
        <p:spPr/>
        <p:txBody>
          <a:bodyPr anchor="ctr"/>
          <a:lstStyle/>
          <a:p>
            <a:pPr algn="ctr"/>
            <a:r>
              <a:rPr kumimoji="1" lang="en-US" altLang="ja-JP" sz="4800" dirty="0"/>
              <a:t>1. </a:t>
            </a:r>
            <a:r>
              <a:rPr kumimoji="1" lang="ja-JP" altLang="en-US" sz="4800" dirty="0"/>
              <a:t>グローバル明細書の必要性</a:t>
            </a:r>
          </a:p>
        </p:txBody>
      </p:sp>
      <p:sp>
        <p:nvSpPr>
          <p:cNvPr id="4" name="フッター プレースホルダー 2">
            <a:extLst>
              <a:ext uri="{FF2B5EF4-FFF2-40B4-BE49-F238E27FC236}">
                <a16:creationId xmlns:a16="http://schemas.microsoft.com/office/drawing/2014/main" id="{C303D229-1952-0F14-4EAE-6C3C0A576941}"/>
              </a:ext>
            </a:extLst>
          </p:cNvPr>
          <p:cNvSpPr>
            <a:spLocks noGrp="1"/>
          </p:cNvSpPr>
          <p:nvPr>
            <p:ph type="ftr" sz="quarter" idx="11"/>
          </p:nvPr>
        </p:nvSpPr>
        <p:spPr>
          <a:xfrm>
            <a:off x="4630250" y="6536434"/>
            <a:ext cx="2592585" cy="365125"/>
          </a:xfrm>
        </p:spPr>
        <p:txBody>
          <a:bodyPr/>
          <a:lstStyle/>
          <a:p>
            <a:r>
              <a:rPr lang="en-US" altLang="ja-JP" sz="800" dirty="0">
                <a:latin typeface="メイリオ" panose="020B0604030504040204" pitchFamily="50" charset="-128"/>
                <a:ea typeface="メイリオ" panose="020B0604030504040204" pitchFamily="50" charset="-128"/>
                <a:cs typeface="Arial" panose="020B0604020202020204" pitchFamily="34" charset="0"/>
              </a:rPr>
              <a:t>©SSIP</a:t>
            </a:r>
            <a:r>
              <a:rPr lang="ja-JP" altLang="en-US" sz="800" dirty="0">
                <a:latin typeface="メイリオ" panose="020B0604030504040204" pitchFamily="50" charset="-128"/>
                <a:ea typeface="メイリオ" panose="020B0604030504040204" pitchFamily="50" charset="-128"/>
                <a:cs typeface="Arial" panose="020B0604020202020204" pitchFamily="34" charset="0"/>
              </a:rPr>
              <a:t>弁理士法人</a:t>
            </a:r>
            <a:r>
              <a:rPr lang="en-US" altLang="ja-JP" sz="800" dirty="0">
                <a:latin typeface="メイリオ" panose="020B0604030504040204" pitchFamily="50" charset="-128"/>
                <a:ea typeface="メイリオ" panose="020B0604030504040204" pitchFamily="50" charset="-128"/>
                <a:cs typeface="Arial" panose="020B0604020202020204" pitchFamily="34" charset="0"/>
              </a:rPr>
              <a:t>. All Rights Reserved.</a:t>
            </a:r>
          </a:p>
        </p:txBody>
      </p:sp>
      <p:sp>
        <p:nvSpPr>
          <p:cNvPr id="6" name="テキスト ボックス 5">
            <a:extLst>
              <a:ext uri="{FF2B5EF4-FFF2-40B4-BE49-F238E27FC236}">
                <a16:creationId xmlns:a16="http://schemas.microsoft.com/office/drawing/2014/main" id="{BD8944C6-7E73-BFBE-193F-9A985F437B8F}"/>
              </a:ext>
            </a:extLst>
          </p:cNvPr>
          <p:cNvSpPr txBox="1"/>
          <p:nvPr/>
        </p:nvSpPr>
        <p:spPr>
          <a:xfrm>
            <a:off x="2299607" y="3639145"/>
            <a:ext cx="6123214" cy="1200329"/>
          </a:xfrm>
          <a:prstGeom prst="rect">
            <a:avLst/>
          </a:prstGeom>
          <a:noFill/>
        </p:spPr>
        <p:txBody>
          <a:bodyPr wrap="square">
            <a:spAutoFit/>
          </a:bodyPr>
          <a:lstStyle/>
          <a:p>
            <a:r>
              <a:rPr kumimoji="1" lang="en-US" altLang="ja-JP" sz="2400" b="1" dirty="0"/>
              <a:t>1.1 </a:t>
            </a:r>
            <a:r>
              <a:rPr kumimoji="1" lang="ja-JP" altLang="en-US" sz="2400" b="1" dirty="0"/>
              <a:t>一般的な権利化の流れ</a:t>
            </a:r>
            <a:endParaRPr kumimoji="1" lang="en-US" altLang="ja-JP" sz="2400" b="1" dirty="0"/>
          </a:p>
          <a:p>
            <a:r>
              <a:rPr lang="en-US" altLang="ja-JP" sz="2400" b="1" dirty="0"/>
              <a:t>1.2 </a:t>
            </a:r>
            <a:r>
              <a:rPr lang="ja-JP" altLang="en-US" sz="2400" b="1" dirty="0"/>
              <a:t>一般的な日本語明細書の弱点</a:t>
            </a:r>
            <a:endParaRPr lang="en-US" altLang="ja-JP" sz="2400" b="1" dirty="0"/>
          </a:p>
          <a:p>
            <a:r>
              <a:rPr kumimoji="1" lang="en-US" altLang="ja-JP" sz="2400" b="1" dirty="0"/>
              <a:t>1.3 </a:t>
            </a:r>
            <a:r>
              <a:rPr kumimoji="1" lang="ja-JP" altLang="en-US" sz="2400" b="1" dirty="0"/>
              <a:t>グローバル明細書の必要性</a:t>
            </a:r>
            <a:endParaRPr kumimoji="1" lang="en-US" altLang="ja-JP" sz="2400" b="1" dirty="0"/>
          </a:p>
        </p:txBody>
      </p:sp>
    </p:spTree>
    <p:extLst>
      <p:ext uri="{BB962C8B-B14F-4D97-AF65-F5344CB8AC3E}">
        <p14:creationId xmlns:p14="http://schemas.microsoft.com/office/powerpoint/2010/main" val="108151665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E579575-5FAD-9978-2458-5A2064E334C8}"/>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AE3885C2-EBE8-7F29-6D43-00E3ECD16AC2}"/>
              </a:ext>
            </a:extLst>
          </p:cNvPr>
          <p:cNvSpPr txBox="1">
            <a:spLocks/>
          </p:cNvSpPr>
          <p:nvPr/>
        </p:nvSpPr>
        <p:spPr>
          <a:xfrm>
            <a:off x="1143000" y="533401"/>
            <a:ext cx="9906000" cy="1382156"/>
          </a:xfrm>
          <a:prstGeom prst="rect">
            <a:avLst/>
          </a:prstGeom>
        </p:spPr>
        <p:txBody>
          <a:bodyPr/>
          <a:lstStyle>
            <a:lvl1pPr algn="l" defTabSz="914400" rtl="0" eaLnBrk="1" latinLnBrk="0" hangingPunct="1">
              <a:lnSpc>
                <a:spcPct val="105000"/>
              </a:lnSpc>
              <a:spcBef>
                <a:spcPct val="0"/>
              </a:spcBef>
              <a:buNone/>
              <a:defRPr sz="4800" b="1" i="0" kern="1200" cap="none" spc="140" baseline="0">
                <a:solidFill>
                  <a:schemeClr val="tx2"/>
                </a:solidFill>
                <a:latin typeface="+mj-lt"/>
                <a:ea typeface="+mj-ea"/>
                <a:cs typeface="+mj-cs"/>
              </a:defRPr>
            </a:lvl1pPr>
          </a:lstStyle>
          <a:p>
            <a:r>
              <a:rPr kumimoji="1" lang="en-US" altLang="ja-JP" dirty="0"/>
              <a:t>4.6 </a:t>
            </a:r>
            <a:r>
              <a:rPr lang="ja-JP" altLang="en-US" dirty="0">
                <a:latin typeface="メイリオ" panose="020B0604030504040204" pitchFamily="50" charset="-128"/>
                <a:ea typeface="メイリオ" panose="020B0604030504040204" pitchFamily="50" charset="-128"/>
              </a:rPr>
              <a:t>構成追加の補正対策➀</a:t>
            </a:r>
            <a:endParaRPr kumimoji="1" lang="ja-JP" altLang="en-US" dirty="0"/>
          </a:p>
        </p:txBody>
      </p:sp>
      <p:sp>
        <p:nvSpPr>
          <p:cNvPr id="32" name="フッター プレースホルダー 2">
            <a:extLst>
              <a:ext uri="{FF2B5EF4-FFF2-40B4-BE49-F238E27FC236}">
                <a16:creationId xmlns:a16="http://schemas.microsoft.com/office/drawing/2014/main" id="{B1ED556C-6BD8-DE86-C864-42F04AAEABDC}"/>
              </a:ext>
            </a:extLst>
          </p:cNvPr>
          <p:cNvSpPr>
            <a:spLocks noGrp="1"/>
          </p:cNvSpPr>
          <p:nvPr>
            <p:ph type="ftr" sz="quarter" idx="11"/>
          </p:nvPr>
        </p:nvSpPr>
        <p:spPr>
          <a:xfrm>
            <a:off x="4630250" y="6536434"/>
            <a:ext cx="2592585" cy="365125"/>
          </a:xfrm>
        </p:spPr>
        <p:txBody>
          <a:bodyPr/>
          <a:lstStyle/>
          <a:p>
            <a:r>
              <a:rPr lang="en-US" altLang="ja-JP" sz="800" dirty="0">
                <a:latin typeface="メイリオ" panose="020B0604030504040204" pitchFamily="50" charset="-128"/>
                <a:ea typeface="メイリオ" panose="020B0604030504040204" pitchFamily="50" charset="-128"/>
                <a:cs typeface="Arial" panose="020B0604020202020204" pitchFamily="34" charset="0"/>
              </a:rPr>
              <a:t>©SSIP</a:t>
            </a:r>
            <a:r>
              <a:rPr lang="ja-JP" altLang="en-US" sz="800" dirty="0">
                <a:latin typeface="メイリオ" panose="020B0604030504040204" pitchFamily="50" charset="-128"/>
                <a:ea typeface="メイリオ" panose="020B0604030504040204" pitchFamily="50" charset="-128"/>
                <a:cs typeface="Arial" panose="020B0604020202020204" pitchFamily="34" charset="0"/>
              </a:rPr>
              <a:t>弁理士法人</a:t>
            </a:r>
            <a:r>
              <a:rPr lang="en-US" altLang="ja-JP" sz="800" dirty="0">
                <a:latin typeface="メイリオ" panose="020B0604030504040204" pitchFamily="50" charset="-128"/>
                <a:ea typeface="メイリオ" panose="020B0604030504040204" pitchFamily="50" charset="-128"/>
                <a:cs typeface="Arial" panose="020B0604020202020204" pitchFamily="34" charset="0"/>
              </a:rPr>
              <a:t>. All Rights Reserved.</a:t>
            </a:r>
          </a:p>
        </p:txBody>
      </p:sp>
      <p:sp>
        <p:nvSpPr>
          <p:cNvPr id="3" name="正方形/長方形 2">
            <a:extLst>
              <a:ext uri="{FF2B5EF4-FFF2-40B4-BE49-F238E27FC236}">
                <a16:creationId xmlns:a16="http://schemas.microsoft.com/office/drawing/2014/main" id="{D4517E98-33ED-386D-809F-5C3FED685520}"/>
              </a:ext>
            </a:extLst>
          </p:cNvPr>
          <p:cNvSpPr/>
          <p:nvPr/>
        </p:nvSpPr>
        <p:spPr>
          <a:xfrm>
            <a:off x="1488521" y="2781397"/>
            <a:ext cx="144016" cy="144016"/>
          </a:xfrm>
          <a:prstGeom prst="rect">
            <a:avLst/>
          </a:prstGeom>
          <a:solidFill>
            <a:srgbClr val="D4162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 name="テキスト ボックス 3">
            <a:extLst>
              <a:ext uri="{FF2B5EF4-FFF2-40B4-BE49-F238E27FC236}">
                <a16:creationId xmlns:a16="http://schemas.microsoft.com/office/drawing/2014/main" id="{B03C74EF-20B8-1B78-4E64-C8CC2EE5F053}"/>
              </a:ext>
            </a:extLst>
          </p:cNvPr>
          <p:cNvSpPr txBox="1"/>
          <p:nvPr/>
        </p:nvSpPr>
        <p:spPr>
          <a:xfrm>
            <a:off x="1871104" y="3076990"/>
            <a:ext cx="6144631" cy="400110"/>
          </a:xfrm>
          <a:prstGeom prst="rect">
            <a:avLst/>
          </a:prstGeom>
          <a:noFill/>
        </p:spPr>
        <p:txBody>
          <a:bodyPr wrap="none" rtlCol="0">
            <a:spAutoFit/>
          </a:bodyPr>
          <a:lstStyle/>
          <a:p>
            <a:r>
              <a:rPr lang="ja-JP" altLang="en-US" sz="2000" dirty="0">
                <a:latin typeface="メイリオ" panose="020B0604030504040204" pitchFamily="50" charset="-128"/>
                <a:ea typeface="メイリオ" panose="020B0604030504040204" pitchFamily="50" charset="-128"/>
                <a:cs typeface="メイリオ" panose="020B0604030504040204" pitchFamily="50" charset="-128"/>
              </a:rPr>
              <a:t>可能な限り多くの従属請求項（上限</a:t>
            </a:r>
            <a:r>
              <a:rPr lang="en-US" altLang="ja-JP" sz="2000" dirty="0">
                <a:latin typeface="メイリオ" panose="020B0604030504040204" pitchFamily="50" charset="-128"/>
                <a:ea typeface="メイリオ" panose="020B0604030504040204" pitchFamily="50" charset="-128"/>
                <a:cs typeface="メイリオ" panose="020B0604030504040204" pitchFamily="50" charset="-128"/>
              </a:rPr>
              <a:t>15</a:t>
            </a:r>
            <a:r>
              <a:rPr lang="ja-JP" altLang="en-US" sz="2000" dirty="0">
                <a:latin typeface="メイリオ" panose="020B0604030504040204" pitchFamily="50" charset="-128"/>
                <a:ea typeface="メイリオ" panose="020B0604030504040204" pitchFamily="50" charset="-128"/>
                <a:cs typeface="メイリオ" panose="020B0604030504040204" pitchFamily="50" charset="-128"/>
              </a:rPr>
              <a:t>個）を作る。</a:t>
            </a:r>
            <a:endParaRPr lang="en-US" altLang="ja-JP" sz="20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 name="テキスト ボックス 4">
            <a:extLst>
              <a:ext uri="{FF2B5EF4-FFF2-40B4-BE49-F238E27FC236}">
                <a16:creationId xmlns:a16="http://schemas.microsoft.com/office/drawing/2014/main" id="{ACC007B0-BD3E-E6DB-DE63-7DCE84B9E77F}"/>
              </a:ext>
            </a:extLst>
          </p:cNvPr>
          <p:cNvSpPr txBox="1"/>
          <p:nvPr/>
        </p:nvSpPr>
        <p:spPr>
          <a:xfrm>
            <a:off x="1899979" y="3828009"/>
            <a:ext cx="9197786" cy="707886"/>
          </a:xfrm>
          <a:prstGeom prst="rect">
            <a:avLst/>
          </a:prstGeom>
          <a:noFill/>
        </p:spPr>
        <p:txBody>
          <a:bodyPr wrap="square" rtlCol="0">
            <a:spAutoFit/>
          </a:bodyPr>
          <a:lstStyle/>
          <a:p>
            <a:r>
              <a:rPr lang="ja-JP" altLang="en-US" sz="2000" dirty="0">
                <a:latin typeface="メイリオ" panose="020B0604030504040204" pitchFamily="50" charset="-128"/>
                <a:ea typeface="メイリオ" panose="020B0604030504040204" pitchFamily="50" charset="-128"/>
                <a:cs typeface="メイリオ" panose="020B0604030504040204" pitchFamily="50" charset="-128"/>
              </a:rPr>
              <a:t>詳細な説明にて、</a:t>
            </a:r>
            <a:r>
              <a:rPr lang="ja-JP" altLang="en-US" sz="2000" b="1" u="sng" dirty="0">
                <a:latin typeface="メイリオ" panose="020B0604030504040204" pitchFamily="50" charset="-128"/>
                <a:ea typeface="メイリオ" panose="020B0604030504040204" pitchFamily="50" charset="-128"/>
                <a:cs typeface="メイリオ" panose="020B0604030504040204" pitchFamily="50" charset="-128"/>
              </a:rPr>
              <a:t>実施例を一般化した技術思想レベル（中位概念）</a:t>
            </a:r>
            <a:r>
              <a:rPr lang="ja-JP" altLang="en-US" sz="2000" dirty="0">
                <a:latin typeface="メイリオ" panose="020B0604030504040204" pitchFamily="50" charset="-128"/>
                <a:ea typeface="メイリオ" panose="020B0604030504040204" pitchFamily="50" charset="-128"/>
                <a:cs typeface="メイリオ" panose="020B0604030504040204" pitchFamily="50" charset="-128"/>
              </a:rPr>
              <a:t>での開示を充実させておく。</a:t>
            </a:r>
            <a:endParaRPr lang="en-US" altLang="ja-JP" sz="20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7" name="正方形/長方形 16">
            <a:extLst>
              <a:ext uri="{FF2B5EF4-FFF2-40B4-BE49-F238E27FC236}">
                <a16:creationId xmlns:a16="http://schemas.microsoft.com/office/drawing/2014/main" id="{26F35114-FBA4-5F7C-1B8F-060AB03C9EA2}"/>
              </a:ext>
            </a:extLst>
          </p:cNvPr>
          <p:cNvSpPr/>
          <p:nvPr/>
        </p:nvSpPr>
        <p:spPr>
          <a:xfrm>
            <a:off x="1756233" y="3907499"/>
            <a:ext cx="144016" cy="144016"/>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8" name="テキスト ボックス 17">
            <a:extLst>
              <a:ext uri="{FF2B5EF4-FFF2-40B4-BE49-F238E27FC236}">
                <a16:creationId xmlns:a16="http://schemas.microsoft.com/office/drawing/2014/main" id="{537B9C77-A3B9-B92F-959F-D5333510CF62}"/>
              </a:ext>
            </a:extLst>
          </p:cNvPr>
          <p:cNvSpPr txBox="1"/>
          <p:nvPr/>
        </p:nvSpPr>
        <p:spPr>
          <a:xfrm>
            <a:off x="1632537" y="1442120"/>
            <a:ext cx="9111790" cy="1015663"/>
          </a:xfrm>
          <a:prstGeom prst="rect">
            <a:avLst/>
          </a:prstGeom>
          <a:solidFill>
            <a:schemeClr val="bg1"/>
          </a:solidFill>
          <a:ln w="19050" cmpd="thinThick">
            <a:solidFill>
              <a:schemeClr val="accent1">
                <a:shade val="50000"/>
              </a:schemeClr>
            </a:solidFill>
          </a:ln>
          <a:effectLst>
            <a:outerShdw blurRad="50800" dist="38100" dir="2700000" algn="tl" rotWithShape="0">
              <a:prstClr val="black">
                <a:alpha val="40000"/>
              </a:prstClr>
            </a:outerShdw>
          </a:effectLst>
        </p:spPr>
        <p:txBody>
          <a:bodyPr wrap="square" rtlCol="0">
            <a:spAutoFit/>
          </a:bodyPr>
          <a:lstStyle/>
          <a:p>
            <a:r>
              <a:rPr lang="ja-JP" altLang="en-US" sz="2000" b="1" u="sng" dirty="0">
                <a:latin typeface="メイリオ" panose="020B0604030504040204" pitchFamily="50" charset="-128"/>
                <a:ea typeface="メイリオ" panose="020B0604030504040204" pitchFamily="50" charset="-128"/>
                <a:cs typeface="メイリオ" panose="020B0604030504040204" pitchFamily="50" charset="-128"/>
              </a:rPr>
              <a:t>目的</a:t>
            </a:r>
            <a:endParaRPr lang="en-US" altLang="ja-JP" sz="2000" b="1" u="sng"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2000" b="1" dirty="0">
                <a:latin typeface="メイリオ" panose="020B0604030504040204" pitchFamily="50" charset="-128"/>
                <a:ea typeface="メイリオ" panose="020B0604030504040204" pitchFamily="50" charset="-128"/>
                <a:cs typeface="メイリオ" panose="020B0604030504040204" pitchFamily="50" charset="-128"/>
              </a:rPr>
              <a:t>実施形態の組合せ不開示</a:t>
            </a:r>
            <a:r>
              <a:rPr lang="ja-JP" altLang="en-US" sz="2000" dirty="0">
                <a:latin typeface="メイリオ" panose="020B0604030504040204" pitchFamily="50" charset="-128"/>
                <a:ea typeface="メイリオ" panose="020B0604030504040204" pitchFamily="50" charset="-128"/>
                <a:cs typeface="メイリオ" panose="020B0604030504040204" pitchFamily="50" charset="-128"/>
              </a:rPr>
              <a:t>や</a:t>
            </a:r>
            <a:r>
              <a:rPr lang="ja-JP" altLang="en-US" sz="2000" b="1" dirty="0">
                <a:latin typeface="メイリオ" panose="020B0604030504040204" pitchFamily="50" charset="-128"/>
                <a:ea typeface="メイリオ" panose="020B0604030504040204" pitchFamily="50" charset="-128"/>
                <a:cs typeface="メイリオ" panose="020B0604030504040204" pitchFamily="50" charset="-128"/>
              </a:rPr>
              <a:t>許されない中間一般化</a:t>
            </a:r>
            <a:r>
              <a:rPr lang="ja-JP" altLang="en-US" sz="2000" dirty="0">
                <a:latin typeface="メイリオ" panose="020B0604030504040204" pitchFamily="50" charset="-128"/>
                <a:ea typeface="メイリオ" panose="020B0604030504040204" pitchFamily="50" charset="-128"/>
                <a:cs typeface="メイリオ" panose="020B0604030504040204" pitchFamily="50" charset="-128"/>
              </a:rPr>
              <a:t>により、構成を追加する補正が認められないという事態を防ぐ。</a:t>
            </a:r>
            <a:endParaRPr lang="en-US" altLang="ja-JP" sz="20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9" name="テキスト ボックス 18">
            <a:extLst>
              <a:ext uri="{FF2B5EF4-FFF2-40B4-BE49-F238E27FC236}">
                <a16:creationId xmlns:a16="http://schemas.microsoft.com/office/drawing/2014/main" id="{9336F83D-1A9A-6AA2-EBB1-6947950B4078}"/>
              </a:ext>
            </a:extLst>
          </p:cNvPr>
          <p:cNvSpPr txBox="1"/>
          <p:nvPr/>
        </p:nvSpPr>
        <p:spPr>
          <a:xfrm>
            <a:off x="1652857" y="2658774"/>
            <a:ext cx="800219" cy="461665"/>
          </a:xfrm>
          <a:prstGeom prst="rect">
            <a:avLst/>
          </a:prstGeom>
          <a:noFill/>
        </p:spPr>
        <p:txBody>
          <a:bodyPr wrap="none" rtlCol="0">
            <a:spAutoFit/>
          </a:bodyPr>
          <a:lstStyle/>
          <a:p>
            <a:r>
              <a:rPr lang="ja-JP" altLang="en-US" sz="2400" b="1" dirty="0">
                <a:latin typeface="メイリオ" panose="020B0604030504040204" pitchFamily="50" charset="-128"/>
                <a:ea typeface="メイリオ" panose="020B0604030504040204" pitchFamily="50" charset="-128"/>
                <a:cs typeface="メイリオ" panose="020B0604030504040204" pitchFamily="50" charset="-128"/>
              </a:rPr>
              <a:t>対策</a:t>
            </a:r>
            <a:endParaRPr lang="en-US" altLang="ja-JP" sz="24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0" name="正方形/長方形 19">
            <a:extLst>
              <a:ext uri="{FF2B5EF4-FFF2-40B4-BE49-F238E27FC236}">
                <a16:creationId xmlns:a16="http://schemas.microsoft.com/office/drawing/2014/main" id="{47982A1A-6F5C-9D86-BE61-8D34C6023229}"/>
              </a:ext>
            </a:extLst>
          </p:cNvPr>
          <p:cNvSpPr/>
          <p:nvPr/>
        </p:nvSpPr>
        <p:spPr>
          <a:xfrm>
            <a:off x="1756233" y="3167197"/>
            <a:ext cx="144016" cy="144016"/>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1" name="テキスト ボックス 20">
            <a:extLst>
              <a:ext uri="{FF2B5EF4-FFF2-40B4-BE49-F238E27FC236}">
                <a16:creationId xmlns:a16="http://schemas.microsoft.com/office/drawing/2014/main" id="{C8AB871A-99C2-626F-A61C-EB353576A115}"/>
              </a:ext>
            </a:extLst>
          </p:cNvPr>
          <p:cNvSpPr txBox="1"/>
          <p:nvPr/>
        </p:nvSpPr>
        <p:spPr>
          <a:xfrm>
            <a:off x="1910139" y="4538464"/>
            <a:ext cx="9161482" cy="707886"/>
          </a:xfrm>
          <a:prstGeom prst="rect">
            <a:avLst/>
          </a:prstGeom>
          <a:noFill/>
        </p:spPr>
        <p:txBody>
          <a:bodyPr wrap="none" rtlCol="0">
            <a:spAutoFit/>
          </a:bodyPr>
          <a:lstStyle/>
          <a:p>
            <a:r>
              <a:rPr lang="ja-JP" altLang="en-US" sz="2000" dirty="0">
                <a:latin typeface="メイリオ" panose="020B0604030504040204" pitchFamily="50" charset="-128"/>
                <a:ea typeface="メイリオ" panose="020B0604030504040204" pitchFamily="50" charset="-128"/>
                <a:cs typeface="メイリオ" panose="020B0604030504040204" pitchFamily="50" charset="-128"/>
              </a:rPr>
              <a:t>構成の多様な組合せ例を可能な限り明示するとともに（図面の多用）、構成の</a:t>
            </a:r>
            <a:endParaRPr lang="en-US" altLang="ja-JP" sz="200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2000" dirty="0">
                <a:latin typeface="メイリオ" panose="020B0604030504040204" pitchFamily="50" charset="-128"/>
                <a:ea typeface="メイリオ" panose="020B0604030504040204" pitchFamily="50" charset="-128"/>
                <a:cs typeface="メイリオ" panose="020B0604030504040204" pitchFamily="50" charset="-128"/>
              </a:rPr>
              <a:t>一部抽出を可能とするために他の構成が任意的であることを示唆する。</a:t>
            </a:r>
            <a:endParaRPr lang="en-US" altLang="ja-JP" sz="2000" b="1" u="sng" dirty="0">
              <a:solidFill>
                <a:srgbClr val="0070C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2" name="正方形/長方形 21">
            <a:extLst>
              <a:ext uri="{FF2B5EF4-FFF2-40B4-BE49-F238E27FC236}">
                <a16:creationId xmlns:a16="http://schemas.microsoft.com/office/drawing/2014/main" id="{EF39C3AF-F195-8C44-FEE6-20A5B88970D6}"/>
              </a:ext>
            </a:extLst>
          </p:cNvPr>
          <p:cNvSpPr/>
          <p:nvPr/>
        </p:nvSpPr>
        <p:spPr>
          <a:xfrm>
            <a:off x="1766393" y="4625574"/>
            <a:ext cx="144016" cy="144016"/>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3" name="テキスト ボックス 22">
            <a:extLst>
              <a:ext uri="{FF2B5EF4-FFF2-40B4-BE49-F238E27FC236}">
                <a16:creationId xmlns:a16="http://schemas.microsoft.com/office/drawing/2014/main" id="{164B3E13-1C9B-EA35-A7C3-3AE1F37DCCF9}"/>
              </a:ext>
            </a:extLst>
          </p:cNvPr>
          <p:cNvSpPr txBox="1"/>
          <p:nvPr/>
        </p:nvSpPr>
        <p:spPr>
          <a:xfrm>
            <a:off x="1916318" y="5230031"/>
            <a:ext cx="9066575" cy="1015663"/>
          </a:xfrm>
          <a:prstGeom prst="rect">
            <a:avLst/>
          </a:prstGeom>
          <a:noFill/>
        </p:spPr>
        <p:txBody>
          <a:bodyPr wrap="square" rtlCol="0">
            <a:spAutoFit/>
          </a:bodyPr>
          <a:lstStyle/>
          <a:p>
            <a:r>
              <a:rPr lang="ja-JP" altLang="en-US" sz="2000" dirty="0">
                <a:latin typeface="メイリオ" panose="020B0604030504040204" pitchFamily="50" charset="-128"/>
                <a:ea typeface="メイリオ" panose="020B0604030504040204" pitchFamily="50" charset="-128"/>
                <a:cs typeface="メイリオ" panose="020B0604030504040204" pitchFamily="50" charset="-128"/>
              </a:rPr>
              <a:t>図面よりも文言での開示の方が有効。文言での説明を省略しない。</a:t>
            </a:r>
            <a:endParaRPr lang="en-US" altLang="ja-JP" sz="200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2000" dirty="0">
                <a:latin typeface="メイリオ" panose="020B0604030504040204" pitchFamily="50" charset="-128"/>
                <a:ea typeface="メイリオ" panose="020B0604030504040204" pitchFamily="50" charset="-128"/>
                <a:cs typeface="メイリオ" panose="020B0604030504040204" pitchFamily="50" charset="-128"/>
              </a:rPr>
              <a:t> ⇒ </a:t>
            </a:r>
            <a:r>
              <a:rPr lang="ja-JP" altLang="en-US" sz="2000" b="1" dirty="0">
                <a:solidFill>
                  <a:srgbClr val="D4162D"/>
                </a:solidFill>
                <a:latin typeface="メイリオ" panose="020B0604030504040204" pitchFamily="50" charset="-128"/>
                <a:ea typeface="メイリオ" panose="020B0604030504040204" pitchFamily="50" charset="-128"/>
                <a:cs typeface="メイリオ" panose="020B0604030504040204" pitchFamily="50" charset="-128"/>
              </a:rPr>
              <a:t>明細書の“横串”化（次ページ参照）</a:t>
            </a:r>
            <a:r>
              <a:rPr lang="ja-JP" altLang="en-US" sz="2000" dirty="0">
                <a:latin typeface="メイリオ" panose="020B0604030504040204" pitchFamily="50" charset="-128"/>
                <a:ea typeface="メイリオ" panose="020B0604030504040204" pitchFamily="50" charset="-128"/>
                <a:cs typeface="メイリオ" panose="020B0604030504040204" pitchFamily="50" charset="-128"/>
              </a:rPr>
              <a:t>。複数の実施形態を横断的に説明し、</a:t>
            </a:r>
            <a:br>
              <a:rPr lang="en-US" altLang="ja-JP" sz="2000" dirty="0">
                <a:latin typeface="メイリオ" panose="020B0604030504040204" pitchFamily="50" charset="-128"/>
                <a:ea typeface="メイリオ" panose="020B0604030504040204" pitchFamily="50" charset="-128"/>
                <a:cs typeface="メイリオ" panose="020B0604030504040204" pitchFamily="50" charset="-128"/>
              </a:rPr>
            </a:br>
            <a:r>
              <a:rPr lang="ja-JP" altLang="en-US" sz="20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2000" u="sng" dirty="0">
                <a:latin typeface="メイリオ" panose="020B0604030504040204" pitchFamily="50" charset="-128"/>
                <a:ea typeface="メイリオ" panose="020B0604030504040204" pitchFamily="50" charset="-128"/>
                <a:cs typeface="メイリオ" panose="020B0604030504040204" pitchFamily="50" charset="-128"/>
              </a:rPr>
              <a:t>多様な構成の組合せを</a:t>
            </a:r>
            <a:r>
              <a:rPr lang="ja-JP" altLang="en-US" sz="2000" b="1" u="sng" dirty="0">
                <a:solidFill>
                  <a:srgbClr val="D4162D"/>
                </a:solidFill>
                <a:latin typeface="メイリオ" panose="020B0604030504040204" pitchFamily="50" charset="-128"/>
                <a:ea typeface="メイリオ" panose="020B0604030504040204" pitchFamily="50" charset="-128"/>
                <a:cs typeface="メイリオ" panose="020B0604030504040204" pitchFamily="50" charset="-128"/>
              </a:rPr>
              <a:t>文言にて</a:t>
            </a:r>
            <a:r>
              <a:rPr lang="ja-JP" altLang="en-US" sz="2000" u="sng" dirty="0">
                <a:latin typeface="メイリオ" panose="020B0604030504040204" pitchFamily="50" charset="-128"/>
                <a:ea typeface="メイリオ" panose="020B0604030504040204" pitchFamily="50" charset="-128"/>
                <a:cs typeface="メイリオ" panose="020B0604030504040204" pitchFamily="50" charset="-128"/>
              </a:rPr>
              <a:t>説明する。</a:t>
            </a:r>
            <a:endParaRPr lang="en-US" altLang="ja-JP" sz="2000" u="sng"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4" name="正方形/長方形 23">
            <a:extLst>
              <a:ext uri="{FF2B5EF4-FFF2-40B4-BE49-F238E27FC236}">
                <a16:creationId xmlns:a16="http://schemas.microsoft.com/office/drawing/2014/main" id="{94718A63-05B7-EDA3-ED50-2650585BDAAE}"/>
              </a:ext>
            </a:extLst>
          </p:cNvPr>
          <p:cNvSpPr/>
          <p:nvPr/>
        </p:nvSpPr>
        <p:spPr>
          <a:xfrm>
            <a:off x="1772573" y="5321365"/>
            <a:ext cx="144016" cy="144016"/>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5" name="テキスト ボックス 24">
            <a:extLst>
              <a:ext uri="{FF2B5EF4-FFF2-40B4-BE49-F238E27FC236}">
                <a16:creationId xmlns:a16="http://schemas.microsoft.com/office/drawing/2014/main" id="{64D26266-352B-98CE-075A-F2431C999BAA}"/>
              </a:ext>
            </a:extLst>
          </p:cNvPr>
          <p:cNvSpPr txBox="1"/>
          <p:nvPr/>
        </p:nvSpPr>
        <p:spPr>
          <a:xfrm>
            <a:off x="1871104" y="3484012"/>
            <a:ext cx="9111790" cy="400110"/>
          </a:xfrm>
          <a:prstGeom prst="rect">
            <a:avLst/>
          </a:prstGeom>
          <a:noFill/>
        </p:spPr>
        <p:txBody>
          <a:bodyPr wrap="none" rtlCol="0">
            <a:spAutoFit/>
          </a:bodyPr>
          <a:lstStyle/>
          <a:p>
            <a:r>
              <a:rPr lang="ja-JP" altLang="en-US" sz="2000" dirty="0">
                <a:latin typeface="メイリオ" panose="020B0604030504040204" pitchFamily="50" charset="-128"/>
                <a:ea typeface="メイリオ" panose="020B0604030504040204" pitchFamily="50" charset="-128"/>
                <a:cs typeface="メイリオ" panose="020B0604030504040204" pitchFamily="50" charset="-128"/>
              </a:rPr>
              <a:t>明細書の最後にクレームセットのコピー（マルチ</a:t>
            </a:r>
            <a:r>
              <a:rPr lang="en-US" altLang="ja-JP" sz="20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2000" dirty="0">
                <a:latin typeface="メイリオ" panose="020B0604030504040204" pitchFamily="50" charset="-128"/>
                <a:ea typeface="メイリオ" panose="020B0604030504040204" pitchFamily="50" charset="-128"/>
                <a:cs typeface="メイリオ" panose="020B0604030504040204" pitchFamily="50" charset="-128"/>
              </a:rPr>
              <a:t>マルチ従属）を記載する。</a:t>
            </a:r>
            <a:endParaRPr lang="en-US" altLang="ja-JP" sz="20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6" name="正方形/長方形 25">
            <a:extLst>
              <a:ext uri="{FF2B5EF4-FFF2-40B4-BE49-F238E27FC236}">
                <a16:creationId xmlns:a16="http://schemas.microsoft.com/office/drawing/2014/main" id="{8A688AE9-B3DE-6240-A3C9-39555280AC63}"/>
              </a:ext>
            </a:extLst>
          </p:cNvPr>
          <p:cNvSpPr/>
          <p:nvPr/>
        </p:nvSpPr>
        <p:spPr>
          <a:xfrm>
            <a:off x="1756233" y="3574219"/>
            <a:ext cx="144016" cy="144016"/>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 name="テキスト ボックス 6">
            <a:extLst>
              <a:ext uri="{FF2B5EF4-FFF2-40B4-BE49-F238E27FC236}">
                <a16:creationId xmlns:a16="http://schemas.microsoft.com/office/drawing/2014/main" id="{425BD082-2E4D-F01D-1849-86D4B7453CAF}"/>
              </a:ext>
            </a:extLst>
          </p:cNvPr>
          <p:cNvSpPr txBox="1"/>
          <p:nvPr/>
        </p:nvSpPr>
        <p:spPr>
          <a:xfrm>
            <a:off x="1885839" y="6245694"/>
            <a:ext cx="10187404" cy="400110"/>
          </a:xfrm>
          <a:prstGeom prst="rect">
            <a:avLst/>
          </a:prstGeom>
          <a:noFill/>
        </p:spPr>
        <p:txBody>
          <a:bodyPr wrap="none" rtlCol="0">
            <a:spAutoFit/>
          </a:bodyPr>
          <a:lstStyle/>
          <a:p>
            <a:r>
              <a:rPr lang="ja-JP" altLang="en-US" sz="2000" dirty="0">
                <a:latin typeface="メイリオ" panose="020B0604030504040204" pitchFamily="50" charset="-128"/>
                <a:ea typeface="メイリオ" panose="020B0604030504040204" pitchFamily="50" charset="-128"/>
                <a:cs typeface="メイリオ" panose="020B0604030504040204" pitchFamily="50" charset="-128"/>
              </a:rPr>
              <a:t>多様な構成の組合せを例示するための図面群を戦略的に選択する（</a:t>
            </a:r>
            <a:r>
              <a:rPr lang="ja-JP" altLang="en-US" sz="2000" b="1" dirty="0">
                <a:solidFill>
                  <a:srgbClr val="C00000"/>
                </a:solidFill>
                <a:latin typeface="メイリオ" panose="020B0604030504040204" pitchFamily="50" charset="-128"/>
                <a:ea typeface="メイリオ" panose="020B0604030504040204" pitchFamily="50" charset="-128"/>
                <a:cs typeface="メイリオ" panose="020B0604030504040204" pitchFamily="50" charset="-128"/>
              </a:rPr>
              <a:t>次々ページ参照</a:t>
            </a:r>
            <a:r>
              <a:rPr lang="ja-JP" altLang="en-US" sz="2000" dirty="0">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20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 name="正方形/長方形 7">
            <a:extLst>
              <a:ext uri="{FF2B5EF4-FFF2-40B4-BE49-F238E27FC236}">
                <a16:creationId xmlns:a16="http://schemas.microsoft.com/office/drawing/2014/main" id="{B8DD2FC8-7ADB-5C36-DA8D-82FA88D79E34}"/>
              </a:ext>
            </a:extLst>
          </p:cNvPr>
          <p:cNvSpPr/>
          <p:nvPr/>
        </p:nvSpPr>
        <p:spPr>
          <a:xfrm>
            <a:off x="1770968" y="6335901"/>
            <a:ext cx="144016" cy="144016"/>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162015521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C173A4B-183B-1435-AC3C-D5FB3C0E36D9}"/>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02B320EE-4E2A-F958-FE59-7284CEB7EF60}"/>
              </a:ext>
            </a:extLst>
          </p:cNvPr>
          <p:cNvSpPr txBox="1">
            <a:spLocks/>
          </p:cNvSpPr>
          <p:nvPr/>
        </p:nvSpPr>
        <p:spPr>
          <a:xfrm>
            <a:off x="1143000" y="533401"/>
            <a:ext cx="11049000" cy="1382156"/>
          </a:xfrm>
          <a:prstGeom prst="rect">
            <a:avLst/>
          </a:prstGeom>
        </p:spPr>
        <p:txBody>
          <a:bodyPr/>
          <a:lstStyle>
            <a:lvl1pPr algn="l" defTabSz="914400" rtl="0" eaLnBrk="1" latinLnBrk="0" hangingPunct="1">
              <a:lnSpc>
                <a:spcPct val="105000"/>
              </a:lnSpc>
              <a:spcBef>
                <a:spcPct val="0"/>
              </a:spcBef>
              <a:buNone/>
              <a:defRPr sz="4800" b="1" i="0" kern="1200" cap="none" spc="140" baseline="0">
                <a:solidFill>
                  <a:schemeClr val="tx2"/>
                </a:solidFill>
                <a:latin typeface="+mj-lt"/>
                <a:ea typeface="+mj-ea"/>
                <a:cs typeface="+mj-cs"/>
              </a:defRPr>
            </a:lvl1pPr>
          </a:lstStyle>
          <a:p>
            <a:r>
              <a:rPr kumimoji="1" lang="en-US" altLang="ja-JP" dirty="0"/>
              <a:t>4.6 </a:t>
            </a:r>
            <a:r>
              <a:rPr lang="ja-JP" altLang="en-US" dirty="0">
                <a:latin typeface="メイリオ" panose="020B0604030504040204" pitchFamily="50" charset="-128"/>
                <a:ea typeface="メイリオ" panose="020B0604030504040204" pitchFamily="50" charset="-128"/>
              </a:rPr>
              <a:t>構成追加の補正対策② 横串</a:t>
            </a:r>
            <a:endParaRPr kumimoji="1" lang="ja-JP" altLang="en-US" dirty="0"/>
          </a:p>
        </p:txBody>
      </p:sp>
      <p:sp>
        <p:nvSpPr>
          <p:cNvPr id="32" name="フッター プレースホルダー 2">
            <a:extLst>
              <a:ext uri="{FF2B5EF4-FFF2-40B4-BE49-F238E27FC236}">
                <a16:creationId xmlns:a16="http://schemas.microsoft.com/office/drawing/2014/main" id="{63ACAA1F-21C8-88C3-2585-6CE10D176B91}"/>
              </a:ext>
            </a:extLst>
          </p:cNvPr>
          <p:cNvSpPr>
            <a:spLocks noGrp="1"/>
          </p:cNvSpPr>
          <p:nvPr>
            <p:ph type="ftr" sz="quarter" idx="11"/>
          </p:nvPr>
        </p:nvSpPr>
        <p:spPr>
          <a:xfrm>
            <a:off x="4630250" y="6536434"/>
            <a:ext cx="2592585" cy="365125"/>
          </a:xfrm>
        </p:spPr>
        <p:txBody>
          <a:bodyPr/>
          <a:lstStyle/>
          <a:p>
            <a:r>
              <a:rPr lang="en-US" altLang="ja-JP" sz="800" dirty="0">
                <a:latin typeface="メイリオ" panose="020B0604030504040204" pitchFamily="50" charset="-128"/>
                <a:ea typeface="メイリオ" panose="020B0604030504040204" pitchFamily="50" charset="-128"/>
                <a:cs typeface="Arial" panose="020B0604020202020204" pitchFamily="34" charset="0"/>
              </a:rPr>
              <a:t>©SSIP</a:t>
            </a:r>
            <a:r>
              <a:rPr lang="ja-JP" altLang="en-US" sz="800" dirty="0">
                <a:latin typeface="メイリオ" panose="020B0604030504040204" pitchFamily="50" charset="-128"/>
                <a:ea typeface="メイリオ" panose="020B0604030504040204" pitchFamily="50" charset="-128"/>
                <a:cs typeface="Arial" panose="020B0604020202020204" pitchFamily="34" charset="0"/>
              </a:rPr>
              <a:t>弁理士法人</a:t>
            </a:r>
            <a:r>
              <a:rPr lang="en-US" altLang="ja-JP" sz="800" dirty="0">
                <a:latin typeface="メイリオ" panose="020B0604030504040204" pitchFamily="50" charset="-128"/>
                <a:ea typeface="メイリオ" panose="020B0604030504040204" pitchFamily="50" charset="-128"/>
                <a:cs typeface="Arial" panose="020B0604020202020204" pitchFamily="34" charset="0"/>
              </a:rPr>
              <a:t>. All Rights Reserved.</a:t>
            </a:r>
          </a:p>
        </p:txBody>
      </p:sp>
      <p:sp>
        <p:nvSpPr>
          <p:cNvPr id="6" name="ホームベース 52">
            <a:extLst>
              <a:ext uri="{FF2B5EF4-FFF2-40B4-BE49-F238E27FC236}">
                <a16:creationId xmlns:a16="http://schemas.microsoft.com/office/drawing/2014/main" id="{C9490517-A28F-B789-30D5-29F831D4198E}"/>
              </a:ext>
            </a:extLst>
          </p:cNvPr>
          <p:cNvSpPr/>
          <p:nvPr/>
        </p:nvSpPr>
        <p:spPr>
          <a:xfrm>
            <a:off x="5480282" y="2578071"/>
            <a:ext cx="4367039" cy="111784"/>
          </a:xfrm>
          <a:prstGeom prst="homePlat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 name="テキスト ボックス 6">
            <a:extLst>
              <a:ext uri="{FF2B5EF4-FFF2-40B4-BE49-F238E27FC236}">
                <a16:creationId xmlns:a16="http://schemas.microsoft.com/office/drawing/2014/main" id="{FD4537CD-5C00-4F30-30B9-9CDC090C72D2}"/>
              </a:ext>
            </a:extLst>
          </p:cNvPr>
          <p:cNvSpPr txBox="1"/>
          <p:nvPr/>
        </p:nvSpPr>
        <p:spPr>
          <a:xfrm>
            <a:off x="1688517" y="5308668"/>
            <a:ext cx="8032968" cy="923330"/>
          </a:xfrm>
          <a:prstGeom prst="rect">
            <a:avLst/>
          </a:prstGeom>
          <a:noFill/>
        </p:spPr>
        <p:txBody>
          <a:bodyPr wrap="none" rtlCol="0">
            <a:spAutoFit/>
          </a:bodyPr>
          <a:lstStyle/>
          <a:p>
            <a:r>
              <a:rPr lang="ja-JP" altLang="en-US" dirty="0">
                <a:latin typeface="メイリオ" panose="020B0604030504040204" pitchFamily="50" charset="-128"/>
                <a:ea typeface="メイリオ" panose="020B0604030504040204" pitchFamily="50" charset="-128"/>
                <a:cs typeface="メイリオ" panose="020B0604030504040204" pitchFamily="50" charset="-128"/>
              </a:rPr>
              <a:t>「幾つかの実施形態では、図１～図３に示すように、（独立ｸﾚｰﾑの内容Ａ）</a:t>
            </a:r>
            <a:endParaRPr lang="en-US" altLang="ja-JP"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dirty="0">
                <a:latin typeface="メイリオ" panose="020B0604030504040204" pitchFamily="50" charset="-128"/>
                <a:ea typeface="メイリオ" panose="020B0604030504040204" pitchFamily="50" charset="-128"/>
                <a:cs typeface="メイリオ" panose="020B0604030504040204" pitchFamily="50" charset="-128"/>
              </a:rPr>
              <a:t>である。幾つかの実施形態では、図１～図２に示すように、Ａ＋Ｂである。</a:t>
            </a:r>
            <a:endParaRPr lang="en-US" altLang="ja-JP"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dirty="0">
                <a:latin typeface="メイリオ" panose="020B0604030504040204" pitchFamily="50" charset="-128"/>
                <a:ea typeface="メイリオ" panose="020B0604030504040204" pitchFamily="50" charset="-128"/>
                <a:cs typeface="メイリオ" panose="020B0604030504040204" pitchFamily="50" charset="-128"/>
              </a:rPr>
              <a:t>図１に示す例示的な実施形態では、Ｃをさらに備える。・・・」</a:t>
            </a:r>
            <a:endParaRPr lang="en-US" altLang="ja-JP"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 name="角丸四角形 19">
            <a:extLst>
              <a:ext uri="{FF2B5EF4-FFF2-40B4-BE49-F238E27FC236}">
                <a16:creationId xmlns:a16="http://schemas.microsoft.com/office/drawing/2014/main" id="{44127B1D-9123-08DD-41BC-82DDB0C9289E}"/>
              </a:ext>
            </a:extLst>
          </p:cNvPr>
          <p:cNvSpPr/>
          <p:nvPr/>
        </p:nvSpPr>
        <p:spPr>
          <a:xfrm>
            <a:off x="7954793" y="5603163"/>
            <a:ext cx="1406652" cy="301130"/>
          </a:xfrm>
          <a:prstGeom prst="roundRect">
            <a:avLst/>
          </a:prstGeom>
          <a:solidFill>
            <a:srgbClr val="FF0000">
              <a:alpha val="8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9" name="四角形吹き出し 20">
            <a:extLst>
              <a:ext uri="{FF2B5EF4-FFF2-40B4-BE49-F238E27FC236}">
                <a16:creationId xmlns:a16="http://schemas.microsoft.com/office/drawing/2014/main" id="{0593C486-A038-8CD7-98A2-85AE9ADE327B}"/>
              </a:ext>
            </a:extLst>
          </p:cNvPr>
          <p:cNvSpPr/>
          <p:nvPr/>
        </p:nvSpPr>
        <p:spPr>
          <a:xfrm>
            <a:off x="9618614" y="5083399"/>
            <a:ext cx="2016224" cy="903774"/>
          </a:xfrm>
          <a:prstGeom prst="wedgeRectCallout">
            <a:avLst>
              <a:gd name="adj1" fmla="val -63740"/>
              <a:gd name="adj2" fmla="val 15944"/>
            </a:avLst>
          </a:prstGeom>
          <a:solidFill>
            <a:schemeClr val="bg1">
              <a:lumMod val="85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u="sng" dirty="0">
                <a:solidFill>
                  <a:srgbClr val="D4162D"/>
                </a:solidFill>
                <a:latin typeface="メイリオ" panose="020B0604030504040204" pitchFamily="50" charset="-128"/>
                <a:ea typeface="メイリオ" panose="020B0604030504040204" pitchFamily="50" charset="-128"/>
                <a:cs typeface="メイリオ" panose="020B0604030504040204" pitchFamily="50" charset="-128"/>
              </a:rPr>
              <a:t>Ａ＋Ｂ</a:t>
            </a:r>
            <a:r>
              <a:rPr lang="ja-JP" altLang="en-US" u="sng"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の開示</a:t>
            </a:r>
            <a:endParaRPr lang="en-US" altLang="ja-JP" u="sng"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u="sng"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一般中間化対策</a:t>
            </a:r>
            <a:endParaRPr lang="en-US" altLang="ja-JP" u="sng"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0" name="角丸四角形 23">
            <a:extLst>
              <a:ext uri="{FF2B5EF4-FFF2-40B4-BE49-F238E27FC236}">
                <a16:creationId xmlns:a16="http://schemas.microsoft.com/office/drawing/2014/main" id="{128E8B15-4F7A-DF77-2DD5-63F0C1D9C5E0}"/>
              </a:ext>
            </a:extLst>
          </p:cNvPr>
          <p:cNvSpPr/>
          <p:nvPr/>
        </p:nvSpPr>
        <p:spPr>
          <a:xfrm>
            <a:off x="5465837" y="5871945"/>
            <a:ext cx="1797751" cy="305970"/>
          </a:xfrm>
          <a:prstGeom prst="roundRect">
            <a:avLst/>
          </a:prstGeom>
          <a:solidFill>
            <a:srgbClr val="00B050">
              <a:alpha val="11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1" name="四角形吹き出し 39">
            <a:extLst>
              <a:ext uri="{FF2B5EF4-FFF2-40B4-BE49-F238E27FC236}">
                <a16:creationId xmlns:a16="http://schemas.microsoft.com/office/drawing/2014/main" id="{EB64AC51-8363-6A42-0801-FC1EE216CC79}"/>
              </a:ext>
            </a:extLst>
          </p:cNvPr>
          <p:cNvSpPr/>
          <p:nvPr/>
        </p:nvSpPr>
        <p:spPr>
          <a:xfrm>
            <a:off x="7926097" y="6145053"/>
            <a:ext cx="2016224" cy="667322"/>
          </a:xfrm>
          <a:prstGeom prst="wedgeRectCallout">
            <a:avLst>
              <a:gd name="adj1" fmla="val -82816"/>
              <a:gd name="adj2" fmla="val -47659"/>
            </a:avLst>
          </a:prstGeom>
          <a:solidFill>
            <a:schemeClr val="bg1">
              <a:lumMod val="85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u="sng" dirty="0">
                <a:solidFill>
                  <a:srgbClr val="D4162D"/>
                </a:solidFill>
                <a:latin typeface="メイリオ" panose="020B0604030504040204" pitchFamily="50" charset="-128"/>
                <a:ea typeface="メイリオ" panose="020B0604030504040204" pitchFamily="50" charset="-128"/>
                <a:cs typeface="メイリオ" panose="020B0604030504040204" pitchFamily="50" charset="-128"/>
              </a:rPr>
              <a:t>Ａ＋Ｂ＋Ｃ</a:t>
            </a:r>
            <a:r>
              <a:rPr lang="ja-JP" altLang="en-US" u="sng"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の開示</a:t>
            </a:r>
            <a:endParaRPr lang="en-US" altLang="ja-JP" u="sng"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2" name="テキスト ボックス 11">
            <a:extLst>
              <a:ext uri="{FF2B5EF4-FFF2-40B4-BE49-F238E27FC236}">
                <a16:creationId xmlns:a16="http://schemas.microsoft.com/office/drawing/2014/main" id="{6D2A9214-D541-D153-7A8C-076AF147A1A3}"/>
              </a:ext>
            </a:extLst>
          </p:cNvPr>
          <p:cNvSpPr txBox="1"/>
          <p:nvPr/>
        </p:nvSpPr>
        <p:spPr>
          <a:xfrm>
            <a:off x="1554931" y="4967053"/>
            <a:ext cx="2492990" cy="400110"/>
          </a:xfrm>
          <a:prstGeom prst="rect">
            <a:avLst/>
          </a:prstGeom>
          <a:noFill/>
        </p:spPr>
        <p:txBody>
          <a:bodyPr wrap="none" rtlCol="0">
            <a:spAutoFit/>
          </a:bodyPr>
          <a:lstStyle/>
          <a:p>
            <a:r>
              <a:rPr kumimoji="1" lang="ja-JP" altLang="en-US" sz="2000" u="sng" dirty="0">
                <a:latin typeface="メイリオ" panose="020B0604030504040204" pitchFamily="50" charset="-128"/>
                <a:ea typeface="メイリオ" panose="020B0604030504040204" pitchFamily="50" charset="-128"/>
                <a:cs typeface="メイリオ" panose="020B0604030504040204" pitchFamily="50" charset="-128"/>
              </a:rPr>
              <a:t>横串型明細書の一例</a:t>
            </a:r>
          </a:p>
        </p:txBody>
      </p:sp>
      <p:sp>
        <p:nvSpPr>
          <p:cNvPr id="13" name="正方形/長方形 12">
            <a:extLst>
              <a:ext uri="{FF2B5EF4-FFF2-40B4-BE49-F238E27FC236}">
                <a16:creationId xmlns:a16="http://schemas.microsoft.com/office/drawing/2014/main" id="{EBE32810-F1BB-BFBA-8BB4-BFEE7BAF4BE6}"/>
              </a:ext>
            </a:extLst>
          </p:cNvPr>
          <p:cNvSpPr/>
          <p:nvPr/>
        </p:nvSpPr>
        <p:spPr>
          <a:xfrm>
            <a:off x="1420540" y="5101111"/>
            <a:ext cx="144016" cy="144016"/>
          </a:xfrm>
          <a:prstGeom prst="rect">
            <a:avLst/>
          </a:prstGeom>
          <a:solidFill>
            <a:srgbClr val="D4162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 name="円/楕円 7">
            <a:extLst>
              <a:ext uri="{FF2B5EF4-FFF2-40B4-BE49-F238E27FC236}">
                <a16:creationId xmlns:a16="http://schemas.microsoft.com/office/drawing/2014/main" id="{CB7474E7-9F6E-ADD3-BB8E-2E82F776D60E}"/>
              </a:ext>
            </a:extLst>
          </p:cNvPr>
          <p:cNvSpPr/>
          <p:nvPr/>
        </p:nvSpPr>
        <p:spPr>
          <a:xfrm>
            <a:off x="1589598" y="1736651"/>
            <a:ext cx="1209494" cy="864096"/>
          </a:xfrm>
          <a:prstGeom prst="ellipse">
            <a:avLst/>
          </a:prstGeom>
          <a:solidFill>
            <a:schemeClr val="bg1">
              <a:lumMod val="50000"/>
            </a:schemeClr>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u="sng" dirty="0">
                <a:latin typeface="メイリオ" panose="020B0604030504040204" pitchFamily="50" charset="-128"/>
                <a:ea typeface="メイリオ" panose="020B0604030504040204" pitchFamily="50" charset="-128"/>
                <a:cs typeface="メイリオ" panose="020B0604030504040204" pitchFamily="50" charset="-128"/>
              </a:rPr>
              <a:t>実施例１</a:t>
            </a:r>
          </a:p>
        </p:txBody>
      </p:sp>
      <p:sp>
        <p:nvSpPr>
          <p:cNvPr id="15" name="円/楕円 43">
            <a:extLst>
              <a:ext uri="{FF2B5EF4-FFF2-40B4-BE49-F238E27FC236}">
                <a16:creationId xmlns:a16="http://schemas.microsoft.com/office/drawing/2014/main" id="{304A6571-4437-32D5-C1E2-A12C8548B329}"/>
              </a:ext>
            </a:extLst>
          </p:cNvPr>
          <p:cNvSpPr/>
          <p:nvPr/>
        </p:nvSpPr>
        <p:spPr>
          <a:xfrm>
            <a:off x="1584581" y="2816771"/>
            <a:ext cx="1209494" cy="864096"/>
          </a:xfrm>
          <a:prstGeom prst="ellipse">
            <a:avLst/>
          </a:prstGeom>
          <a:solidFill>
            <a:schemeClr val="bg1">
              <a:lumMod val="50000"/>
            </a:schemeClr>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b="1" u="sng" dirty="0">
                <a:latin typeface="メイリオ" panose="020B0604030504040204" pitchFamily="50" charset="-128"/>
                <a:ea typeface="メイリオ" panose="020B0604030504040204" pitchFamily="50" charset="-128"/>
                <a:cs typeface="メイリオ" panose="020B0604030504040204" pitchFamily="50" charset="-128"/>
              </a:rPr>
              <a:t>実施例２</a:t>
            </a:r>
          </a:p>
        </p:txBody>
      </p:sp>
      <p:sp>
        <p:nvSpPr>
          <p:cNvPr id="16" name="円/楕円 44">
            <a:extLst>
              <a:ext uri="{FF2B5EF4-FFF2-40B4-BE49-F238E27FC236}">
                <a16:creationId xmlns:a16="http://schemas.microsoft.com/office/drawing/2014/main" id="{A014B6C8-248F-C753-5F46-3DD95CCB1AB3}"/>
              </a:ext>
            </a:extLst>
          </p:cNvPr>
          <p:cNvSpPr/>
          <p:nvPr/>
        </p:nvSpPr>
        <p:spPr>
          <a:xfrm>
            <a:off x="1589598" y="3896891"/>
            <a:ext cx="1209494" cy="864096"/>
          </a:xfrm>
          <a:prstGeom prst="ellipse">
            <a:avLst/>
          </a:prstGeom>
          <a:solidFill>
            <a:schemeClr val="bg1">
              <a:lumMod val="50000"/>
            </a:schemeClr>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b="1" u="sng" dirty="0">
                <a:latin typeface="メイリオ" panose="020B0604030504040204" pitchFamily="50" charset="-128"/>
                <a:ea typeface="メイリオ" panose="020B0604030504040204" pitchFamily="50" charset="-128"/>
                <a:cs typeface="メイリオ" panose="020B0604030504040204" pitchFamily="50" charset="-128"/>
              </a:rPr>
              <a:t>実施例３</a:t>
            </a:r>
          </a:p>
        </p:txBody>
      </p:sp>
      <p:cxnSp>
        <p:nvCxnSpPr>
          <p:cNvPr id="27" name="直線コネクタ 26">
            <a:extLst>
              <a:ext uri="{FF2B5EF4-FFF2-40B4-BE49-F238E27FC236}">
                <a16:creationId xmlns:a16="http://schemas.microsoft.com/office/drawing/2014/main" id="{2D5D4506-85F7-4DAF-2804-18FC316115F7}"/>
              </a:ext>
            </a:extLst>
          </p:cNvPr>
          <p:cNvCxnSpPr>
            <a:stCxn id="14" idx="4"/>
            <a:endCxn id="15" idx="0"/>
          </p:cNvCxnSpPr>
          <p:nvPr/>
        </p:nvCxnSpPr>
        <p:spPr>
          <a:xfrm flipH="1">
            <a:off x="2189328" y="2600747"/>
            <a:ext cx="5017" cy="216024"/>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28" name="直線コネクタ 27">
            <a:extLst>
              <a:ext uri="{FF2B5EF4-FFF2-40B4-BE49-F238E27FC236}">
                <a16:creationId xmlns:a16="http://schemas.microsoft.com/office/drawing/2014/main" id="{990CAC2E-65F8-088A-E4F4-E4839C20EA5F}"/>
              </a:ext>
            </a:extLst>
          </p:cNvPr>
          <p:cNvCxnSpPr>
            <a:endCxn id="16" idx="0"/>
          </p:cNvCxnSpPr>
          <p:nvPr/>
        </p:nvCxnSpPr>
        <p:spPr>
          <a:xfrm flipH="1">
            <a:off x="2194345" y="3680867"/>
            <a:ext cx="9818" cy="216024"/>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29" name="テキスト ボックス 28">
            <a:extLst>
              <a:ext uri="{FF2B5EF4-FFF2-40B4-BE49-F238E27FC236}">
                <a16:creationId xmlns:a16="http://schemas.microsoft.com/office/drawing/2014/main" id="{8B7D157B-E924-96C8-6D21-8E276CA3DFFB}"/>
              </a:ext>
            </a:extLst>
          </p:cNvPr>
          <p:cNvSpPr txBox="1"/>
          <p:nvPr/>
        </p:nvSpPr>
        <p:spPr>
          <a:xfrm>
            <a:off x="2997981" y="2456731"/>
            <a:ext cx="2262158" cy="1477328"/>
          </a:xfrm>
          <a:prstGeom prst="rect">
            <a:avLst/>
          </a:prstGeom>
          <a:noFill/>
          <a:ln>
            <a:solidFill>
              <a:srgbClr val="D4162D"/>
            </a:solidFill>
          </a:ln>
        </p:spPr>
        <p:txBody>
          <a:bodyPr wrap="none" rtlCol="0">
            <a:spAutoFit/>
          </a:bodyPr>
          <a:lstStyle/>
          <a:p>
            <a:r>
              <a:rPr lang="ja-JP" altLang="en-US" dirty="0">
                <a:latin typeface="メイリオ" panose="020B0604030504040204" pitchFamily="50" charset="-128"/>
                <a:ea typeface="メイリオ" panose="020B0604030504040204" pitchFamily="50" charset="-128"/>
                <a:cs typeface="メイリオ" panose="020B0604030504040204" pitchFamily="50" charset="-128"/>
              </a:rPr>
              <a:t>「共通構成は省略」</a:t>
            </a:r>
            <a:endParaRPr lang="en-US" altLang="ja-JP"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dirty="0">
                <a:latin typeface="メイリオ" panose="020B0604030504040204" pitchFamily="50" charset="-128"/>
                <a:ea typeface="メイリオ" panose="020B0604030504040204" pitchFamily="50" charset="-128"/>
                <a:cs typeface="メイリオ" panose="020B0604030504040204" pitchFamily="50" charset="-128"/>
              </a:rPr>
              <a:t>との文言でしか結び</a:t>
            </a:r>
            <a:endParaRPr lang="en-US" altLang="ja-JP"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dirty="0">
                <a:latin typeface="メイリオ" panose="020B0604030504040204" pitchFamily="50" charset="-128"/>
                <a:ea typeface="メイリオ" panose="020B0604030504040204" pitchFamily="50" charset="-128"/>
                <a:cs typeface="メイリオ" panose="020B0604030504040204" pitchFamily="50" charset="-128"/>
              </a:rPr>
              <a:t>付いていない。</a:t>
            </a:r>
            <a:endParaRPr lang="en-US" altLang="ja-JP"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dirty="0">
                <a:latin typeface="メイリオ" panose="020B0604030504040204" pitchFamily="50" charset="-128"/>
                <a:ea typeface="メイリオ" panose="020B0604030504040204" pitchFamily="50" charset="-128"/>
                <a:cs typeface="メイリオ" panose="020B0604030504040204" pitchFamily="50" charset="-128"/>
              </a:rPr>
              <a:t>（実施形態分離＆</a:t>
            </a:r>
            <a:endParaRPr lang="en-US" altLang="ja-JP"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dirty="0">
                <a:latin typeface="メイリオ" panose="020B0604030504040204" pitchFamily="50" charset="-128"/>
                <a:ea typeface="メイリオ" panose="020B0604030504040204" pitchFamily="50" charset="-128"/>
                <a:cs typeface="メイリオ" panose="020B0604030504040204" pitchFamily="50" charset="-128"/>
              </a:rPr>
              <a:t>　共通構成省略型）</a:t>
            </a:r>
            <a:endParaRPr lang="en-US" altLang="ja-JP" dirty="0">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30" name="直線矢印コネクタ 29">
            <a:extLst>
              <a:ext uri="{FF2B5EF4-FFF2-40B4-BE49-F238E27FC236}">
                <a16:creationId xmlns:a16="http://schemas.microsoft.com/office/drawing/2014/main" id="{DDB62D79-73D8-37F0-DA5F-CE780B44AFE4}"/>
              </a:ext>
            </a:extLst>
          </p:cNvPr>
          <p:cNvCxnSpPr/>
          <p:nvPr/>
        </p:nvCxnSpPr>
        <p:spPr>
          <a:xfrm flipH="1" flipV="1">
            <a:off x="2223029" y="2708760"/>
            <a:ext cx="774952" cy="99413"/>
          </a:xfrm>
          <a:prstGeom prst="straightConnector1">
            <a:avLst/>
          </a:prstGeom>
          <a:ln>
            <a:solidFill>
              <a:srgbClr val="D4162D"/>
            </a:solidFill>
            <a:tailEnd type="arrow"/>
          </a:ln>
        </p:spPr>
        <p:style>
          <a:lnRef idx="1">
            <a:schemeClr val="accent1"/>
          </a:lnRef>
          <a:fillRef idx="0">
            <a:schemeClr val="accent1"/>
          </a:fillRef>
          <a:effectRef idx="0">
            <a:schemeClr val="accent1"/>
          </a:effectRef>
          <a:fontRef idx="minor">
            <a:schemeClr val="tx1"/>
          </a:fontRef>
        </p:style>
      </p:cxnSp>
      <p:cxnSp>
        <p:nvCxnSpPr>
          <p:cNvPr id="31" name="直線矢印コネクタ 30">
            <a:extLst>
              <a:ext uri="{FF2B5EF4-FFF2-40B4-BE49-F238E27FC236}">
                <a16:creationId xmlns:a16="http://schemas.microsoft.com/office/drawing/2014/main" id="{7763830B-B971-59D0-CBE7-1C5B6F3BD160}"/>
              </a:ext>
            </a:extLst>
          </p:cNvPr>
          <p:cNvCxnSpPr/>
          <p:nvPr/>
        </p:nvCxnSpPr>
        <p:spPr>
          <a:xfrm flipH="1">
            <a:off x="2223029" y="3722969"/>
            <a:ext cx="774952" cy="65910"/>
          </a:xfrm>
          <a:prstGeom prst="straightConnector1">
            <a:avLst/>
          </a:prstGeom>
          <a:ln>
            <a:solidFill>
              <a:srgbClr val="D4162D"/>
            </a:solidFill>
            <a:tailEnd type="arrow"/>
          </a:ln>
        </p:spPr>
        <p:style>
          <a:lnRef idx="1">
            <a:schemeClr val="accent1"/>
          </a:lnRef>
          <a:fillRef idx="0">
            <a:schemeClr val="accent1"/>
          </a:fillRef>
          <a:effectRef idx="0">
            <a:schemeClr val="accent1"/>
          </a:effectRef>
          <a:fontRef idx="minor">
            <a:schemeClr val="tx1"/>
          </a:fontRef>
        </p:style>
      </p:cxnSp>
      <p:cxnSp>
        <p:nvCxnSpPr>
          <p:cNvPr id="33" name="直線コネクタ 32">
            <a:extLst>
              <a:ext uri="{FF2B5EF4-FFF2-40B4-BE49-F238E27FC236}">
                <a16:creationId xmlns:a16="http://schemas.microsoft.com/office/drawing/2014/main" id="{F462620C-5D6A-F2E8-A42B-0C18E4734078}"/>
              </a:ext>
            </a:extLst>
          </p:cNvPr>
          <p:cNvCxnSpPr/>
          <p:nvPr/>
        </p:nvCxnSpPr>
        <p:spPr>
          <a:xfrm>
            <a:off x="5380834" y="1294645"/>
            <a:ext cx="1991" cy="3509834"/>
          </a:xfrm>
          <a:prstGeom prst="line">
            <a:avLst/>
          </a:prstGeom>
          <a:ln>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35" name="テキスト ボックス 34">
            <a:extLst>
              <a:ext uri="{FF2B5EF4-FFF2-40B4-BE49-F238E27FC236}">
                <a16:creationId xmlns:a16="http://schemas.microsoft.com/office/drawing/2014/main" id="{5FAFB77F-CEDC-EDDE-DE8F-2BD53DE81149}"/>
              </a:ext>
            </a:extLst>
          </p:cNvPr>
          <p:cNvSpPr txBox="1"/>
          <p:nvPr/>
        </p:nvSpPr>
        <p:spPr>
          <a:xfrm>
            <a:off x="1554300" y="1376611"/>
            <a:ext cx="2262158" cy="369332"/>
          </a:xfrm>
          <a:prstGeom prst="rect">
            <a:avLst/>
          </a:prstGeom>
          <a:noFill/>
        </p:spPr>
        <p:txBody>
          <a:bodyPr wrap="none" rtlCol="0">
            <a:spAutoFit/>
          </a:bodyPr>
          <a:lstStyle/>
          <a:p>
            <a:r>
              <a:rPr kumimoji="1" lang="ja-JP" altLang="en-US" b="1" dirty="0">
                <a:latin typeface="メイリオ" panose="020B0604030504040204" pitchFamily="50" charset="-128"/>
                <a:ea typeface="メイリオ" panose="020B0604030504040204" pitchFamily="50" charset="-128"/>
                <a:cs typeface="メイリオ" panose="020B0604030504040204" pitchFamily="50" charset="-128"/>
              </a:rPr>
              <a:t>典型的な日本明細書</a:t>
            </a:r>
          </a:p>
        </p:txBody>
      </p:sp>
      <p:sp>
        <p:nvSpPr>
          <p:cNvPr id="36" name="正方形/長方形 35">
            <a:extLst>
              <a:ext uri="{FF2B5EF4-FFF2-40B4-BE49-F238E27FC236}">
                <a16:creationId xmlns:a16="http://schemas.microsoft.com/office/drawing/2014/main" id="{B80CD718-35DB-7DA8-107D-F16366287A5B}"/>
              </a:ext>
            </a:extLst>
          </p:cNvPr>
          <p:cNvSpPr/>
          <p:nvPr/>
        </p:nvSpPr>
        <p:spPr>
          <a:xfrm>
            <a:off x="1440565" y="1453252"/>
            <a:ext cx="144016" cy="144016"/>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7" name="テキスト ボックス 36">
            <a:extLst>
              <a:ext uri="{FF2B5EF4-FFF2-40B4-BE49-F238E27FC236}">
                <a16:creationId xmlns:a16="http://schemas.microsoft.com/office/drawing/2014/main" id="{E74E456E-DCBD-2544-3B3E-360427D761AC}"/>
              </a:ext>
            </a:extLst>
          </p:cNvPr>
          <p:cNvSpPr txBox="1"/>
          <p:nvPr/>
        </p:nvSpPr>
        <p:spPr>
          <a:xfrm>
            <a:off x="5666025" y="1386236"/>
            <a:ext cx="1338828" cy="369332"/>
          </a:xfrm>
          <a:prstGeom prst="rect">
            <a:avLst/>
          </a:prstGeom>
          <a:noFill/>
        </p:spPr>
        <p:txBody>
          <a:bodyPr wrap="none" rtlCol="0">
            <a:spAutoFit/>
          </a:bodyPr>
          <a:lstStyle/>
          <a:p>
            <a:r>
              <a:rPr kumimoji="1" lang="ja-JP" altLang="en-US" b="1" dirty="0">
                <a:solidFill>
                  <a:srgbClr val="D4162D"/>
                </a:solidFill>
                <a:latin typeface="メイリオ" panose="020B0604030504040204" pitchFamily="50" charset="-128"/>
                <a:ea typeface="メイリオ" panose="020B0604030504040204" pitchFamily="50" charset="-128"/>
                <a:cs typeface="メイリオ" panose="020B0604030504040204" pitchFamily="50" charset="-128"/>
              </a:rPr>
              <a:t>横串明細書</a:t>
            </a:r>
          </a:p>
        </p:txBody>
      </p:sp>
      <p:sp>
        <p:nvSpPr>
          <p:cNvPr id="54" name="正方形/長方形 53">
            <a:extLst>
              <a:ext uri="{FF2B5EF4-FFF2-40B4-BE49-F238E27FC236}">
                <a16:creationId xmlns:a16="http://schemas.microsoft.com/office/drawing/2014/main" id="{C397015E-25AE-61D6-12A6-3FD361C3F45F}"/>
              </a:ext>
            </a:extLst>
          </p:cNvPr>
          <p:cNvSpPr/>
          <p:nvPr/>
        </p:nvSpPr>
        <p:spPr>
          <a:xfrm>
            <a:off x="5552290" y="1472502"/>
            <a:ext cx="144016" cy="144016"/>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5" name="テキスト ボックス 54">
            <a:extLst>
              <a:ext uri="{FF2B5EF4-FFF2-40B4-BE49-F238E27FC236}">
                <a16:creationId xmlns:a16="http://schemas.microsoft.com/office/drawing/2014/main" id="{15F00C21-2F79-126E-B6DC-E20B9E4AA69D}"/>
              </a:ext>
            </a:extLst>
          </p:cNvPr>
          <p:cNvSpPr txBox="1"/>
          <p:nvPr/>
        </p:nvSpPr>
        <p:spPr>
          <a:xfrm>
            <a:off x="5536465" y="3947832"/>
            <a:ext cx="6098373" cy="923330"/>
          </a:xfrm>
          <a:prstGeom prst="rect">
            <a:avLst/>
          </a:prstGeom>
          <a:noFill/>
          <a:ln>
            <a:solidFill>
              <a:srgbClr val="D4162D"/>
            </a:solidFill>
          </a:ln>
        </p:spPr>
        <p:txBody>
          <a:bodyPr wrap="square" rtlCol="0">
            <a:spAutoFit/>
          </a:bodyPr>
          <a:lstStyle/>
          <a:p>
            <a:r>
              <a:rPr kumimoji="1" lang="ja-JP" altLang="en-US" dirty="0">
                <a:latin typeface="メイリオ" panose="020B0604030504040204" pitchFamily="50" charset="-128"/>
                <a:ea typeface="メイリオ" panose="020B0604030504040204" pitchFamily="50" charset="-128"/>
                <a:cs typeface="メイリオ" panose="020B0604030504040204" pitchFamily="50" charset="-128"/>
              </a:rPr>
              <a:t>横並びにした複数の実施形態</a:t>
            </a:r>
            <a:r>
              <a:rPr lang="ja-JP" altLang="en-US" dirty="0">
                <a:latin typeface="メイリオ" panose="020B0604030504040204" pitchFamily="50" charset="-128"/>
                <a:ea typeface="メイリオ" panose="020B0604030504040204" pitchFamily="50" charset="-128"/>
                <a:cs typeface="メイリオ" panose="020B0604030504040204" pitchFamily="50" charset="-128"/>
              </a:rPr>
              <a:t>間の</a:t>
            </a:r>
            <a:r>
              <a:rPr kumimoji="1" lang="ja-JP" altLang="en-US" dirty="0">
                <a:latin typeface="メイリオ" panose="020B0604030504040204" pitchFamily="50" charset="-128"/>
                <a:ea typeface="メイリオ" panose="020B0604030504040204" pitchFamily="50" charset="-128"/>
                <a:cs typeface="メイリオ" panose="020B0604030504040204" pitchFamily="50" charset="-128"/>
              </a:rPr>
              <a:t>共通構成（団子）を横串で貫くように一気に説明</a:t>
            </a:r>
            <a:r>
              <a:rPr lang="ja-JP" altLang="en-US" dirty="0">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dirty="0">
              <a:latin typeface="メイリオ" panose="020B0604030504040204" pitchFamily="50" charset="-128"/>
              <a:ea typeface="メイリオ" panose="020B0604030504040204" pitchFamily="50" charset="-128"/>
              <a:cs typeface="メイリオ" panose="020B0604030504040204" pitchFamily="50" charset="-128"/>
            </a:endParaRPr>
          </a:p>
          <a:p>
            <a:r>
              <a:rPr kumimoji="1" lang="ja-JP" altLang="en-US" dirty="0">
                <a:latin typeface="メイリオ" panose="020B0604030504040204" pitchFamily="50" charset="-128"/>
                <a:ea typeface="メイリオ" panose="020B0604030504040204" pitchFamily="50" charset="-128"/>
                <a:cs typeface="メイリオ" panose="020B0604030504040204" pitchFamily="50" charset="-128"/>
              </a:rPr>
              <a:t> ⇒ </a:t>
            </a:r>
            <a:r>
              <a:rPr kumimoji="1" lang="ja-JP" altLang="en-US" b="1" u="sng" dirty="0">
                <a:latin typeface="メイリオ" panose="020B0604030504040204" pitchFamily="50" charset="-128"/>
                <a:ea typeface="メイリオ" panose="020B0604030504040204" pitchFamily="50" charset="-128"/>
                <a:cs typeface="メイリオ" panose="020B0604030504040204" pitchFamily="50" charset="-128"/>
              </a:rPr>
              <a:t>共通構成を文言で重複なく</a:t>
            </a:r>
            <a:r>
              <a:rPr kumimoji="1" lang="ja-JP" altLang="en-US" dirty="0">
                <a:latin typeface="メイリオ" panose="020B0604030504040204" pitchFamily="50" charset="-128"/>
                <a:ea typeface="メイリオ" panose="020B0604030504040204" pitchFamily="50" charset="-128"/>
                <a:cs typeface="メイリオ" panose="020B0604030504040204" pitchFamily="50" charset="-128"/>
              </a:rPr>
              <a:t>説明可能</a:t>
            </a:r>
            <a:endParaRPr kumimoji="1" lang="en-US" altLang="ja-JP"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6" name="ホームベース 48">
            <a:extLst>
              <a:ext uri="{FF2B5EF4-FFF2-40B4-BE49-F238E27FC236}">
                <a16:creationId xmlns:a16="http://schemas.microsoft.com/office/drawing/2014/main" id="{3D9E1290-B509-8EF9-91C2-4D02DF7485CC}"/>
              </a:ext>
            </a:extLst>
          </p:cNvPr>
          <p:cNvSpPr/>
          <p:nvPr/>
        </p:nvSpPr>
        <p:spPr>
          <a:xfrm>
            <a:off x="5502959" y="3016569"/>
            <a:ext cx="3019343" cy="111784"/>
          </a:xfrm>
          <a:prstGeom prst="homePlat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7" name="円/楕円 54">
            <a:extLst>
              <a:ext uri="{FF2B5EF4-FFF2-40B4-BE49-F238E27FC236}">
                <a16:creationId xmlns:a16="http://schemas.microsoft.com/office/drawing/2014/main" id="{4C114FE3-1079-ED10-EB9B-DF37319D24C3}"/>
              </a:ext>
            </a:extLst>
          </p:cNvPr>
          <p:cNvSpPr/>
          <p:nvPr/>
        </p:nvSpPr>
        <p:spPr>
          <a:xfrm>
            <a:off x="5868015" y="1846826"/>
            <a:ext cx="1209494" cy="1923149"/>
          </a:xfrm>
          <a:prstGeom prst="ellipse">
            <a:avLst/>
          </a:prstGeom>
          <a:solidFill>
            <a:schemeClr val="bg1">
              <a:lumMod val="50000"/>
            </a:schemeClr>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b="1" u="sng" dirty="0">
                <a:latin typeface="メイリオ" panose="020B0604030504040204" pitchFamily="50" charset="-128"/>
                <a:ea typeface="メイリオ" panose="020B0604030504040204" pitchFamily="50" charset="-128"/>
                <a:cs typeface="メイリオ" panose="020B0604030504040204" pitchFamily="50" charset="-128"/>
              </a:rPr>
              <a:t>実施例１</a:t>
            </a:r>
            <a:endParaRPr lang="en-US" altLang="ja-JP" sz="1600" b="1" u="sng" dirty="0">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1600" b="1" u="sng" dirty="0">
                <a:latin typeface="メイリオ" panose="020B0604030504040204" pitchFamily="50" charset="-128"/>
                <a:ea typeface="メイリオ" panose="020B0604030504040204" pitchFamily="50" charset="-128"/>
                <a:cs typeface="メイリオ" panose="020B0604030504040204" pitchFamily="50" charset="-128"/>
              </a:rPr>
              <a:t>構成Ａ</a:t>
            </a:r>
            <a:endParaRPr lang="en-US" altLang="ja-JP" sz="1600" b="1" u="sng" dirty="0">
              <a:latin typeface="メイリオ" panose="020B0604030504040204" pitchFamily="50" charset="-128"/>
              <a:ea typeface="メイリオ" panose="020B0604030504040204" pitchFamily="50" charset="-128"/>
              <a:cs typeface="メイリオ" panose="020B0604030504040204" pitchFamily="50" charset="-128"/>
            </a:endParaRPr>
          </a:p>
          <a:p>
            <a:pPr algn="ctr"/>
            <a:endParaRPr lang="en-US" altLang="ja-JP" sz="1600" b="1" u="sng" dirty="0">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1600" b="1" u="sng" dirty="0">
                <a:latin typeface="メイリオ" panose="020B0604030504040204" pitchFamily="50" charset="-128"/>
                <a:ea typeface="メイリオ" panose="020B0604030504040204" pitchFamily="50" charset="-128"/>
                <a:cs typeface="メイリオ" panose="020B0604030504040204" pitchFamily="50" charset="-128"/>
              </a:rPr>
              <a:t>構成Ｂ</a:t>
            </a:r>
            <a:endParaRPr lang="en-US" altLang="ja-JP" sz="1600" b="1" u="sng" dirty="0">
              <a:latin typeface="メイリオ" panose="020B0604030504040204" pitchFamily="50" charset="-128"/>
              <a:ea typeface="メイリオ" panose="020B0604030504040204" pitchFamily="50" charset="-128"/>
              <a:cs typeface="メイリオ" panose="020B0604030504040204" pitchFamily="50" charset="-128"/>
            </a:endParaRPr>
          </a:p>
          <a:p>
            <a:pPr algn="ctr"/>
            <a:endParaRPr lang="en-US" altLang="ja-JP" sz="1600" b="1" u="sng" dirty="0">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1600" b="1" u="sng" dirty="0">
                <a:latin typeface="メイリオ" panose="020B0604030504040204" pitchFamily="50" charset="-128"/>
                <a:ea typeface="メイリオ" panose="020B0604030504040204" pitchFamily="50" charset="-128"/>
                <a:cs typeface="メイリオ" panose="020B0604030504040204" pitchFamily="50" charset="-128"/>
              </a:rPr>
              <a:t>構成Ｃ</a:t>
            </a:r>
          </a:p>
        </p:txBody>
      </p:sp>
      <p:sp>
        <p:nvSpPr>
          <p:cNvPr id="58" name="円/楕円 42">
            <a:extLst>
              <a:ext uri="{FF2B5EF4-FFF2-40B4-BE49-F238E27FC236}">
                <a16:creationId xmlns:a16="http://schemas.microsoft.com/office/drawing/2014/main" id="{2BBF184D-F26B-61F7-3353-C734898A3902}"/>
              </a:ext>
            </a:extLst>
          </p:cNvPr>
          <p:cNvSpPr/>
          <p:nvPr/>
        </p:nvSpPr>
        <p:spPr>
          <a:xfrm>
            <a:off x="7173400" y="1846826"/>
            <a:ext cx="1209494" cy="1923149"/>
          </a:xfrm>
          <a:prstGeom prst="ellipse">
            <a:avLst/>
          </a:prstGeom>
          <a:solidFill>
            <a:schemeClr val="bg1">
              <a:lumMod val="50000"/>
            </a:schemeClr>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b="1" u="sng" dirty="0">
                <a:latin typeface="メイリオ" panose="020B0604030504040204" pitchFamily="50" charset="-128"/>
                <a:ea typeface="メイリオ" panose="020B0604030504040204" pitchFamily="50" charset="-128"/>
                <a:cs typeface="メイリオ" panose="020B0604030504040204" pitchFamily="50" charset="-128"/>
              </a:rPr>
              <a:t>実施例</a:t>
            </a:r>
            <a:endParaRPr lang="en-US" altLang="ja-JP" sz="1600" b="1" u="sng" dirty="0">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1600" b="1" u="sng" dirty="0">
                <a:latin typeface="メイリオ" panose="020B0604030504040204" pitchFamily="50" charset="-128"/>
                <a:ea typeface="メイリオ" panose="020B0604030504040204" pitchFamily="50" charset="-128"/>
                <a:cs typeface="メイリオ" panose="020B0604030504040204" pitchFamily="50" charset="-128"/>
              </a:rPr>
              <a:t>２</a:t>
            </a:r>
            <a:endParaRPr lang="en-US" altLang="ja-JP" sz="1600" b="1" u="sng" dirty="0">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1600" b="1" u="sng" dirty="0">
                <a:latin typeface="メイリオ" panose="020B0604030504040204" pitchFamily="50" charset="-128"/>
                <a:ea typeface="メイリオ" panose="020B0604030504040204" pitchFamily="50" charset="-128"/>
                <a:cs typeface="メイリオ" panose="020B0604030504040204" pitchFamily="50" charset="-128"/>
              </a:rPr>
              <a:t>構成Ａ</a:t>
            </a:r>
            <a:endParaRPr lang="en-US" altLang="ja-JP" sz="1600" b="1" u="sng" dirty="0">
              <a:latin typeface="メイリオ" panose="020B0604030504040204" pitchFamily="50" charset="-128"/>
              <a:ea typeface="メイリオ" panose="020B0604030504040204" pitchFamily="50" charset="-128"/>
              <a:cs typeface="メイリオ" panose="020B0604030504040204" pitchFamily="50" charset="-128"/>
            </a:endParaRPr>
          </a:p>
          <a:p>
            <a:pPr algn="ctr"/>
            <a:endParaRPr lang="en-US" altLang="ja-JP" sz="1600" b="1" u="sng" dirty="0">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1600" b="1" u="sng" dirty="0">
                <a:latin typeface="メイリオ" panose="020B0604030504040204" pitchFamily="50" charset="-128"/>
                <a:ea typeface="メイリオ" panose="020B0604030504040204" pitchFamily="50" charset="-128"/>
                <a:cs typeface="メイリオ" panose="020B0604030504040204" pitchFamily="50" charset="-128"/>
              </a:rPr>
              <a:t>構成Ｂ</a:t>
            </a:r>
            <a:endParaRPr lang="en-US" altLang="ja-JP" sz="1600" b="1" u="sng" dirty="0">
              <a:latin typeface="メイリオ" panose="020B0604030504040204" pitchFamily="50" charset="-128"/>
              <a:ea typeface="メイリオ" panose="020B0604030504040204" pitchFamily="50" charset="-128"/>
              <a:cs typeface="メイリオ" panose="020B0604030504040204" pitchFamily="50" charset="-128"/>
            </a:endParaRPr>
          </a:p>
          <a:p>
            <a:pPr algn="ctr"/>
            <a:endParaRPr lang="en-US" altLang="ja-JP" sz="1600" b="1" u="sng" dirty="0">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1600" b="1" u="sng" dirty="0">
                <a:latin typeface="メイリオ" panose="020B0604030504040204" pitchFamily="50" charset="-128"/>
                <a:ea typeface="メイリオ" panose="020B0604030504040204" pitchFamily="50" charset="-128"/>
                <a:cs typeface="メイリオ" panose="020B0604030504040204" pitchFamily="50" charset="-128"/>
              </a:rPr>
              <a:t>構成Ｄ</a:t>
            </a:r>
          </a:p>
        </p:txBody>
      </p:sp>
      <p:sp>
        <p:nvSpPr>
          <p:cNvPr id="59" name="円/楕円 47">
            <a:extLst>
              <a:ext uri="{FF2B5EF4-FFF2-40B4-BE49-F238E27FC236}">
                <a16:creationId xmlns:a16="http://schemas.microsoft.com/office/drawing/2014/main" id="{0727AA27-331C-334A-01C6-0D594ADD3141}"/>
              </a:ext>
            </a:extLst>
          </p:cNvPr>
          <p:cNvSpPr/>
          <p:nvPr/>
        </p:nvSpPr>
        <p:spPr>
          <a:xfrm>
            <a:off x="8522302" y="1846826"/>
            <a:ext cx="1209494" cy="1923149"/>
          </a:xfrm>
          <a:prstGeom prst="ellipse">
            <a:avLst/>
          </a:prstGeom>
          <a:solidFill>
            <a:schemeClr val="bg1">
              <a:lumMod val="50000"/>
            </a:schemeClr>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b="1" u="sng" dirty="0">
                <a:latin typeface="メイリオ" panose="020B0604030504040204" pitchFamily="50" charset="-128"/>
                <a:ea typeface="メイリオ" panose="020B0604030504040204" pitchFamily="50" charset="-128"/>
                <a:cs typeface="メイリオ" panose="020B0604030504040204" pitchFamily="50" charset="-128"/>
              </a:rPr>
              <a:t>実施例３</a:t>
            </a:r>
            <a:endParaRPr lang="en-US" altLang="ja-JP" sz="1600" b="1" u="sng" dirty="0">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1600" b="1" u="sng" dirty="0">
                <a:latin typeface="メイリオ" panose="020B0604030504040204" pitchFamily="50" charset="-128"/>
                <a:ea typeface="メイリオ" panose="020B0604030504040204" pitchFamily="50" charset="-128"/>
                <a:cs typeface="メイリオ" panose="020B0604030504040204" pitchFamily="50" charset="-128"/>
              </a:rPr>
              <a:t>構成Ａ</a:t>
            </a:r>
            <a:endParaRPr lang="en-US" altLang="ja-JP" sz="1600" b="1" u="sng" dirty="0">
              <a:latin typeface="メイリオ" panose="020B0604030504040204" pitchFamily="50" charset="-128"/>
              <a:ea typeface="メイリオ" panose="020B0604030504040204" pitchFamily="50" charset="-128"/>
              <a:cs typeface="メイリオ" panose="020B0604030504040204" pitchFamily="50" charset="-128"/>
            </a:endParaRPr>
          </a:p>
          <a:p>
            <a:pPr algn="ctr"/>
            <a:endParaRPr lang="en-US" altLang="ja-JP" sz="1600" b="1" u="sng" dirty="0">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1600" b="1" u="sng" dirty="0">
                <a:latin typeface="メイリオ" panose="020B0604030504040204" pitchFamily="50" charset="-128"/>
                <a:ea typeface="メイリオ" panose="020B0604030504040204" pitchFamily="50" charset="-128"/>
                <a:cs typeface="メイリオ" panose="020B0604030504040204" pitchFamily="50" charset="-128"/>
              </a:rPr>
              <a:t>構成Ｅ</a:t>
            </a:r>
            <a:endParaRPr lang="en-US" altLang="ja-JP" sz="1600" b="1" u="sng" dirty="0">
              <a:latin typeface="メイリオ" panose="020B0604030504040204" pitchFamily="50" charset="-128"/>
              <a:ea typeface="メイリオ" panose="020B0604030504040204" pitchFamily="50" charset="-128"/>
              <a:cs typeface="メイリオ" panose="020B0604030504040204" pitchFamily="50" charset="-128"/>
            </a:endParaRPr>
          </a:p>
          <a:p>
            <a:pPr algn="ctr"/>
            <a:endParaRPr lang="en-US" altLang="ja-JP" sz="1600" b="1" u="sng" dirty="0">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1600" b="1" u="sng" dirty="0">
                <a:latin typeface="メイリオ" panose="020B0604030504040204" pitchFamily="50" charset="-128"/>
                <a:ea typeface="メイリオ" panose="020B0604030504040204" pitchFamily="50" charset="-128"/>
                <a:cs typeface="メイリオ" panose="020B0604030504040204" pitchFamily="50" charset="-128"/>
              </a:rPr>
              <a:t>構成Ｆ</a:t>
            </a:r>
          </a:p>
        </p:txBody>
      </p:sp>
      <p:sp>
        <p:nvSpPr>
          <p:cNvPr id="60" name="正方形/長方形 59">
            <a:extLst>
              <a:ext uri="{FF2B5EF4-FFF2-40B4-BE49-F238E27FC236}">
                <a16:creationId xmlns:a16="http://schemas.microsoft.com/office/drawing/2014/main" id="{6649A087-B8B1-CC4F-61E3-9DC51072C9D8}"/>
              </a:ext>
            </a:extLst>
          </p:cNvPr>
          <p:cNvSpPr/>
          <p:nvPr/>
        </p:nvSpPr>
        <p:spPr>
          <a:xfrm>
            <a:off x="6088647" y="2447106"/>
            <a:ext cx="2065283" cy="722135"/>
          </a:xfrm>
          <a:prstGeom prst="rect">
            <a:avLst/>
          </a:prstGeom>
          <a:noFill/>
          <a:ln>
            <a:solidFill>
              <a:srgbClr val="FFFF00"/>
            </a:solidFill>
            <a:prstDash val="dash"/>
          </a:ln>
        </p:spPr>
        <p:style>
          <a:lnRef idx="2">
            <a:schemeClr val="accent2"/>
          </a:lnRef>
          <a:fillRef idx="1">
            <a:schemeClr val="lt1"/>
          </a:fillRef>
          <a:effectRef idx="0">
            <a:schemeClr val="accent2"/>
          </a:effectRef>
          <a:fontRef idx="minor">
            <a:schemeClr val="dk1"/>
          </a:fontRef>
        </p:style>
        <p:txBody>
          <a:bodyPr rtlCol="0" anchor="ctr"/>
          <a:lstStyle/>
          <a:p>
            <a:pPr algn="ctr"/>
            <a:endParaRPr kumimoji="1"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61" name="直線矢印コネクタ 60">
            <a:extLst>
              <a:ext uri="{FF2B5EF4-FFF2-40B4-BE49-F238E27FC236}">
                <a16:creationId xmlns:a16="http://schemas.microsoft.com/office/drawing/2014/main" id="{E52F6372-D8F5-EDB5-B38E-BF5D14C56730}"/>
              </a:ext>
            </a:extLst>
          </p:cNvPr>
          <p:cNvCxnSpPr/>
          <p:nvPr/>
        </p:nvCxnSpPr>
        <p:spPr>
          <a:xfrm flipH="1" flipV="1">
            <a:off x="7119735" y="2689856"/>
            <a:ext cx="188056" cy="1257976"/>
          </a:xfrm>
          <a:prstGeom prst="straightConnector1">
            <a:avLst/>
          </a:prstGeom>
          <a:ln w="19050">
            <a:solidFill>
              <a:srgbClr val="D4162D"/>
            </a:solidFill>
            <a:tailEnd type="arrow"/>
          </a:ln>
        </p:spPr>
        <p:style>
          <a:lnRef idx="1">
            <a:schemeClr val="accent1"/>
          </a:lnRef>
          <a:fillRef idx="0">
            <a:schemeClr val="accent1"/>
          </a:fillRef>
          <a:effectRef idx="0">
            <a:schemeClr val="accent1"/>
          </a:effectRef>
          <a:fontRef idx="minor">
            <a:schemeClr val="tx1"/>
          </a:fontRef>
        </p:style>
      </p:cxnSp>
      <p:cxnSp>
        <p:nvCxnSpPr>
          <p:cNvPr id="62" name="直線矢印コネクタ 61">
            <a:extLst>
              <a:ext uri="{FF2B5EF4-FFF2-40B4-BE49-F238E27FC236}">
                <a16:creationId xmlns:a16="http://schemas.microsoft.com/office/drawing/2014/main" id="{25BEB92C-6E7A-96D3-E5F7-B7D0D0C988A4}"/>
              </a:ext>
            </a:extLst>
          </p:cNvPr>
          <p:cNvCxnSpPr/>
          <p:nvPr/>
        </p:nvCxnSpPr>
        <p:spPr>
          <a:xfrm flipV="1">
            <a:off x="8315903" y="2677097"/>
            <a:ext cx="143424" cy="1270735"/>
          </a:xfrm>
          <a:prstGeom prst="straightConnector1">
            <a:avLst/>
          </a:prstGeom>
          <a:ln w="19050">
            <a:solidFill>
              <a:srgbClr val="D4162D"/>
            </a:solidFill>
            <a:tailEnd type="arrow"/>
          </a:ln>
        </p:spPr>
        <p:style>
          <a:lnRef idx="1">
            <a:schemeClr val="accent1"/>
          </a:lnRef>
          <a:fillRef idx="0">
            <a:schemeClr val="accent1"/>
          </a:fillRef>
          <a:effectRef idx="0">
            <a:schemeClr val="accent1"/>
          </a:effectRef>
          <a:fontRef idx="minor">
            <a:schemeClr val="tx1"/>
          </a:fontRef>
        </p:style>
      </p:cxnSp>
      <p:sp>
        <p:nvSpPr>
          <p:cNvPr id="63" name="正方形/長方形 62">
            <a:extLst>
              <a:ext uri="{FF2B5EF4-FFF2-40B4-BE49-F238E27FC236}">
                <a16:creationId xmlns:a16="http://schemas.microsoft.com/office/drawing/2014/main" id="{B3FEB4B4-325A-CB99-4438-DB0A64F0BEA2}"/>
              </a:ext>
            </a:extLst>
          </p:cNvPr>
          <p:cNvSpPr/>
          <p:nvPr/>
        </p:nvSpPr>
        <p:spPr>
          <a:xfrm>
            <a:off x="6006655" y="2418574"/>
            <a:ext cx="3504509" cy="311598"/>
          </a:xfrm>
          <a:prstGeom prst="rect">
            <a:avLst/>
          </a:prstGeom>
          <a:noFill/>
          <a:ln>
            <a:solidFill>
              <a:srgbClr val="92D050"/>
            </a:solidFill>
            <a:prstDash val="dash"/>
          </a:ln>
        </p:spPr>
        <p:style>
          <a:lnRef idx="2">
            <a:schemeClr val="accent2"/>
          </a:lnRef>
          <a:fillRef idx="1">
            <a:schemeClr val="lt1"/>
          </a:fillRef>
          <a:effectRef idx="0">
            <a:schemeClr val="accent2"/>
          </a:effectRef>
          <a:fontRef idx="minor">
            <a:schemeClr val="dk1"/>
          </a:fontRef>
        </p:style>
        <p:txBody>
          <a:bodyPr rtlCol="0" anchor="ctr"/>
          <a:lstStyle/>
          <a:p>
            <a:pPr algn="ctr"/>
            <a:endParaRPr kumimoji="1"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64" name="直線矢印コネクタ 63">
            <a:extLst>
              <a:ext uri="{FF2B5EF4-FFF2-40B4-BE49-F238E27FC236}">
                <a16:creationId xmlns:a16="http://schemas.microsoft.com/office/drawing/2014/main" id="{00CCD4E3-DA5D-8C0A-485E-D1AF612C64E0}"/>
              </a:ext>
            </a:extLst>
          </p:cNvPr>
          <p:cNvCxnSpPr/>
          <p:nvPr/>
        </p:nvCxnSpPr>
        <p:spPr>
          <a:xfrm flipV="1">
            <a:off x="6839786" y="3128354"/>
            <a:ext cx="299199" cy="819480"/>
          </a:xfrm>
          <a:prstGeom prst="straightConnector1">
            <a:avLst/>
          </a:prstGeom>
          <a:ln w="19050">
            <a:solidFill>
              <a:srgbClr val="D4162D"/>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3445891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84A23C2-046C-BCC9-6B79-C963E48D9A2B}"/>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263B82CF-7DE7-DB3B-F038-C79DEA7D43C2}"/>
              </a:ext>
            </a:extLst>
          </p:cNvPr>
          <p:cNvSpPr txBox="1">
            <a:spLocks/>
          </p:cNvSpPr>
          <p:nvPr/>
        </p:nvSpPr>
        <p:spPr>
          <a:xfrm>
            <a:off x="1143000" y="533401"/>
            <a:ext cx="10755086" cy="1382156"/>
          </a:xfrm>
          <a:prstGeom prst="rect">
            <a:avLst/>
          </a:prstGeom>
        </p:spPr>
        <p:txBody>
          <a:bodyPr/>
          <a:lstStyle>
            <a:lvl1pPr algn="l" defTabSz="914400" rtl="0" eaLnBrk="1" latinLnBrk="0" hangingPunct="1">
              <a:lnSpc>
                <a:spcPct val="105000"/>
              </a:lnSpc>
              <a:spcBef>
                <a:spcPct val="0"/>
              </a:spcBef>
              <a:buNone/>
              <a:defRPr sz="4800" b="1" i="0" kern="1200" cap="none" spc="140" baseline="0">
                <a:solidFill>
                  <a:schemeClr val="tx2"/>
                </a:solidFill>
                <a:latin typeface="+mj-lt"/>
                <a:ea typeface="+mj-ea"/>
                <a:cs typeface="+mj-cs"/>
              </a:defRPr>
            </a:lvl1pPr>
          </a:lstStyle>
          <a:p>
            <a:r>
              <a:rPr kumimoji="1" lang="en-US" altLang="ja-JP" dirty="0"/>
              <a:t>4.6 </a:t>
            </a:r>
            <a:r>
              <a:rPr lang="ja-JP" altLang="en-US" dirty="0">
                <a:latin typeface="メイリオ" panose="020B0604030504040204" pitchFamily="50" charset="-128"/>
                <a:ea typeface="メイリオ" panose="020B0604030504040204" pitchFamily="50" charset="-128"/>
              </a:rPr>
              <a:t>構成追加の補正対策③ 図面選択</a:t>
            </a:r>
            <a:endParaRPr kumimoji="1" lang="ja-JP" altLang="en-US" dirty="0"/>
          </a:p>
        </p:txBody>
      </p:sp>
      <p:sp>
        <p:nvSpPr>
          <p:cNvPr id="32" name="フッター プレースホルダー 2">
            <a:extLst>
              <a:ext uri="{FF2B5EF4-FFF2-40B4-BE49-F238E27FC236}">
                <a16:creationId xmlns:a16="http://schemas.microsoft.com/office/drawing/2014/main" id="{05F593A6-4E5B-1C65-452C-8E5623626273}"/>
              </a:ext>
            </a:extLst>
          </p:cNvPr>
          <p:cNvSpPr>
            <a:spLocks noGrp="1"/>
          </p:cNvSpPr>
          <p:nvPr>
            <p:ph type="ftr" sz="quarter" idx="11"/>
          </p:nvPr>
        </p:nvSpPr>
        <p:spPr>
          <a:xfrm>
            <a:off x="4630250" y="6536434"/>
            <a:ext cx="2592585" cy="365125"/>
          </a:xfrm>
        </p:spPr>
        <p:txBody>
          <a:bodyPr/>
          <a:lstStyle/>
          <a:p>
            <a:r>
              <a:rPr lang="en-US" altLang="ja-JP" sz="800" dirty="0">
                <a:latin typeface="メイリオ" panose="020B0604030504040204" pitchFamily="50" charset="-128"/>
                <a:ea typeface="メイリオ" panose="020B0604030504040204" pitchFamily="50" charset="-128"/>
                <a:cs typeface="Arial" panose="020B0604020202020204" pitchFamily="34" charset="0"/>
              </a:rPr>
              <a:t>©SSIP</a:t>
            </a:r>
            <a:r>
              <a:rPr lang="ja-JP" altLang="en-US" sz="800" dirty="0">
                <a:latin typeface="メイリオ" panose="020B0604030504040204" pitchFamily="50" charset="-128"/>
                <a:ea typeface="メイリオ" panose="020B0604030504040204" pitchFamily="50" charset="-128"/>
                <a:cs typeface="Arial" panose="020B0604020202020204" pitchFamily="34" charset="0"/>
              </a:rPr>
              <a:t>弁理士法人</a:t>
            </a:r>
            <a:r>
              <a:rPr lang="en-US" altLang="ja-JP" sz="800" dirty="0">
                <a:latin typeface="メイリオ" panose="020B0604030504040204" pitchFamily="50" charset="-128"/>
                <a:ea typeface="メイリオ" panose="020B0604030504040204" pitchFamily="50" charset="-128"/>
                <a:cs typeface="Arial" panose="020B0604020202020204" pitchFamily="34" charset="0"/>
              </a:rPr>
              <a:t>. All Rights Reserved.</a:t>
            </a:r>
          </a:p>
        </p:txBody>
      </p:sp>
      <p:grpSp>
        <p:nvGrpSpPr>
          <p:cNvPr id="3" name="グループ化 2">
            <a:extLst>
              <a:ext uri="{FF2B5EF4-FFF2-40B4-BE49-F238E27FC236}">
                <a16:creationId xmlns:a16="http://schemas.microsoft.com/office/drawing/2014/main" id="{946632E0-0D3B-A1B2-A40E-AEA2B9DCE6DB}"/>
              </a:ext>
            </a:extLst>
          </p:cNvPr>
          <p:cNvGrpSpPr/>
          <p:nvPr/>
        </p:nvGrpSpPr>
        <p:grpSpPr>
          <a:xfrm>
            <a:off x="2433174" y="1582163"/>
            <a:ext cx="3851920" cy="2635892"/>
            <a:chOff x="1823877" y="1619133"/>
            <a:chExt cx="2425080" cy="1602790"/>
          </a:xfrm>
        </p:grpSpPr>
        <p:sp>
          <p:nvSpPr>
            <p:cNvPr id="4" name="円/楕円 13">
              <a:extLst>
                <a:ext uri="{FF2B5EF4-FFF2-40B4-BE49-F238E27FC236}">
                  <a16:creationId xmlns:a16="http://schemas.microsoft.com/office/drawing/2014/main" id="{6701167D-8E6A-3D7D-1AC5-B20BE5A5B0FF}"/>
                </a:ext>
              </a:extLst>
            </p:cNvPr>
            <p:cNvSpPr/>
            <p:nvPr/>
          </p:nvSpPr>
          <p:spPr>
            <a:xfrm>
              <a:off x="1823877" y="1733219"/>
              <a:ext cx="2425080" cy="1488704"/>
            </a:xfrm>
            <a:prstGeom prst="ellipse">
              <a:avLst/>
            </a:prstGeom>
          </p:spPr>
          <p:style>
            <a:lnRef idx="2">
              <a:schemeClr val="lt1">
                <a:hueOff val="0"/>
                <a:satOff val="0"/>
                <a:lumOff val="0"/>
                <a:alphaOff val="0"/>
              </a:schemeClr>
            </a:lnRef>
            <a:fillRef idx="1">
              <a:schemeClr val="accent3">
                <a:hueOff val="0"/>
                <a:satOff val="0"/>
                <a:lumOff val="0"/>
                <a:alphaOff val="0"/>
              </a:schemeClr>
            </a:fillRef>
            <a:effectRef idx="0">
              <a:schemeClr val="accent3">
                <a:hueOff val="0"/>
                <a:satOff val="0"/>
                <a:lumOff val="0"/>
                <a:alphaOff val="0"/>
              </a:schemeClr>
            </a:effectRef>
            <a:fontRef idx="minor">
              <a:schemeClr val="lt1"/>
            </a:fontRef>
          </p:style>
          <p:txBody>
            <a:bodyPr/>
            <a:lstStyle/>
            <a:p>
              <a:endParaRPr lang="ja-JP" altLang="en-US"/>
            </a:p>
          </p:txBody>
        </p:sp>
        <p:sp>
          <p:nvSpPr>
            <p:cNvPr id="5" name="円/楕円 4">
              <a:extLst>
                <a:ext uri="{FF2B5EF4-FFF2-40B4-BE49-F238E27FC236}">
                  <a16:creationId xmlns:a16="http://schemas.microsoft.com/office/drawing/2014/main" id="{28D1CB83-7F47-327A-DB89-60F793DFE810}"/>
                </a:ext>
              </a:extLst>
            </p:cNvPr>
            <p:cNvSpPr/>
            <p:nvPr/>
          </p:nvSpPr>
          <p:spPr>
            <a:xfrm>
              <a:off x="2195517" y="1619133"/>
              <a:ext cx="1714790" cy="744352"/>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92456" tIns="92456" rIns="92456" bIns="92456" numCol="1" spcCol="1270" anchor="ctr" anchorCtr="0">
              <a:noAutofit/>
            </a:bodyPr>
            <a:lstStyle/>
            <a:p>
              <a:pPr lvl="0" algn="ctr" defTabSz="577850">
                <a:lnSpc>
                  <a:spcPct val="90000"/>
                </a:lnSpc>
                <a:spcBef>
                  <a:spcPct val="0"/>
                </a:spcBef>
                <a:spcAft>
                  <a:spcPct val="35000"/>
                </a:spcAft>
              </a:pPr>
              <a:r>
                <a:rPr kumimoji="1" lang="en-US" altLang="ja-JP" sz="2200" b="1" kern="1200" dirty="0"/>
                <a:t>Claim 1</a:t>
              </a:r>
              <a:r>
                <a:rPr kumimoji="1" lang="ja-JP" altLang="en-US" sz="2200" b="1" kern="1200" dirty="0"/>
                <a:t>＝構成Ａ</a:t>
              </a:r>
            </a:p>
          </p:txBody>
        </p:sp>
      </p:grpSp>
      <p:sp>
        <p:nvSpPr>
          <p:cNvPr id="17" name="円/楕円 47">
            <a:extLst>
              <a:ext uri="{FF2B5EF4-FFF2-40B4-BE49-F238E27FC236}">
                <a16:creationId xmlns:a16="http://schemas.microsoft.com/office/drawing/2014/main" id="{55AE14EB-73B6-3D0D-F9C2-ADD93EDB8B61}"/>
              </a:ext>
            </a:extLst>
          </p:cNvPr>
          <p:cNvSpPr/>
          <p:nvPr/>
        </p:nvSpPr>
        <p:spPr>
          <a:xfrm>
            <a:off x="3031811" y="2340201"/>
            <a:ext cx="2681827" cy="1762241"/>
          </a:xfrm>
          <a:prstGeom prst="ellipse">
            <a:avLst/>
          </a:prstGeom>
          <a:solidFill>
            <a:schemeClr val="accent6">
              <a:lumMod val="40000"/>
              <a:lumOff val="60000"/>
            </a:schemeClr>
          </a:solidFill>
        </p:spPr>
        <p:style>
          <a:lnRef idx="2">
            <a:schemeClr val="lt1">
              <a:hueOff val="0"/>
              <a:satOff val="0"/>
              <a:lumOff val="0"/>
              <a:alphaOff val="0"/>
            </a:schemeClr>
          </a:lnRef>
          <a:fillRef idx="1">
            <a:schemeClr val="accent2">
              <a:hueOff val="0"/>
              <a:satOff val="0"/>
              <a:lumOff val="0"/>
              <a:alphaOff val="0"/>
            </a:schemeClr>
          </a:fillRef>
          <a:effectRef idx="0">
            <a:schemeClr val="accent2">
              <a:hueOff val="0"/>
              <a:satOff val="0"/>
              <a:lumOff val="0"/>
              <a:alphaOff val="0"/>
            </a:schemeClr>
          </a:effectRef>
          <a:fontRef idx="minor">
            <a:schemeClr val="lt1"/>
          </a:fontRef>
        </p:style>
        <p:txBody>
          <a:bodyPr/>
          <a:lstStyle/>
          <a:p>
            <a:endParaRPr lang="ja-JP" altLang="en-US"/>
          </a:p>
        </p:txBody>
      </p:sp>
      <p:sp>
        <p:nvSpPr>
          <p:cNvPr id="18" name="円/楕円 83">
            <a:extLst>
              <a:ext uri="{FF2B5EF4-FFF2-40B4-BE49-F238E27FC236}">
                <a16:creationId xmlns:a16="http://schemas.microsoft.com/office/drawing/2014/main" id="{8A968D5D-DD14-785D-9337-37429EF2FA20}"/>
              </a:ext>
            </a:extLst>
          </p:cNvPr>
          <p:cNvSpPr/>
          <p:nvPr/>
        </p:nvSpPr>
        <p:spPr>
          <a:xfrm rot="1152686">
            <a:off x="3122993" y="2935106"/>
            <a:ext cx="2069512" cy="948235"/>
          </a:xfrm>
          <a:prstGeom prst="ellipse">
            <a:avLst/>
          </a:prstGeom>
          <a:solidFill>
            <a:schemeClr val="accent5">
              <a:lumMod val="40000"/>
              <a:lumOff val="60000"/>
            </a:schemeClr>
          </a:solidFill>
        </p:spPr>
        <p:style>
          <a:lnRef idx="2">
            <a:schemeClr val="lt1">
              <a:hueOff val="0"/>
              <a:satOff val="0"/>
              <a:lumOff val="0"/>
              <a:alphaOff val="0"/>
            </a:schemeClr>
          </a:lnRef>
          <a:fillRef idx="1">
            <a:schemeClr val="accent2">
              <a:hueOff val="0"/>
              <a:satOff val="0"/>
              <a:lumOff val="0"/>
              <a:alphaOff val="0"/>
            </a:schemeClr>
          </a:fillRef>
          <a:effectRef idx="0">
            <a:schemeClr val="accent2">
              <a:hueOff val="0"/>
              <a:satOff val="0"/>
              <a:lumOff val="0"/>
              <a:alphaOff val="0"/>
            </a:schemeClr>
          </a:effectRef>
          <a:fontRef idx="minor">
            <a:schemeClr val="lt1"/>
          </a:fontRef>
        </p:style>
        <p:txBody>
          <a:bodyPr/>
          <a:lstStyle/>
          <a:p>
            <a:endParaRPr lang="ja-JP" altLang="en-US"/>
          </a:p>
        </p:txBody>
      </p:sp>
      <p:sp>
        <p:nvSpPr>
          <p:cNvPr id="19" name="円/楕円 96">
            <a:extLst>
              <a:ext uri="{FF2B5EF4-FFF2-40B4-BE49-F238E27FC236}">
                <a16:creationId xmlns:a16="http://schemas.microsoft.com/office/drawing/2014/main" id="{6D5A294B-04FB-BBF3-EA45-344CC3A2BAAC}"/>
              </a:ext>
            </a:extLst>
          </p:cNvPr>
          <p:cNvSpPr/>
          <p:nvPr/>
        </p:nvSpPr>
        <p:spPr>
          <a:xfrm rot="19646434">
            <a:off x="4587104" y="3072256"/>
            <a:ext cx="773055" cy="411778"/>
          </a:xfrm>
          <a:prstGeom prst="ellipse">
            <a:avLst/>
          </a:prstGeom>
          <a:solidFill>
            <a:schemeClr val="bg2">
              <a:lumMod val="75000"/>
            </a:schemeClr>
          </a:solidFill>
        </p:spPr>
        <p:style>
          <a:lnRef idx="2">
            <a:schemeClr val="lt1">
              <a:hueOff val="0"/>
              <a:satOff val="0"/>
              <a:lumOff val="0"/>
              <a:alphaOff val="0"/>
            </a:schemeClr>
          </a:lnRef>
          <a:fillRef idx="1">
            <a:schemeClr val="accent2">
              <a:hueOff val="0"/>
              <a:satOff val="0"/>
              <a:lumOff val="0"/>
              <a:alphaOff val="0"/>
            </a:schemeClr>
          </a:fillRef>
          <a:effectRef idx="0">
            <a:schemeClr val="accent2">
              <a:hueOff val="0"/>
              <a:satOff val="0"/>
              <a:lumOff val="0"/>
              <a:alphaOff val="0"/>
            </a:schemeClr>
          </a:effectRef>
          <a:fontRef idx="minor">
            <a:schemeClr val="lt1"/>
          </a:fontRef>
        </p:style>
        <p:txBody>
          <a:bodyPr/>
          <a:lstStyle/>
          <a:p>
            <a:endParaRPr lang="ja-JP" altLang="en-US"/>
          </a:p>
        </p:txBody>
      </p:sp>
      <p:sp>
        <p:nvSpPr>
          <p:cNvPr id="20" name="正方形/長方形 19">
            <a:extLst>
              <a:ext uri="{FF2B5EF4-FFF2-40B4-BE49-F238E27FC236}">
                <a16:creationId xmlns:a16="http://schemas.microsoft.com/office/drawing/2014/main" id="{DF4DC0DD-BD74-EC90-F2F1-737660E00559}"/>
              </a:ext>
            </a:extLst>
          </p:cNvPr>
          <p:cNvSpPr/>
          <p:nvPr/>
        </p:nvSpPr>
        <p:spPr>
          <a:xfrm>
            <a:off x="1438874" y="1475836"/>
            <a:ext cx="144016" cy="144016"/>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bg1">
                  <a:lumMod val="50000"/>
                </a:schemeClr>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1" name="テキスト ボックス 20">
            <a:extLst>
              <a:ext uri="{FF2B5EF4-FFF2-40B4-BE49-F238E27FC236}">
                <a16:creationId xmlns:a16="http://schemas.microsoft.com/office/drawing/2014/main" id="{247FE795-BD62-155A-0E0A-F722E44B56C7}"/>
              </a:ext>
            </a:extLst>
          </p:cNvPr>
          <p:cNvSpPr txBox="1"/>
          <p:nvPr/>
        </p:nvSpPr>
        <p:spPr>
          <a:xfrm>
            <a:off x="1582890" y="1379945"/>
            <a:ext cx="5314275" cy="400110"/>
          </a:xfrm>
          <a:prstGeom prst="rect">
            <a:avLst/>
          </a:prstGeom>
          <a:noFill/>
        </p:spPr>
        <p:txBody>
          <a:bodyPr wrap="none" rtlCol="0">
            <a:spAutoFit/>
          </a:bodyPr>
          <a:lstStyle/>
          <a:p>
            <a:r>
              <a:rPr lang="ja-JP" altLang="en-US" sz="2000" b="1" dirty="0">
                <a:latin typeface="メイリオ" panose="020B0604030504040204" pitchFamily="50" charset="-128"/>
                <a:ea typeface="メイリオ" panose="020B0604030504040204" pitchFamily="50" charset="-128"/>
                <a:cs typeface="メイリオ" panose="020B0604030504040204" pitchFamily="50" charset="-128"/>
              </a:rPr>
              <a:t>グローバル明細書における戦略的な図面選択</a:t>
            </a:r>
            <a:endParaRPr kumimoji="1" lang="ja-JP" altLang="en-US" sz="20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2" name="正方形/長方形 21">
            <a:extLst>
              <a:ext uri="{FF2B5EF4-FFF2-40B4-BE49-F238E27FC236}">
                <a16:creationId xmlns:a16="http://schemas.microsoft.com/office/drawing/2014/main" id="{D1D8BA5C-B004-3FF7-7087-543559004162}"/>
              </a:ext>
            </a:extLst>
          </p:cNvPr>
          <p:cNvSpPr/>
          <p:nvPr/>
        </p:nvSpPr>
        <p:spPr>
          <a:xfrm>
            <a:off x="1438874" y="5496975"/>
            <a:ext cx="144016" cy="144016"/>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HGP創英角ｺﾞｼｯｸUB" panose="020B0900000000000000" pitchFamily="50" charset="-128"/>
              <a:ea typeface="HGP創英角ｺﾞｼｯｸUB" panose="020B0900000000000000" pitchFamily="50" charset="-128"/>
            </a:endParaRPr>
          </a:p>
        </p:txBody>
      </p:sp>
      <p:sp>
        <p:nvSpPr>
          <p:cNvPr id="23" name="テキスト ボックス 22">
            <a:extLst>
              <a:ext uri="{FF2B5EF4-FFF2-40B4-BE49-F238E27FC236}">
                <a16:creationId xmlns:a16="http://schemas.microsoft.com/office/drawing/2014/main" id="{B251B344-CAC9-24A9-5FB1-38B18A46C90B}"/>
              </a:ext>
            </a:extLst>
          </p:cNvPr>
          <p:cNvSpPr txBox="1"/>
          <p:nvPr/>
        </p:nvSpPr>
        <p:spPr>
          <a:xfrm>
            <a:off x="1565436" y="5386011"/>
            <a:ext cx="8930650" cy="1107996"/>
          </a:xfrm>
          <a:prstGeom prst="rect">
            <a:avLst/>
          </a:prstGeom>
          <a:noFill/>
        </p:spPr>
        <p:txBody>
          <a:bodyPr wrap="none" rtlCol="0">
            <a:spAutoFit/>
          </a:bodyPr>
          <a:lstStyle/>
          <a:p>
            <a:r>
              <a:rPr lang="ja-JP" altLang="en-US" sz="2200" b="1" dirty="0">
                <a:latin typeface="メイリオ" panose="020B0604030504040204" pitchFamily="50" charset="-128"/>
                <a:ea typeface="メイリオ" panose="020B0604030504040204" pitchFamily="50" charset="-128"/>
                <a:cs typeface="メイリオ" panose="020B0604030504040204" pitchFamily="50" charset="-128"/>
              </a:rPr>
              <a:t>戦略的な図面選択のメリット</a:t>
            </a:r>
            <a:endParaRPr lang="en-US" altLang="ja-JP" sz="2200" b="1"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2200" b="1" dirty="0">
                <a:latin typeface="メイリオ" panose="020B0604030504040204" pitchFamily="50" charset="-128"/>
                <a:ea typeface="メイリオ" panose="020B0604030504040204" pitchFamily="50" charset="-128"/>
                <a:cs typeface="メイリオ" panose="020B0604030504040204" pitchFamily="50" charset="-128"/>
              </a:rPr>
              <a:t>　＝多段階の技術思想の開示、具体的構成の組み合わせの開示が充実</a:t>
            </a:r>
            <a:endParaRPr lang="en-US" altLang="ja-JP" sz="2200" b="1"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2200" b="1" dirty="0">
                <a:latin typeface="メイリオ" panose="020B0604030504040204" pitchFamily="50" charset="-128"/>
                <a:ea typeface="メイリオ" panose="020B0604030504040204" pitchFamily="50" charset="-128"/>
                <a:cs typeface="メイリオ" panose="020B0604030504040204" pitchFamily="50" charset="-128"/>
              </a:rPr>
              <a:t>　　⇒組合せ不開示、中間一般化が問題になりにくい</a:t>
            </a:r>
            <a:endParaRPr lang="en-US" altLang="ja-JP" sz="22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4" name="円/楕円 2">
            <a:extLst>
              <a:ext uri="{FF2B5EF4-FFF2-40B4-BE49-F238E27FC236}">
                <a16:creationId xmlns:a16="http://schemas.microsoft.com/office/drawing/2014/main" id="{DF49898E-D06F-3116-E29B-50FDE110D923}"/>
              </a:ext>
            </a:extLst>
          </p:cNvPr>
          <p:cNvSpPr/>
          <p:nvPr/>
        </p:nvSpPr>
        <p:spPr>
          <a:xfrm>
            <a:off x="3628303" y="3172811"/>
            <a:ext cx="72008" cy="72008"/>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25" name="テキスト ボックス 24">
            <a:extLst>
              <a:ext uri="{FF2B5EF4-FFF2-40B4-BE49-F238E27FC236}">
                <a16:creationId xmlns:a16="http://schemas.microsoft.com/office/drawing/2014/main" id="{C5322403-E504-BCF5-8411-0608D845514A}"/>
              </a:ext>
            </a:extLst>
          </p:cNvPr>
          <p:cNvSpPr txBox="1"/>
          <p:nvPr/>
        </p:nvSpPr>
        <p:spPr>
          <a:xfrm>
            <a:off x="3022083" y="2796611"/>
            <a:ext cx="1338828" cy="369332"/>
          </a:xfrm>
          <a:prstGeom prst="rect">
            <a:avLst/>
          </a:prstGeom>
          <a:noFill/>
        </p:spPr>
        <p:txBody>
          <a:bodyPr wrap="none" rtlCol="0">
            <a:spAutoFit/>
          </a:bodyPr>
          <a:lstStyle>
            <a:defPPr>
              <a:defRPr lang="ja-JP"/>
            </a:defPPr>
          </a:lstStyle>
          <a:p>
            <a:r>
              <a:rPr lang="ja-JP" altLang="en-US" dirty="0"/>
              <a:t>実施形態１</a:t>
            </a:r>
          </a:p>
        </p:txBody>
      </p:sp>
      <p:sp>
        <p:nvSpPr>
          <p:cNvPr id="26" name="円/楕円 17">
            <a:extLst>
              <a:ext uri="{FF2B5EF4-FFF2-40B4-BE49-F238E27FC236}">
                <a16:creationId xmlns:a16="http://schemas.microsoft.com/office/drawing/2014/main" id="{03735CAC-3CD0-FB67-75ED-B2112D419890}"/>
              </a:ext>
            </a:extLst>
          </p:cNvPr>
          <p:cNvSpPr/>
          <p:nvPr/>
        </p:nvSpPr>
        <p:spPr>
          <a:xfrm>
            <a:off x="4564407" y="3831731"/>
            <a:ext cx="72008" cy="72008"/>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38" name="テキスト ボックス 37">
            <a:extLst>
              <a:ext uri="{FF2B5EF4-FFF2-40B4-BE49-F238E27FC236}">
                <a16:creationId xmlns:a16="http://schemas.microsoft.com/office/drawing/2014/main" id="{48978845-F806-D0F1-9B26-9016F062082D}"/>
              </a:ext>
            </a:extLst>
          </p:cNvPr>
          <p:cNvSpPr txBox="1"/>
          <p:nvPr/>
        </p:nvSpPr>
        <p:spPr>
          <a:xfrm>
            <a:off x="3912761" y="3486491"/>
            <a:ext cx="1338828" cy="369332"/>
          </a:xfrm>
          <a:prstGeom prst="rect">
            <a:avLst/>
          </a:prstGeom>
          <a:noFill/>
        </p:spPr>
        <p:txBody>
          <a:bodyPr wrap="none" rtlCol="0">
            <a:spAutoFit/>
          </a:bodyPr>
          <a:lstStyle/>
          <a:p>
            <a:r>
              <a:rPr lang="ja-JP" altLang="en-US" dirty="0"/>
              <a:t>実施形態</a:t>
            </a:r>
            <a:r>
              <a:rPr kumimoji="1" lang="ja-JP" altLang="en-US" dirty="0"/>
              <a:t>２</a:t>
            </a:r>
          </a:p>
        </p:txBody>
      </p:sp>
      <p:sp>
        <p:nvSpPr>
          <p:cNvPr id="39" name="円/楕円 19">
            <a:extLst>
              <a:ext uri="{FF2B5EF4-FFF2-40B4-BE49-F238E27FC236}">
                <a16:creationId xmlns:a16="http://schemas.microsoft.com/office/drawing/2014/main" id="{C9CE3359-F977-14C7-FCB8-F82070DBE1A5}"/>
              </a:ext>
            </a:extLst>
          </p:cNvPr>
          <p:cNvSpPr/>
          <p:nvPr/>
        </p:nvSpPr>
        <p:spPr>
          <a:xfrm>
            <a:off x="5042318" y="3133667"/>
            <a:ext cx="72008" cy="72008"/>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40" name="テキスト ボックス 39">
            <a:extLst>
              <a:ext uri="{FF2B5EF4-FFF2-40B4-BE49-F238E27FC236}">
                <a16:creationId xmlns:a16="http://schemas.microsoft.com/office/drawing/2014/main" id="{B3FE5A2B-79DA-698D-6D76-B9D27824BF01}"/>
              </a:ext>
            </a:extLst>
          </p:cNvPr>
          <p:cNvSpPr txBox="1"/>
          <p:nvPr/>
        </p:nvSpPr>
        <p:spPr>
          <a:xfrm>
            <a:off x="4610270" y="2757467"/>
            <a:ext cx="1338828" cy="369332"/>
          </a:xfrm>
          <a:prstGeom prst="rect">
            <a:avLst/>
          </a:prstGeom>
          <a:noFill/>
        </p:spPr>
        <p:txBody>
          <a:bodyPr wrap="none" rtlCol="0">
            <a:spAutoFit/>
          </a:bodyPr>
          <a:lstStyle/>
          <a:p>
            <a:r>
              <a:rPr kumimoji="1" lang="ja-JP" altLang="en-US" dirty="0"/>
              <a:t>実施形態３</a:t>
            </a:r>
          </a:p>
        </p:txBody>
      </p:sp>
      <p:sp>
        <p:nvSpPr>
          <p:cNvPr id="41" name="テキスト ボックス 40">
            <a:extLst>
              <a:ext uri="{FF2B5EF4-FFF2-40B4-BE49-F238E27FC236}">
                <a16:creationId xmlns:a16="http://schemas.microsoft.com/office/drawing/2014/main" id="{46047DD7-FEAD-2171-53B8-0671AA3B49D8}"/>
              </a:ext>
            </a:extLst>
          </p:cNvPr>
          <p:cNvSpPr txBox="1"/>
          <p:nvPr/>
        </p:nvSpPr>
        <p:spPr>
          <a:xfrm>
            <a:off x="2008631" y="4312611"/>
            <a:ext cx="2914580" cy="369332"/>
          </a:xfrm>
          <a:prstGeom prst="rect">
            <a:avLst/>
          </a:prstGeom>
          <a:solidFill>
            <a:schemeClr val="bg1"/>
          </a:solidFill>
          <a:ln>
            <a:solidFill>
              <a:schemeClr val="tx1"/>
            </a:solidFill>
          </a:ln>
          <a:effectLst>
            <a:outerShdw blurRad="50800" dist="38100" dir="2700000" algn="tl" rotWithShape="0">
              <a:prstClr val="black">
                <a:alpha val="40000"/>
              </a:prstClr>
            </a:outerShdw>
          </a:effectLst>
        </p:spPr>
        <p:txBody>
          <a:bodyPr wrap="none" rtlCol="0">
            <a:spAutoFit/>
          </a:bodyPr>
          <a:lstStyle/>
          <a:p>
            <a:r>
              <a:rPr lang="ja-JP" altLang="en-US" b="1" dirty="0">
                <a:latin typeface="メイリオ" panose="020B0604030504040204" pitchFamily="50" charset="-128"/>
                <a:ea typeface="メイリオ" panose="020B0604030504040204" pitchFamily="50" charset="-128"/>
                <a:cs typeface="メイリオ" panose="020B0604030504040204" pitchFamily="50" charset="-128"/>
              </a:rPr>
              <a:t>図１（構成</a:t>
            </a:r>
            <a:r>
              <a:rPr lang="en-US" altLang="ja-JP" b="1" dirty="0">
                <a:latin typeface="メイリオ" panose="020B0604030504040204" pitchFamily="50" charset="-128"/>
                <a:ea typeface="メイリオ" panose="020B0604030504040204" pitchFamily="50" charset="-128"/>
                <a:cs typeface="メイリオ" panose="020B0604030504040204" pitchFamily="50" charset="-128"/>
              </a:rPr>
              <a:t>A+B+C</a:t>
            </a:r>
            <a:r>
              <a:rPr lang="ja-JP" altLang="en-US" b="1" dirty="0">
                <a:latin typeface="メイリオ" panose="020B0604030504040204" pitchFamily="50" charset="-128"/>
                <a:ea typeface="メイリオ" panose="020B0604030504040204" pitchFamily="50" charset="-128"/>
                <a:cs typeface="メイリオ" panose="020B0604030504040204" pitchFamily="50" charset="-128"/>
              </a:rPr>
              <a:t>＋Ｄ）</a:t>
            </a:r>
            <a:endParaRPr lang="en-US" altLang="ja-JP" b="1" dirty="0">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42" name="直線矢印コネクタ 41">
            <a:extLst>
              <a:ext uri="{FF2B5EF4-FFF2-40B4-BE49-F238E27FC236}">
                <a16:creationId xmlns:a16="http://schemas.microsoft.com/office/drawing/2014/main" id="{EF6E289C-93C3-EADF-8AFB-DCE84E766968}"/>
              </a:ext>
            </a:extLst>
          </p:cNvPr>
          <p:cNvCxnSpPr>
            <a:stCxn id="41" idx="0"/>
            <a:endCxn id="24" idx="4"/>
          </p:cNvCxnSpPr>
          <p:nvPr/>
        </p:nvCxnSpPr>
        <p:spPr>
          <a:xfrm flipV="1">
            <a:off x="3465921" y="3244819"/>
            <a:ext cx="198386" cy="1067792"/>
          </a:xfrm>
          <a:prstGeom prst="straightConnector1">
            <a:avLst/>
          </a:prstGeom>
          <a:ln w="158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43" name="テキスト ボックス 42">
            <a:extLst>
              <a:ext uri="{FF2B5EF4-FFF2-40B4-BE49-F238E27FC236}">
                <a16:creationId xmlns:a16="http://schemas.microsoft.com/office/drawing/2014/main" id="{9D4488E3-F64A-44DE-4D7E-743DA2456071}"/>
              </a:ext>
            </a:extLst>
          </p:cNvPr>
          <p:cNvSpPr txBox="1"/>
          <p:nvPr/>
        </p:nvSpPr>
        <p:spPr>
          <a:xfrm>
            <a:off x="3772319" y="4813231"/>
            <a:ext cx="3185487" cy="369332"/>
          </a:xfrm>
          <a:prstGeom prst="rect">
            <a:avLst/>
          </a:prstGeom>
          <a:solidFill>
            <a:schemeClr val="bg1"/>
          </a:solidFill>
          <a:ln>
            <a:solidFill>
              <a:schemeClr val="tx1"/>
            </a:solidFill>
          </a:ln>
          <a:effectLst>
            <a:outerShdw blurRad="50800" dist="38100" dir="2700000" algn="tl" rotWithShape="0">
              <a:prstClr val="black">
                <a:alpha val="40000"/>
              </a:prstClr>
            </a:outerShdw>
          </a:effectLst>
        </p:spPr>
        <p:txBody>
          <a:bodyPr wrap="none" rtlCol="0">
            <a:spAutoFit/>
          </a:bodyPr>
          <a:lstStyle/>
          <a:p>
            <a:r>
              <a:rPr lang="ja-JP" altLang="en-US" b="1" dirty="0">
                <a:latin typeface="メイリオ" panose="020B0604030504040204" pitchFamily="50" charset="-128"/>
                <a:ea typeface="メイリオ" panose="020B0604030504040204" pitchFamily="50" charset="-128"/>
                <a:cs typeface="メイリオ" panose="020B0604030504040204" pitchFamily="50" charset="-128"/>
              </a:rPr>
              <a:t>図２（構成Ａ＋Ｂ＋Ｃ＋Ｅ）</a:t>
            </a:r>
            <a:endParaRPr lang="en-US" altLang="ja-JP" b="1" dirty="0">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44" name="直線矢印コネクタ 43">
            <a:extLst>
              <a:ext uri="{FF2B5EF4-FFF2-40B4-BE49-F238E27FC236}">
                <a16:creationId xmlns:a16="http://schemas.microsoft.com/office/drawing/2014/main" id="{0D1FA8E4-9D04-AE69-D3C7-805B89BC5F9E}"/>
              </a:ext>
            </a:extLst>
          </p:cNvPr>
          <p:cNvCxnSpPr>
            <a:stCxn id="43" idx="0"/>
          </p:cNvCxnSpPr>
          <p:nvPr/>
        </p:nvCxnSpPr>
        <p:spPr>
          <a:xfrm flipH="1" flipV="1">
            <a:off x="4649491" y="3903739"/>
            <a:ext cx="715572" cy="909492"/>
          </a:xfrm>
          <a:prstGeom prst="straightConnector1">
            <a:avLst/>
          </a:prstGeom>
          <a:ln w="158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45" name="テキスト ボックス 44">
            <a:extLst>
              <a:ext uri="{FF2B5EF4-FFF2-40B4-BE49-F238E27FC236}">
                <a16:creationId xmlns:a16="http://schemas.microsoft.com/office/drawing/2014/main" id="{F00812CC-77DF-A236-277A-FAFAD770C32C}"/>
              </a:ext>
            </a:extLst>
          </p:cNvPr>
          <p:cNvSpPr txBox="1"/>
          <p:nvPr/>
        </p:nvSpPr>
        <p:spPr>
          <a:xfrm>
            <a:off x="6337175" y="3413721"/>
            <a:ext cx="3185487" cy="369332"/>
          </a:xfrm>
          <a:prstGeom prst="rect">
            <a:avLst/>
          </a:prstGeom>
          <a:solidFill>
            <a:schemeClr val="bg1"/>
          </a:solidFill>
          <a:ln>
            <a:solidFill>
              <a:schemeClr val="tx1"/>
            </a:solidFill>
          </a:ln>
          <a:effectLst>
            <a:outerShdw blurRad="50800" dist="38100" dir="2700000" algn="tl" rotWithShape="0">
              <a:prstClr val="black">
                <a:alpha val="40000"/>
              </a:prstClr>
            </a:outerShdw>
          </a:effectLst>
        </p:spPr>
        <p:txBody>
          <a:bodyPr wrap="none" rtlCol="0">
            <a:spAutoFit/>
          </a:bodyPr>
          <a:lstStyle/>
          <a:p>
            <a:r>
              <a:rPr lang="ja-JP" altLang="en-US" b="1" dirty="0">
                <a:latin typeface="メイリオ" panose="020B0604030504040204" pitchFamily="50" charset="-128"/>
                <a:ea typeface="メイリオ" panose="020B0604030504040204" pitchFamily="50" charset="-128"/>
                <a:cs typeface="メイリオ" panose="020B0604030504040204" pitchFamily="50" charset="-128"/>
              </a:rPr>
              <a:t>図３（構成Ａ＋Ｂ＋Ｆ＋Ｇ）</a:t>
            </a:r>
            <a:endParaRPr lang="en-US" altLang="ja-JP" b="1" dirty="0">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46" name="直線矢印コネクタ 45">
            <a:extLst>
              <a:ext uri="{FF2B5EF4-FFF2-40B4-BE49-F238E27FC236}">
                <a16:creationId xmlns:a16="http://schemas.microsoft.com/office/drawing/2014/main" id="{A5BD4207-A91C-69E4-1551-E473328253E6}"/>
              </a:ext>
            </a:extLst>
          </p:cNvPr>
          <p:cNvCxnSpPr>
            <a:stCxn id="45" idx="1"/>
            <a:endCxn id="39" idx="6"/>
          </p:cNvCxnSpPr>
          <p:nvPr/>
        </p:nvCxnSpPr>
        <p:spPr>
          <a:xfrm flipH="1" flipV="1">
            <a:off x="5114326" y="3169671"/>
            <a:ext cx="1222849" cy="428716"/>
          </a:xfrm>
          <a:prstGeom prst="straightConnector1">
            <a:avLst/>
          </a:prstGeom>
          <a:ln w="158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47" name="雲形吹き出し 35">
            <a:extLst>
              <a:ext uri="{FF2B5EF4-FFF2-40B4-BE49-F238E27FC236}">
                <a16:creationId xmlns:a16="http://schemas.microsoft.com/office/drawing/2014/main" id="{F388AFFD-860E-BF85-6465-6E692A6AA781}"/>
              </a:ext>
            </a:extLst>
          </p:cNvPr>
          <p:cNvSpPr/>
          <p:nvPr/>
        </p:nvSpPr>
        <p:spPr>
          <a:xfrm>
            <a:off x="6021751" y="1686021"/>
            <a:ext cx="5112568" cy="1483650"/>
          </a:xfrm>
          <a:prstGeom prst="cloudCallout">
            <a:avLst>
              <a:gd name="adj1" fmla="val -56247"/>
              <a:gd name="adj2" fmla="val 47724"/>
            </a:avLst>
          </a:prstGeom>
          <a:solidFill>
            <a:schemeClr val="accent4">
              <a:lumMod val="40000"/>
              <a:lumOff val="60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ltLang="ja-JP" b="1" u="sng" dirty="0">
              <a:solidFill>
                <a:srgbClr val="D4162D"/>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8" name="テキスト ボックス 47">
            <a:extLst>
              <a:ext uri="{FF2B5EF4-FFF2-40B4-BE49-F238E27FC236}">
                <a16:creationId xmlns:a16="http://schemas.microsoft.com/office/drawing/2014/main" id="{08C34EA1-0FCF-2BA6-C1EE-C9F09BD1A568}"/>
              </a:ext>
            </a:extLst>
          </p:cNvPr>
          <p:cNvSpPr txBox="1"/>
          <p:nvPr/>
        </p:nvSpPr>
        <p:spPr>
          <a:xfrm>
            <a:off x="3636303" y="2436967"/>
            <a:ext cx="1499128" cy="369332"/>
          </a:xfrm>
          <a:prstGeom prst="rect">
            <a:avLst/>
          </a:prstGeom>
          <a:noFill/>
        </p:spPr>
        <p:txBody>
          <a:bodyPr wrap="none" rtlCol="0">
            <a:spAutoFit/>
          </a:bodyPr>
          <a:lstStyle/>
          <a:p>
            <a:r>
              <a:rPr kumimoji="1" lang="ja-JP" altLang="en-US" b="1" dirty="0"/>
              <a:t>技術思想</a:t>
            </a:r>
            <a:r>
              <a:rPr kumimoji="1" lang="en-US" altLang="ja-JP" b="1" dirty="0"/>
              <a:t>A+B</a:t>
            </a:r>
            <a:endParaRPr kumimoji="1" lang="ja-JP" altLang="en-US" b="1" dirty="0"/>
          </a:p>
        </p:txBody>
      </p:sp>
      <p:sp>
        <p:nvSpPr>
          <p:cNvPr id="49" name="テキスト ボックス 48">
            <a:extLst>
              <a:ext uri="{FF2B5EF4-FFF2-40B4-BE49-F238E27FC236}">
                <a16:creationId xmlns:a16="http://schemas.microsoft.com/office/drawing/2014/main" id="{56C4E25B-06B1-26ED-699D-6FFCD6161AFD}"/>
              </a:ext>
            </a:extLst>
          </p:cNvPr>
          <p:cNvSpPr txBox="1"/>
          <p:nvPr/>
        </p:nvSpPr>
        <p:spPr>
          <a:xfrm>
            <a:off x="3803577" y="3084894"/>
            <a:ext cx="1338828" cy="369332"/>
          </a:xfrm>
          <a:prstGeom prst="rect">
            <a:avLst/>
          </a:prstGeom>
          <a:noFill/>
        </p:spPr>
        <p:txBody>
          <a:bodyPr wrap="none" rtlCol="0">
            <a:spAutoFit/>
          </a:bodyPr>
          <a:lstStyle/>
          <a:p>
            <a:r>
              <a:rPr kumimoji="1" lang="ja-JP" altLang="en-US" dirty="0">
                <a:solidFill>
                  <a:srgbClr val="D4162D"/>
                </a:solidFill>
              </a:rPr>
              <a:t>実施形態４</a:t>
            </a:r>
          </a:p>
        </p:txBody>
      </p:sp>
      <p:sp>
        <p:nvSpPr>
          <p:cNvPr id="50" name="円/楕円 57">
            <a:extLst>
              <a:ext uri="{FF2B5EF4-FFF2-40B4-BE49-F238E27FC236}">
                <a16:creationId xmlns:a16="http://schemas.microsoft.com/office/drawing/2014/main" id="{5BBF24F2-7AD4-7C18-8E06-B7616162EF46}"/>
              </a:ext>
            </a:extLst>
          </p:cNvPr>
          <p:cNvSpPr/>
          <p:nvPr/>
        </p:nvSpPr>
        <p:spPr>
          <a:xfrm>
            <a:off x="4834151" y="3373219"/>
            <a:ext cx="72008" cy="72008"/>
          </a:xfrm>
          <a:prstGeom prst="ellipse">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kumimoji="1" lang="ja-JP" altLang="en-US">
              <a:solidFill>
                <a:srgbClr val="D4162D"/>
              </a:solidFill>
            </a:endParaRPr>
          </a:p>
        </p:txBody>
      </p:sp>
      <p:sp>
        <p:nvSpPr>
          <p:cNvPr id="51" name="テキスト ボックス 50">
            <a:extLst>
              <a:ext uri="{FF2B5EF4-FFF2-40B4-BE49-F238E27FC236}">
                <a16:creationId xmlns:a16="http://schemas.microsoft.com/office/drawing/2014/main" id="{AC0BAEC2-7D62-CE87-8225-3E484393F308}"/>
              </a:ext>
            </a:extLst>
          </p:cNvPr>
          <p:cNvSpPr txBox="1"/>
          <p:nvPr/>
        </p:nvSpPr>
        <p:spPr>
          <a:xfrm>
            <a:off x="6335888" y="4021143"/>
            <a:ext cx="3877985" cy="646331"/>
          </a:xfrm>
          <a:prstGeom prst="rect">
            <a:avLst/>
          </a:prstGeom>
          <a:solidFill>
            <a:schemeClr val="bg1"/>
          </a:solidFill>
          <a:ln>
            <a:solidFill>
              <a:srgbClr val="D4162D"/>
            </a:solidFill>
          </a:ln>
          <a:effectLst>
            <a:outerShdw blurRad="50800" dist="38100" dir="2700000" algn="tl" rotWithShape="0">
              <a:prstClr val="black">
                <a:alpha val="40000"/>
              </a:prstClr>
            </a:outerShdw>
          </a:effectLst>
        </p:spPr>
        <p:txBody>
          <a:bodyPr wrap="none" rtlCol="0">
            <a:spAutoFit/>
          </a:bodyPr>
          <a:lstStyle/>
          <a:p>
            <a:r>
              <a:rPr lang="ja-JP" altLang="en-US" b="1" dirty="0">
                <a:latin typeface="メイリオ" panose="020B0604030504040204" pitchFamily="50" charset="-128"/>
                <a:ea typeface="メイリオ" panose="020B0604030504040204" pitchFamily="50" charset="-128"/>
                <a:cs typeface="メイリオ" panose="020B0604030504040204" pitchFamily="50" charset="-128"/>
              </a:rPr>
              <a:t>図４（構成Ａ＋Ｂ＋</a:t>
            </a:r>
            <a:r>
              <a:rPr lang="en-US" altLang="ja-JP" b="1" dirty="0">
                <a:latin typeface="メイリオ" panose="020B0604030504040204" pitchFamily="50" charset="-128"/>
                <a:ea typeface="メイリオ" panose="020B0604030504040204" pitchFamily="50" charset="-128"/>
                <a:cs typeface="メイリオ" panose="020B0604030504040204" pitchFamily="50" charset="-128"/>
              </a:rPr>
              <a:t>C</a:t>
            </a:r>
            <a:r>
              <a:rPr lang="ja-JP" altLang="en-US" b="1" dirty="0">
                <a:latin typeface="メイリオ" panose="020B0604030504040204" pitchFamily="50" charset="-128"/>
                <a:ea typeface="メイリオ" panose="020B0604030504040204" pitchFamily="50" charset="-128"/>
                <a:cs typeface="メイリオ" panose="020B0604030504040204" pitchFamily="50" charset="-128"/>
              </a:rPr>
              <a:t>＋</a:t>
            </a:r>
            <a:r>
              <a:rPr lang="en-US" altLang="ja-JP" b="1" dirty="0">
                <a:latin typeface="メイリオ" panose="020B0604030504040204" pitchFamily="50" charset="-128"/>
                <a:ea typeface="メイリオ" panose="020B0604030504040204" pitchFamily="50" charset="-128"/>
                <a:cs typeface="メイリオ" panose="020B0604030504040204" pitchFamily="50" charset="-128"/>
              </a:rPr>
              <a:t>F</a:t>
            </a:r>
            <a:r>
              <a:rPr lang="ja-JP" altLang="en-US" b="1" dirty="0">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b="1"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b="1" dirty="0">
                <a:latin typeface="メイリオ" panose="020B0604030504040204" pitchFamily="50" charset="-128"/>
                <a:ea typeface="メイリオ" panose="020B0604030504040204" pitchFamily="50" charset="-128"/>
                <a:cs typeface="メイリオ" panose="020B0604030504040204" pitchFamily="50" charset="-128"/>
              </a:rPr>
              <a:t>⇒開示基準点として必要なので追加</a:t>
            </a:r>
            <a:endParaRPr lang="en-US" altLang="ja-JP" b="1" dirty="0">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52" name="直線矢印コネクタ 51">
            <a:extLst>
              <a:ext uri="{FF2B5EF4-FFF2-40B4-BE49-F238E27FC236}">
                <a16:creationId xmlns:a16="http://schemas.microsoft.com/office/drawing/2014/main" id="{28D98485-5D5D-FA48-5E58-0E2F260FCEC7}"/>
              </a:ext>
            </a:extLst>
          </p:cNvPr>
          <p:cNvCxnSpPr>
            <a:stCxn id="51" idx="1"/>
            <a:endCxn id="50" idx="5"/>
          </p:cNvCxnSpPr>
          <p:nvPr/>
        </p:nvCxnSpPr>
        <p:spPr>
          <a:xfrm flipH="1" flipV="1">
            <a:off x="4895614" y="3434682"/>
            <a:ext cx="1440274" cy="909627"/>
          </a:xfrm>
          <a:prstGeom prst="straightConnector1">
            <a:avLst/>
          </a:prstGeom>
          <a:ln w="15875">
            <a:solidFill>
              <a:srgbClr val="D4162D"/>
            </a:solidFill>
            <a:tailEnd type="arrow"/>
          </a:ln>
        </p:spPr>
        <p:style>
          <a:lnRef idx="1">
            <a:schemeClr val="accent1"/>
          </a:lnRef>
          <a:fillRef idx="0">
            <a:schemeClr val="accent1"/>
          </a:fillRef>
          <a:effectRef idx="0">
            <a:schemeClr val="accent1"/>
          </a:effectRef>
          <a:fontRef idx="minor">
            <a:schemeClr val="tx1"/>
          </a:fontRef>
        </p:style>
      </p:cxnSp>
      <p:sp>
        <p:nvSpPr>
          <p:cNvPr id="53" name="テキスト ボックス 52">
            <a:extLst>
              <a:ext uri="{FF2B5EF4-FFF2-40B4-BE49-F238E27FC236}">
                <a16:creationId xmlns:a16="http://schemas.microsoft.com/office/drawing/2014/main" id="{02338F29-88D6-6B35-B8E8-C9C1C5776766}"/>
              </a:ext>
            </a:extLst>
          </p:cNvPr>
          <p:cNvSpPr txBox="1"/>
          <p:nvPr/>
        </p:nvSpPr>
        <p:spPr>
          <a:xfrm>
            <a:off x="6869875" y="1799211"/>
            <a:ext cx="3416320" cy="1200329"/>
          </a:xfrm>
          <a:prstGeom prst="rect">
            <a:avLst/>
          </a:prstGeom>
          <a:noFill/>
        </p:spPr>
        <p:txBody>
          <a:bodyPr wrap="none" rtlCol="0">
            <a:spAutoFit/>
          </a:bodyPr>
          <a:lstStyle/>
          <a:p>
            <a:r>
              <a:rPr lang="ja-JP" altLang="en-US" b="1" dirty="0">
                <a:latin typeface="メイリオ" panose="020B0604030504040204" pitchFamily="50" charset="-128"/>
                <a:ea typeface="メイリオ" panose="020B0604030504040204" pitchFamily="50" charset="-128"/>
                <a:cs typeface="メイリオ" panose="020B0604030504040204" pitchFamily="50" charset="-128"/>
              </a:rPr>
              <a:t>★開示基準点を含む</a:t>
            </a:r>
            <a:r>
              <a:rPr lang="ja-JP" altLang="en-US" b="1" u="sng" dirty="0">
                <a:solidFill>
                  <a:srgbClr val="D4162D"/>
                </a:solidFill>
                <a:latin typeface="メイリオ" panose="020B0604030504040204" pitchFamily="50" charset="-128"/>
                <a:ea typeface="メイリオ" panose="020B0604030504040204" pitchFamily="50" charset="-128"/>
                <a:cs typeface="メイリオ" panose="020B0604030504040204" pitchFamily="50" charset="-128"/>
              </a:rPr>
              <a:t>面で開示</a:t>
            </a:r>
            <a:endParaRPr lang="en-US" altLang="ja-JP" b="1" u="sng" dirty="0">
              <a:solidFill>
                <a:srgbClr val="D4162D"/>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b="1" dirty="0">
                <a:latin typeface="メイリオ" panose="020B0604030504040204" pitchFamily="50" charset="-128"/>
                <a:ea typeface="メイリオ" panose="020B0604030504040204" pitchFamily="50" charset="-128"/>
                <a:cs typeface="メイリオ" panose="020B0604030504040204" pitchFamily="50" charset="-128"/>
              </a:rPr>
              <a:t>（図面に裏付けられた技術思想</a:t>
            </a:r>
            <a:endParaRPr lang="en-US" altLang="ja-JP" b="1"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b="1" dirty="0">
                <a:latin typeface="メイリオ" panose="020B0604030504040204" pitchFamily="50" charset="-128"/>
                <a:ea typeface="メイリオ" panose="020B0604030504040204" pitchFamily="50" charset="-128"/>
                <a:cs typeface="メイリオ" panose="020B0604030504040204" pitchFamily="50" charset="-128"/>
              </a:rPr>
              <a:t>　を説明するスタンス）</a:t>
            </a:r>
            <a:endParaRPr lang="en-US" altLang="ja-JP" b="1"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b="1" dirty="0">
                <a:latin typeface="メイリオ" panose="020B0604030504040204" pitchFamily="50" charset="-128"/>
                <a:ea typeface="メイリオ" panose="020B0604030504040204" pitchFamily="50" charset="-128"/>
                <a:cs typeface="メイリオ" panose="020B0604030504040204" pitchFamily="50" charset="-128"/>
              </a:rPr>
              <a:t>★開示基準点を</a:t>
            </a:r>
            <a:r>
              <a:rPr lang="ja-JP" altLang="en-US" b="1" u="sng" dirty="0">
                <a:solidFill>
                  <a:srgbClr val="D4162D"/>
                </a:solidFill>
                <a:latin typeface="メイリオ" panose="020B0604030504040204" pitchFamily="50" charset="-128"/>
                <a:ea typeface="メイリオ" panose="020B0604030504040204" pitchFamily="50" charset="-128"/>
                <a:cs typeface="メイリオ" panose="020B0604030504040204" pitchFamily="50" charset="-128"/>
              </a:rPr>
              <a:t>戦略的に選択</a:t>
            </a:r>
            <a:endParaRPr lang="en-US" altLang="ja-JP" b="1" u="sng" dirty="0">
              <a:solidFill>
                <a:srgbClr val="D4162D"/>
              </a:solidFill>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210912257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3816A85-B8FF-B0E7-40F6-BF45ACC917A8}"/>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C5BF9063-F58E-FDE1-4C66-48A42907E877}"/>
              </a:ext>
            </a:extLst>
          </p:cNvPr>
          <p:cNvSpPr txBox="1">
            <a:spLocks/>
          </p:cNvSpPr>
          <p:nvPr/>
        </p:nvSpPr>
        <p:spPr>
          <a:xfrm>
            <a:off x="1143000" y="533401"/>
            <a:ext cx="9906000" cy="1382156"/>
          </a:xfrm>
          <a:prstGeom prst="rect">
            <a:avLst/>
          </a:prstGeom>
        </p:spPr>
        <p:txBody>
          <a:bodyPr/>
          <a:lstStyle>
            <a:lvl1pPr algn="l" defTabSz="914400" rtl="0" eaLnBrk="1" latinLnBrk="0" hangingPunct="1">
              <a:lnSpc>
                <a:spcPct val="105000"/>
              </a:lnSpc>
              <a:spcBef>
                <a:spcPct val="0"/>
              </a:spcBef>
              <a:buNone/>
              <a:defRPr sz="4800" b="1" i="0" kern="1200" cap="none" spc="140" baseline="0">
                <a:solidFill>
                  <a:schemeClr val="tx2"/>
                </a:solidFill>
                <a:latin typeface="+mj-lt"/>
                <a:ea typeface="+mj-ea"/>
                <a:cs typeface="+mj-cs"/>
              </a:defRPr>
            </a:lvl1pPr>
          </a:lstStyle>
          <a:p>
            <a:r>
              <a:rPr kumimoji="1" lang="en-US" altLang="ja-JP" dirty="0"/>
              <a:t>4.7 </a:t>
            </a:r>
            <a:r>
              <a:rPr kumimoji="1" lang="ja-JP" altLang="en-US" dirty="0">
                <a:latin typeface="メイリオ" panose="020B0604030504040204" pitchFamily="50" charset="-128"/>
                <a:ea typeface="メイリオ" panose="020B0604030504040204" pitchFamily="50" charset="-128"/>
              </a:rPr>
              <a:t>課題解決アプローチ対策</a:t>
            </a:r>
            <a:endParaRPr kumimoji="1" lang="ja-JP" altLang="en-US" dirty="0"/>
          </a:p>
        </p:txBody>
      </p:sp>
      <p:sp>
        <p:nvSpPr>
          <p:cNvPr id="32" name="フッター プレースホルダー 2">
            <a:extLst>
              <a:ext uri="{FF2B5EF4-FFF2-40B4-BE49-F238E27FC236}">
                <a16:creationId xmlns:a16="http://schemas.microsoft.com/office/drawing/2014/main" id="{88B5899A-F14E-5678-3059-6F75640B53DF}"/>
              </a:ext>
            </a:extLst>
          </p:cNvPr>
          <p:cNvSpPr>
            <a:spLocks noGrp="1"/>
          </p:cNvSpPr>
          <p:nvPr>
            <p:ph type="ftr" sz="quarter" idx="11"/>
          </p:nvPr>
        </p:nvSpPr>
        <p:spPr>
          <a:xfrm>
            <a:off x="4630250" y="6536434"/>
            <a:ext cx="2592585" cy="365125"/>
          </a:xfrm>
        </p:spPr>
        <p:txBody>
          <a:bodyPr/>
          <a:lstStyle/>
          <a:p>
            <a:r>
              <a:rPr lang="en-US" altLang="ja-JP" sz="800" dirty="0">
                <a:latin typeface="メイリオ" panose="020B0604030504040204" pitchFamily="50" charset="-128"/>
                <a:ea typeface="メイリオ" panose="020B0604030504040204" pitchFamily="50" charset="-128"/>
                <a:cs typeface="Arial" panose="020B0604020202020204" pitchFamily="34" charset="0"/>
              </a:rPr>
              <a:t>©SSIP</a:t>
            </a:r>
            <a:r>
              <a:rPr lang="ja-JP" altLang="en-US" sz="800" dirty="0">
                <a:latin typeface="メイリオ" panose="020B0604030504040204" pitchFamily="50" charset="-128"/>
                <a:ea typeface="メイリオ" panose="020B0604030504040204" pitchFamily="50" charset="-128"/>
                <a:cs typeface="Arial" panose="020B0604020202020204" pitchFamily="34" charset="0"/>
              </a:rPr>
              <a:t>弁理士法人</a:t>
            </a:r>
            <a:r>
              <a:rPr lang="en-US" altLang="ja-JP" sz="800" dirty="0">
                <a:latin typeface="メイリオ" panose="020B0604030504040204" pitchFamily="50" charset="-128"/>
                <a:ea typeface="メイリオ" panose="020B0604030504040204" pitchFamily="50" charset="-128"/>
                <a:cs typeface="Arial" panose="020B0604020202020204" pitchFamily="34" charset="0"/>
              </a:rPr>
              <a:t>. All Rights Reserved.</a:t>
            </a:r>
          </a:p>
        </p:txBody>
      </p:sp>
      <p:sp>
        <p:nvSpPr>
          <p:cNvPr id="6" name="正方形/長方形 5">
            <a:extLst>
              <a:ext uri="{FF2B5EF4-FFF2-40B4-BE49-F238E27FC236}">
                <a16:creationId xmlns:a16="http://schemas.microsoft.com/office/drawing/2014/main" id="{AB4F85F3-7173-8448-24DC-3F18721B0072}"/>
              </a:ext>
            </a:extLst>
          </p:cNvPr>
          <p:cNvSpPr/>
          <p:nvPr/>
        </p:nvSpPr>
        <p:spPr>
          <a:xfrm>
            <a:off x="1646132" y="2792018"/>
            <a:ext cx="144016" cy="144016"/>
          </a:xfrm>
          <a:prstGeom prst="rect">
            <a:avLst/>
          </a:prstGeom>
          <a:solidFill>
            <a:srgbClr val="D4162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 name="テキスト ボックス 6">
            <a:extLst>
              <a:ext uri="{FF2B5EF4-FFF2-40B4-BE49-F238E27FC236}">
                <a16:creationId xmlns:a16="http://schemas.microsoft.com/office/drawing/2014/main" id="{220DACDB-6FF0-DCF4-778C-52725C241A66}"/>
              </a:ext>
            </a:extLst>
          </p:cNvPr>
          <p:cNvSpPr txBox="1"/>
          <p:nvPr/>
        </p:nvSpPr>
        <p:spPr>
          <a:xfrm>
            <a:off x="2047965" y="3080050"/>
            <a:ext cx="7622600" cy="1015663"/>
          </a:xfrm>
          <a:prstGeom prst="rect">
            <a:avLst/>
          </a:prstGeom>
          <a:noFill/>
        </p:spPr>
        <p:txBody>
          <a:bodyPr wrap="none" rtlCol="0">
            <a:spAutoFit/>
          </a:bodyPr>
          <a:lstStyle/>
          <a:p>
            <a:r>
              <a:rPr lang="ja-JP" altLang="en-US" sz="2000" dirty="0">
                <a:latin typeface="メイリオ" panose="020B0604030504040204" pitchFamily="50" charset="-128"/>
                <a:ea typeface="メイリオ" panose="020B0604030504040204" pitchFamily="50" charset="-128"/>
                <a:cs typeface="メイリオ" panose="020B0604030504040204" pitchFamily="50" charset="-128"/>
              </a:rPr>
              <a:t>課題と解決手段との一貫性を明確にする。</a:t>
            </a:r>
            <a:endParaRPr lang="en-US" altLang="ja-JP" sz="200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2000" dirty="0">
                <a:latin typeface="メイリオ" panose="020B0604030504040204" pitchFamily="50" charset="-128"/>
                <a:ea typeface="メイリオ" panose="020B0604030504040204" pitchFamily="50" charset="-128"/>
                <a:cs typeface="メイリオ" panose="020B0604030504040204" pitchFamily="50" charset="-128"/>
              </a:rPr>
              <a:t>課題提起型の発明の場合、新規な課題であることを明確にする。</a:t>
            </a:r>
            <a:endParaRPr lang="en-US" altLang="ja-JP" sz="200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2000" dirty="0">
                <a:latin typeface="メイリオ" panose="020B0604030504040204" pitchFamily="50" charset="-128"/>
                <a:ea typeface="メイリオ" panose="020B0604030504040204" pitchFamily="50" charset="-128"/>
                <a:cs typeface="メイリオ" panose="020B0604030504040204" pitchFamily="50" charset="-128"/>
              </a:rPr>
              <a:t>（例：「本発明者らの鋭意検討の結果、</a:t>
            </a:r>
            <a:r>
              <a:rPr lang="en-US" altLang="ja-JP" sz="20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2000" dirty="0">
                <a:latin typeface="メイリオ" panose="020B0604030504040204" pitchFamily="50" charset="-128"/>
                <a:ea typeface="メイリオ" panose="020B0604030504040204" pitchFamily="50" charset="-128"/>
                <a:cs typeface="メイリオ" panose="020B0604030504040204" pitchFamily="50" charset="-128"/>
              </a:rPr>
              <a:t>ことを見出した。」）</a:t>
            </a:r>
            <a:endParaRPr lang="en-US" altLang="ja-JP" sz="20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 name="テキスト ボックス 7">
            <a:extLst>
              <a:ext uri="{FF2B5EF4-FFF2-40B4-BE49-F238E27FC236}">
                <a16:creationId xmlns:a16="http://schemas.microsoft.com/office/drawing/2014/main" id="{86448FEE-B261-E893-4E30-5EE6E3ACD421}"/>
              </a:ext>
            </a:extLst>
          </p:cNvPr>
          <p:cNvSpPr txBox="1"/>
          <p:nvPr/>
        </p:nvSpPr>
        <p:spPr>
          <a:xfrm>
            <a:off x="2047965" y="4068988"/>
            <a:ext cx="8135560" cy="707886"/>
          </a:xfrm>
          <a:prstGeom prst="rect">
            <a:avLst/>
          </a:prstGeom>
          <a:noFill/>
        </p:spPr>
        <p:txBody>
          <a:bodyPr wrap="none" rtlCol="0">
            <a:spAutoFit/>
          </a:bodyPr>
          <a:lstStyle/>
          <a:p>
            <a:r>
              <a:rPr lang="ja-JP" altLang="en-US" sz="2000" dirty="0">
                <a:latin typeface="メイリオ" panose="020B0604030504040204" pitchFamily="50" charset="-128"/>
                <a:ea typeface="メイリオ" panose="020B0604030504040204" pitchFamily="50" charset="-128"/>
                <a:cs typeface="メイリオ" panose="020B0604030504040204" pitchFamily="50" charset="-128"/>
              </a:rPr>
              <a:t>技術思想単位で発明を多重的に捉えて、メイン技術思想のみならず、</a:t>
            </a:r>
            <a:endParaRPr lang="en-US" altLang="ja-JP" sz="200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2000" dirty="0">
                <a:latin typeface="メイリオ" panose="020B0604030504040204" pitchFamily="50" charset="-128"/>
                <a:ea typeface="メイリオ" panose="020B0604030504040204" pitchFamily="50" charset="-128"/>
                <a:cs typeface="メイリオ" panose="020B0604030504040204" pitchFamily="50" charset="-128"/>
              </a:rPr>
              <a:t>サブ技術思想についても作用効果を明記する。</a:t>
            </a:r>
            <a:endParaRPr lang="en-US" altLang="ja-JP" sz="20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9" name="正方形/長方形 8">
            <a:extLst>
              <a:ext uri="{FF2B5EF4-FFF2-40B4-BE49-F238E27FC236}">
                <a16:creationId xmlns:a16="http://schemas.microsoft.com/office/drawing/2014/main" id="{002D6D45-005B-62EB-BA2C-1596B7DDF088}"/>
              </a:ext>
            </a:extLst>
          </p:cNvPr>
          <p:cNvSpPr/>
          <p:nvPr/>
        </p:nvSpPr>
        <p:spPr>
          <a:xfrm>
            <a:off x="1904219" y="4147558"/>
            <a:ext cx="144016" cy="144016"/>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0" name="テキスト ボックス 9">
            <a:extLst>
              <a:ext uri="{FF2B5EF4-FFF2-40B4-BE49-F238E27FC236}">
                <a16:creationId xmlns:a16="http://schemas.microsoft.com/office/drawing/2014/main" id="{905CCECE-68EE-DDEF-A847-EEA0999B09B0}"/>
              </a:ext>
            </a:extLst>
          </p:cNvPr>
          <p:cNvSpPr txBox="1"/>
          <p:nvPr/>
        </p:nvSpPr>
        <p:spPr>
          <a:xfrm>
            <a:off x="1780523" y="1396571"/>
            <a:ext cx="7722828" cy="1015663"/>
          </a:xfrm>
          <a:prstGeom prst="rect">
            <a:avLst/>
          </a:prstGeom>
          <a:solidFill>
            <a:schemeClr val="bg1"/>
          </a:solidFill>
          <a:ln w="19050" cmpd="thinThick">
            <a:solidFill>
              <a:schemeClr val="accent1">
                <a:shade val="50000"/>
              </a:schemeClr>
            </a:solidFill>
          </a:ln>
          <a:effectLst>
            <a:outerShdw blurRad="50800" dist="38100" dir="2700000" algn="tl" rotWithShape="0">
              <a:prstClr val="black">
                <a:alpha val="40000"/>
              </a:prstClr>
            </a:outerShdw>
          </a:effectLst>
        </p:spPr>
        <p:txBody>
          <a:bodyPr wrap="square" rtlCol="0">
            <a:spAutoFit/>
          </a:bodyPr>
          <a:lstStyle/>
          <a:p>
            <a:r>
              <a:rPr lang="ja-JP" altLang="en-US" sz="2000" b="1" u="sng" dirty="0">
                <a:latin typeface="メイリオ" panose="020B0604030504040204" pitchFamily="50" charset="-128"/>
                <a:ea typeface="メイリオ" panose="020B0604030504040204" pitchFamily="50" charset="-128"/>
                <a:cs typeface="メイリオ" panose="020B0604030504040204" pitchFamily="50" charset="-128"/>
              </a:rPr>
              <a:t>目的</a:t>
            </a:r>
            <a:endParaRPr lang="en-US" altLang="ja-JP" sz="2000" b="1" u="sng" dirty="0">
              <a:latin typeface="メイリオ" panose="020B0604030504040204" pitchFamily="50" charset="-128"/>
              <a:ea typeface="メイリオ" panose="020B0604030504040204" pitchFamily="50" charset="-128"/>
              <a:cs typeface="メイリオ" panose="020B0604030504040204" pitchFamily="50" charset="-128"/>
            </a:endParaRPr>
          </a:p>
          <a:p>
            <a:r>
              <a:rPr lang="en-US" altLang="ja-JP" sz="2000" dirty="0">
                <a:latin typeface="メイリオ" panose="020B0604030504040204" pitchFamily="50" charset="-128"/>
                <a:ea typeface="メイリオ" panose="020B0604030504040204" pitchFamily="50" charset="-128"/>
                <a:cs typeface="メイリオ" panose="020B0604030504040204" pitchFamily="50" charset="-128"/>
              </a:rPr>
              <a:t>Problem-Solution Approach</a:t>
            </a:r>
            <a:r>
              <a:rPr lang="ja-JP" altLang="en-US" sz="2000" dirty="0">
                <a:latin typeface="メイリオ" panose="020B0604030504040204" pitchFamily="50" charset="-128"/>
                <a:ea typeface="メイリオ" panose="020B0604030504040204" pitchFamily="50" charset="-128"/>
                <a:cs typeface="メイリオ" panose="020B0604030504040204" pitchFamily="50" charset="-128"/>
              </a:rPr>
              <a:t>による</a:t>
            </a:r>
            <a:r>
              <a:rPr lang="en-US" altLang="ja-JP" sz="2000" dirty="0">
                <a:latin typeface="メイリオ" panose="020B0604030504040204" pitchFamily="50" charset="-128"/>
                <a:ea typeface="メイリオ" panose="020B0604030504040204" pitchFamily="50" charset="-128"/>
                <a:cs typeface="メイリオ" panose="020B0604030504040204" pitchFamily="50" charset="-128"/>
              </a:rPr>
              <a:t>EP</a:t>
            </a:r>
            <a:r>
              <a:rPr lang="ja-JP" altLang="en-US" sz="2000" dirty="0">
                <a:latin typeface="メイリオ" panose="020B0604030504040204" pitchFamily="50" charset="-128"/>
                <a:ea typeface="メイリオ" panose="020B0604030504040204" pitchFamily="50" charset="-128"/>
                <a:cs typeface="メイリオ" panose="020B0604030504040204" pitchFamily="50" charset="-128"/>
              </a:rPr>
              <a:t>審査を考慮した反論を容易にする。</a:t>
            </a:r>
            <a:endParaRPr lang="en-US" altLang="ja-JP" sz="20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1" name="テキスト ボックス 10">
            <a:extLst>
              <a:ext uri="{FF2B5EF4-FFF2-40B4-BE49-F238E27FC236}">
                <a16:creationId xmlns:a16="http://schemas.microsoft.com/office/drawing/2014/main" id="{034E2C5E-F17F-0AB3-1EA3-26A8D3A8EB2D}"/>
              </a:ext>
            </a:extLst>
          </p:cNvPr>
          <p:cNvSpPr txBox="1"/>
          <p:nvPr/>
        </p:nvSpPr>
        <p:spPr>
          <a:xfrm>
            <a:off x="1800843" y="2667746"/>
            <a:ext cx="800219" cy="461665"/>
          </a:xfrm>
          <a:prstGeom prst="rect">
            <a:avLst/>
          </a:prstGeom>
          <a:noFill/>
        </p:spPr>
        <p:txBody>
          <a:bodyPr wrap="none" rtlCol="0">
            <a:spAutoFit/>
          </a:bodyPr>
          <a:lstStyle/>
          <a:p>
            <a:r>
              <a:rPr lang="ja-JP" altLang="en-US" sz="2400" b="1" dirty="0">
                <a:latin typeface="メイリオ" panose="020B0604030504040204" pitchFamily="50" charset="-128"/>
                <a:ea typeface="メイリオ" panose="020B0604030504040204" pitchFamily="50" charset="-128"/>
                <a:cs typeface="メイリオ" panose="020B0604030504040204" pitchFamily="50" charset="-128"/>
              </a:rPr>
              <a:t>対策</a:t>
            </a:r>
            <a:endParaRPr lang="en-US" altLang="ja-JP" sz="24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2" name="正方形/長方形 11">
            <a:extLst>
              <a:ext uri="{FF2B5EF4-FFF2-40B4-BE49-F238E27FC236}">
                <a16:creationId xmlns:a16="http://schemas.microsoft.com/office/drawing/2014/main" id="{3C7E044E-B7AE-E9AB-CA17-0F6A1BA82975}"/>
              </a:ext>
            </a:extLst>
          </p:cNvPr>
          <p:cNvSpPr/>
          <p:nvPr/>
        </p:nvSpPr>
        <p:spPr>
          <a:xfrm>
            <a:off x="1904219" y="3182579"/>
            <a:ext cx="144016" cy="144016"/>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3" name="正方形/長方形 12">
            <a:extLst>
              <a:ext uri="{FF2B5EF4-FFF2-40B4-BE49-F238E27FC236}">
                <a16:creationId xmlns:a16="http://schemas.microsoft.com/office/drawing/2014/main" id="{D4C25BEF-3A22-1F28-09CC-EC9C09FDDC1C}"/>
              </a:ext>
            </a:extLst>
          </p:cNvPr>
          <p:cNvSpPr/>
          <p:nvPr/>
        </p:nvSpPr>
        <p:spPr>
          <a:xfrm>
            <a:off x="1646132" y="4893077"/>
            <a:ext cx="144016" cy="144016"/>
          </a:xfrm>
          <a:prstGeom prst="rect">
            <a:avLst/>
          </a:prstGeom>
          <a:solidFill>
            <a:srgbClr val="D4162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 name="テキスト ボックス 13">
            <a:extLst>
              <a:ext uri="{FF2B5EF4-FFF2-40B4-BE49-F238E27FC236}">
                <a16:creationId xmlns:a16="http://schemas.microsoft.com/office/drawing/2014/main" id="{262BC0BE-3624-574E-92C8-D2E4F9F5BAA0}"/>
              </a:ext>
            </a:extLst>
          </p:cNvPr>
          <p:cNvSpPr txBox="1"/>
          <p:nvPr/>
        </p:nvSpPr>
        <p:spPr>
          <a:xfrm>
            <a:off x="2047965" y="5232221"/>
            <a:ext cx="8392041" cy="707886"/>
          </a:xfrm>
          <a:prstGeom prst="rect">
            <a:avLst/>
          </a:prstGeom>
          <a:noFill/>
        </p:spPr>
        <p:txBody>
          <a:bodyPr wrap="none" rtlCol="0">
            <a:spAutoFit/>
          </a:bodyPr>
          <a:lstStyle/>
          <a:p>
            <a:r>
              <a:rPr lang="en-US" altLang="ja-JP" sz="2000" dirty="0">
                <a:latin typeface="メイリオ" panose="020B0604030504040204" pitchFamily="50" charset="-128"/>
                <a:ea typeface="メイリオ" panose="020B0604030504040204" pitchFamily="50" charset="-128"/>
                <a:cs typeface="メイリオ" panose="020B0604030504040204" pitchFamily="50" charset="-128"/>
              </a:rPr>
              <a:t>US</a:t>
            </a:r>
            <a:r>
              <a:rPr lang="ja-JP" altLang="en-US" sz="2000" dirty="0" err="1">
                <a:latin typeface="メイリオ" panose="020B0604030504040204" pitchFamily="50" charset="-128"/>
                <a:ea typeface="メイリオ" panose="020B0604030504040204" pitchFamily="50" charset="-128"/>
                <a:cs typeface="メイリオ" panose="020B0604030504040204" pitchFamily="50" charset="-128"/>
              </a:rPr>
              <a:t>での</a:t>
            </a:r>
            <a:r>
              <a:rPr lang="ja-JP" altLang="en-US" sz="2000" dirty="0">
                <a:latin typeface="メイリオ" panose="020B0604030504040204" pitchFamily="50" charset="-128"/>
                <a:ea typeface="メイリオ" panose="020B0604030504040204" pitchFamily="50" charset="-128"/>
                <a:cs typeface="メイリオ" panose="020B0604030504040204" pitchFamily="50" charset="-128"/>
              </a:rPr>
              <a:t>クレーム限定解釈を避けるため、課題・作用効果を明記するに</a:t>
            </a:r>
            <a:endParaRPr lang="en-US" altLang="ja-JP" sz="200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2000" dirty="0">
                <a:latin typeface="メイリオ" panose="020B0604030504040204" pitchFamily="50" charset="-128"/>
                <a:ea typeface="メイリオ" panose="020B0604030504040204" pitchFamily="50" charset="-128"/>
                <a:cs typeface="メイリオ" panose="020B0604030504040204" pitchFamily="50" charset="-128"/>
              </a:rPr>
              <a:t>際して、本発明について直接的に言及しない。</a:t>
            </a:r>
            <a:endParaRPr lang="en-US" altLang="ja-JP" sz="20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5" name="テキスト ボックス 14">
            <a:extLst>
              <a:ext uri="{FF2B5EF4-FFF2-40B4-BE49-F238E27FC236}">
                <a16:creationId xmlns:a16="http://schemas.microsoft.com/office/drawing/2014/main" id="{AE267284-5821-27AD-A784-B7621CB184FF}"/>
              </a:ext>
            </a:extLst>
          </p:cNvPr>
          <p:cNvSpPr txBox="1"/>
          <p:nvPr/>
        </p:nvSpPr>
        <p:spPr>
          <a:xfrm>
            <a:off x="1800843" y="4768805"/>
            <a:ext cx="1863011" cy="461665"/>
          </a:xfrm>
          <a:prstGeom prst="rect">
            <a:avLst/>
          </a:prstGeom>
          <a:noFill/>
        </p:spPr>
        <p:txBody>
          <a:bodyPr wrap="none" rtlCol="0">
            <a:spAutoFit/>
          </a:bodyPr>
          <a:lstStyle/>
          <a:p>
            <a:r>
              <a:rPr lang="en-US" altLang="ja-JP" sz="2400" b="1" dirty="0">
                <a:latin typeface="メイリオ" panose="020B0604030504040204" pitchFamily="50" charset="-128"/>
                <a:ea typeface="メイリオ" panose="020B0604030504040204" pitchFamily="50" charset="-128"/>
                <a:cs typeface="メイリオ" panose="020B0604030504040204" pitchFamily="50" charset="-128"/>
              </a:rPr>
              <a:t>US</a:t>
            </a:r>
            <a:r>
              <a:rPr lang="ja-JP" altLang="en-US" sz="2400" b="1" dirty="0" err="1">
                <a:latin typeface="メイリオ" panose="020B0604030504040204" pitchFamily="50" charset="-128"/>
                <a:ea typeface="メイリオ" panose="020B0604030504040204" pitchFamily="50" charset="-128"/>
                <a:cs typeface="メイリオ" panose="020B0604030504040204" pitchFamily="50" charset="-128"/>
              </a:rPr>
              <a:t>への</a:t>
            </a:r>
            <a:r>
              <a:rPr lang="ja-JP" altLang="en-US" sz="2400" b="1" dirty="0">
                <a:latin typeface="メイリオ" panose="020B0604030504040204" pitchFamily="50" charset="-128"/>
                <a:ea typeface="メイリオ" panose="020B0604030504040204" pitchFamily="50" charset="-128"/>
                <a:cs typeface="メイリオ" panose="020B0604030504040204" pitchFamily="50" charset="-128"/>
              </a:rPr>
              <a:t>配慮</a:t>
            </a:r>
            <a:endParaRPr lang="en-US" altLang="ja-JP" sz="24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6" name="正方形/長方形 15">
            <a:extLst>
              <a:ext uri="{FF2B5EF4-FFF2-40B4-BE49-F238E27FC236}">
                <a16:creationId xmlns:a16="http://schemas.microsoft.com/office/drawing/2014/main" id="{A162B8D7-9A85-6C4F-AE31-B2041F7370CA}"/>
              </a:ext>
            </a:extLst>
          </p:cNvPr>
          <p:cNvSpPr/>
          <p:nvPr/>
        </p:nvSpPr>
        <p:spPr>
          <a:xfrm>
            <a:off x="1904219" y="5331821"/>
            <a:ext cx="144016" cy="144016"/>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7" name="テキスト ボックス 26">
            <a:extLst>
              <a:ext uri="{FF2B5EF4-FFF2-40B4-BE49-F238E27FC236}">
                <a16:creationId xmlns:a16="http://schemas.microsoft.com/office/drawing/2014/main" id="{4F55049D-CA51-D456-C1AD-AB618AC37585}"/>
              </a:ext>
            </a:extLst>
          </p:cNvPr>
          <p:cNvSpPr txBox="1"/>
          <p:nvPr/>
        </p:nvSpPr>
        <p:spPr>
          <a:xfrm>
            <a:off x="2057837" y="5933127"/>
            <a:ext cx="6853158" cy="400110"/>
          </a:xfrm>
          <a:prstGeom prst="rect">
            <a:avLst/>
          </a:prstGeom>
          <a:noFill/>
        </p:spPr>
        <p:txBody>
          <a:bodyPr wrap="none" rtlCol="0">
            <a:spAutoFit/>
          </a:bodyPr>
          <a:lstStyle/>
          <a:p>
            <a:r>
              <a:rPr lang="ja-JP" altLang="en-US" sz="2000" dirty="0">
                <a:latin typeface="メイリオ" panose="020B0604030504040204" pitchFamily="50" charset="-128"/>
                <a:ea typeface="メイリオ" panose="020B0604030504040204" pitchFamily="50" charset="-128"/>
                <a:cs typeface="メイリオ" panose="020B0604030504040204" pitchFamily="50" charset="-128"/>
              </a:rPr>
              <a:t>各技術思想の構成のみで言える作用効果しか記載しない。</a:t>
            </a:r>
            <a:endParaRPr lang="en-US" altLang="ja-JP" sz="20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8" name="正方形/長方形 27">
            <a:extLst>
              <a:ext uri="{FF2B5EF4-FFF2-40B4-BE49-F238E27FC236}">
                <a16:creationId xmlns:a16="http://schemas.microsoft.com/office/drawing/2014/main" id="{78D0BE92-7790-AC5E-186E-09FD9E2ECC41}"/>
              </a:ext>
            </a:extLst>
          </p:cNvPr>
          <p:cNvSpPr/>
          <p:nvPr/>
        </p:nvSpPr>
        <p:spPr>
          <a:xfrm>
            <a:off x="1904219" y="6025955"/>
            <a:ext cx="144016" cy="144016"/>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163068991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16FD4AB-B445-41CC-AC70-68B57757DBAF}"/>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05D6A19A-B80A-F7D9-4CEB-A96D2BB2155A}"/>
              </a:ext>
            </a:extLst>
          </p:cNvPr>
          <p:cNvSpPr>
            <a:spLocks noGrp="1"/>
          </p:cNvSpPr>
          <p:nvPr>
            <p:ph type="title"/>
          </p:nvPr>
        </p:nvSpPr>
        <p:spPr/>
        <p:txBody>
          <a:bodyPr anchor="ctr"/>
          <a:lstStyle/>
          <a:p>
            <a:pPr algn="ctr"/>
            <a:r>
              <a:rPr kumimoji="1" lang="en-US" altLang="ja-JP" sz="4800" dirty="0"/>
              <a:t>5. </a:t>
            </a:r>
            <a:r>
              <a:rPr kumimoji="1" lang="ja-JP" altLang="en-US" sz="4800" dirty="0"/>
              <a:t>グローバル明細書の中国向け対策</a:t>
            </a:r>
          </a:p>
        </p:txBody>
      </p:sp>
      <p:sp>
        <p:nvSpPr>
          <p:cNvPr id="3" name="フッター プレースホルダー 2">
            <a:extLst>
              <a:ext uri="{FF2B5EF4-FFF2-40B4-BE49-F238E27FC236}">
                <a16:creationId xmlns:a16="http://schemas.microsoft.com/office/drawing/2014/main" id="{E0A1600B-971B-2BE0-920F-942A2C988E18}"/>
              </a:ext>
            </a:extLst>
          </p:cNvPr>
          <p:cNvSpPr>
            <a:spLocks noGrp="1"/>
          </p:cNvSpPr>
          <p:nvPr>
            <p:ph type="ftr" sz="quarter" idx="11"/>
          </p:nvPr>
        </p:nvSpPr>
        <p:spPr>
          <a:xfrm>
            <a:off x="4630250" y="6536434"/>
            <a:ext cx="2592585" cy="365125"/>
          </a:xfrm>
        </p:spPr>
        <p:txBody>
          <a:bodyPr/>
          <a:lstStyle/>
          <a:p>
            <a:r>
              <a:rPr lang="en-US" altLang="ja-JP" sz="800" dirty="0">
                <a:latin typeface="メイリオ" panose="020B0604030504040204" pitchFamily="50" charset="-128"/>
                <a:ea typeface="メイリオ" panose="020B0604030504040204" pitchFamily="50" charset="-128"/>
                <a:cs typeface="Arial" panose="020B0604020202020204" pitchFamily="34" charset="0"/>
              </a:rPr>
              <a:t>©SSIP</a:t>
            </a:r>
            <a:r>
              <a:rPr lang="ja-JP" altLang="en-US" sz="800" dirty="0">
                <a:latin typeface="メイリオ" panose="020B0604030504040204" pitchFamily="50" charset="-128"/>
                <a:ea typeface="メイリオ" panose="020B0604030504040204" pitchFamily="50" charset="-128"/>
                <a:cs typeface="Arial" panose="020B0604020202020204" pitchFamily="34" charset="0"/>
              </a:rPr>
              <a:t>弁理士法人</a:t>
            </a:r>
            <a:r>
              <a:rPr lang="en-US" altLang="ja-JP" sz="800" dirty="0">
                <a:latin typeface="メイリオ" panose="020B0604030504040204" pitchFamily="50" charset="-128"/>
                <a:ea typeface="メイリオ" panose="020B0604030504040204" pitchFamily="50" charset="-128"/>
                <a:cs typeface="Arial" panose="020B0604020202020204" pitchFamily="34" charset="0"/>
              </a:rPr>
              <a:t>. All Rights Reserved.</a:t>
            </a:r>
          </a:p>
        </p:txBody>
      </p:sp>
      <p:pic>
        <p:nvPicPr>
          <p:cNvPr id="4" name="Picture 7" descr="C:\Users\seishinip\AppData\Local\Microsoft\Windows\Temporary Internet Files\Content.IE5\CVCXV2DH\MC900024347[1].wmf">
            <a:extLst>
              <a:ext uri="{FF2B5EF4-FFF2-40B4-BE49-F238E27FC236}">
                <a16:creationId xmlns:a16="http://schemas.microsoft.com/office/drawing/2014/main" id="{D326E574-E5CD-56FC-F809-3388C58112EB}"/>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236771" y="1376374"/>
            <a:ext cx="1705758" cy="1149112"/>
          </a:xfrm>
          <a:prstGeom prst="rect">
            <a:avLst/>
          </a:prstGeom>
          <a:noFill/>
          <a:extLst>
            <a:ext uri="{909E8E84-426E-40DD-AFC4-6F175D3DCCD1}">
              <a14:hiddenFill xmlns:a14="http://schemas.microsoft.com/office/drawing/2010/main">
                <a:solidFill>
                  <a:srgbClr val="FFFFFF"/>
                </a:solidFill>
              </a14:hiddenFill>
            </a:ext>
          </a:extLst>
        </p:spPr>
      </p:pic>
      <p:sp>
        <p:nvSpPr>
          <p:cNvPr id="5" name="テキスト ボックス 4">
            <a:extLst>
              <a:ext uri="{FF2B5EF4-FFF2-40B4-BE49-F238E27FC236}">
                <a16:creationId xmlns:a16="http://schemas.microsoft.com/office/drawing/2014/main" id="{E738ABB0-44F0-3A2E-1DED-229CA15A22BD}"/>
              </a:ext>
            </a:extLst>
          </p:cNvPr>
          <p:cNvSpPr txBox="1"/>
          <p:nvPr/>
        </p:nvSpPr>
        <p:spPr>
          <a:xfrm>
            <a:off x="1344133" y="3643515"/>
            <a:ext cx="5379939" cy="2308324"/>
          </a:xfrm>
          <a:prstGeom prst="rect">
            <a:avLst/>
          </a:prstGeom>
          <a:noFill/>
        </p:spPr>
        <p:txBody>
          <a:bodyPr wrap="square" rtlCol="0">
            <a:spAutoFit/>
          </a:bodyPr>
          <a:lstStyle/>
          <a:p>
            <a:r>
              <a:rPr kumimoji="1" lang="en-US" altLang="ja-JP" sz="2400" b="1" dirty="0"/>
              <a:t>5.1 </a:t>
            </a:r>
            <a:r>
              <a:rPr lang="ja-JP" altLang="en-US" sz="2400" b="1" dirty="0"/>
              <a:t>中国の補正要件</a:t>
            </a:r>
            <a:endParaRPr kumimoji="1" lang="en-US" altLang="ja-JP" sz="2400" b="1" dirty="0"/>
          </a:p>
          <a:p>
            <a:r>
              <a:rPr lang="en-US" altLang="ja-JP" sz="2400" b="1" dirty="0"/>
              <a:t>5.2</a:t>
            </a:r>
            <a:r>
              <a:rPr lang="ja-JP" altLang="en-US" sz="2400" b="1" dirty="0"/>
              <a:t> 受動補正の目的制限</a:t>
            </a:r>
            <a:endParaRPr lang="en-US" altLang="ja-JP" sz="2400" b="1" dirty="0"/>
          </a:p>
          <a:p>
            <a:r>
              <a:rPr kumimoji="1" lang="en-US" altLang="ja-JP" sz="2400" b="1" dirty="0"/>
              <a:t>5.3 </a:t>
            </a:r>
            <a:r>
              <a:rPr kumimoji="1" lang="ja-JP" altLang="en-US" sz="2400" b="1" dirty="0"/>
              <a:t>無効宣告の補正方式の制限</a:t>
            </a:r>
            <a:endParaRPr kumimoji="1" lang="en-US" altLang="ja-JP" sz="2400" b="1" dirty="0"/>
          </a:p>
          <a:p>
            <a:r>
              <a:rPr lang="en-US" altLang="ja-JP" sz="2400" b="1" dirty="0"/>
              <a:t>5.4 </a:t>
            </a:r>
            <a:r>
              <a:rPr lang="ja-JP" altLang="en-US" sz="2400" b="1" dirty="0"/>
              <a:t>厳しい補正要件対策</a:t>
            </a:r>
            <a:endParaRPr lang="en-US" altLang="ja-JP" sz="2400" b="1" dirty="0"/>
          </a:p>
          <a:p>
            <a:r>
              <a:rPr kumimoji="1" lang="en-US" altLang="ja-JP" sz="2400" b="1" dirty="0"/>
              <a:t>5.5 </a:t>
            </a:r>
            <a:r>
              <a:rPr kumimoji="1" lang="ja-JP" altLang="en-US" sz="2400" b="1" dirty="0"/>
              <a:t>補正目的制限への対策</a:t>
            </a:r>
            <a:endParaRPr kumimoji="1" lang="en-US" altLang="ja-JP" sz="2400" b="1" dirty="0"/>
          </a:p>
          <a:p>
            <a:endParaRPr kumimoji="1" lang="ja-JP" altLang="en-US" sz="2400" b="1" dirty="0"/>
          </a:p>
        </p:txBody>
      </p:sp>
    </p:spTree>
    <p:extLst>
      <p:ext uri="{BB962C8B-B14F-4D97-AF65-F5344CB8AC3E}">
        <p14:creationId xmlns:p14="http://schemas.microsoft.com/office/powerpoint/2010/main" val="184829416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24F0E3E-4C21-0A55-90BB-3598ED0CD054}"/>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175A3AB7-A6D1-D42D-596A-51E5D1D7ED07}"/>
              </a:ext>
            </a:extLst>
          </p:cNvPr>
          <p:cNvSpPr txBox="1">
            <a:spLocks/>
          </p:cNvSpPr>
          <p:nvPr/>
        </p:nvSpPr>
        <p:spPr>
          <a:xfrm>
            <a:off x="1143000" y="533401"/>
            <a:ext cx="9906000" cy="1382156"/>
          </a:xfrm>
          <a:prstGeom prst="rect">
            <a:avLst/>
          </a:prstGeom>
        </p:spPr>
        <p:txBody>
          <a:bodyPr/>
          <a:lstStyle>
            <a:lvl1pPr algn="l" defTabSz="914400" rtl="0" eaLnBrk="1" latinLnBrk="0" hangingPunct="1">
              <a:lnSpc>
                <a:spcPct val="105000"/>
              </a:lnSpc>
              <a:spcBef>
                <a:spcPct val="0"/>
              </a:spcBef>
              <a:buNone/>
              <a:defRPr sz="4800" b="1" i="0" kern="1200" cap="none" spc="140" baseline="0">
                <a:solidFill>
                  <a:schemeClr val="tx2"/>
                </a:solidFill>
                <a:latin typeface="+mj-lt"/>
                <a:ea typeface="+mj-ea"/>
                <a:cs typeface="+mj-cs"/>
              </a:defRPr>
            </a:lvl1pPr>
          </a:lstStyle>
          <a:p>
            <a:r>
              <a:rPr kumimoji="1" lang="en-US" altLang="ja-JP" dirty="0"/>
              <a:t>5.1 </a:t>
            </a:r>
            <a:r>
              <a:rPr lang="ja-JP" altLang="en-US" dirty="0"/>
              <a:t>中国の補正要件</a:t>
            </a:r>
            <a:endParaRPr kumimoji="1" lang="ja-JP" altLang="en-US" dirty="0"/>
          </a:p>
        </p:txBody>
      </p:sp>
      <p:sp>
        <p:nvSpPr>
          <p:cNvPr id="32" name="フッター プレースホルダー 2">
            <a:extLst>
              <a:ext uri="{FF2B5EF4-FFF2-40B4-BE49-F238E27FC236}">
                <a16:creationId xmlns:a16="http://schemas.microsoft.com/office/drawing/2014/main" id="{7407F789-D65D-F8EE-42C0-69D37B00C28C}"/>
              </a:ext>
            </a:extLst>
          </p:cNvPr>
          <p:cNvSpPr>
            <a:spLocks noGrp="1"/>
          </p:cNvSpPr>
          <p:nvPr>
            <p:ph type="ftr" sz="quarter" idx="11"/>
          </p:nvPr>
        </p:nvSpPr>
        <p:spPr>
          <a:xfrm>
            <a:off x="4630250" y="6536434"/>
            <a:ext cx="2592585" cy="365125"/>
          </a:xfrm>
        </p:spPr>
        <p:txBody>
          <a:bodyPr/>
          <a:lstStyle/>
          <a:p>
            <a:r>
              <a:rPr lang="en-US" altLang="ja-JP" sz="800" dirty="0">
                <a:latin typeface="メイリオ" panose="020B0604030504040204" pitchFamily="50" charset="-128"/>
                <a:ea typeface="メイリオ" panose="020B0604030504040204" pitchFamily="50" charset="-128"/>
                <a:cs typeface="Arial" panose="020B0604020202020204" pitchFamily="34" charset="0"/>
              </a:rPr>
              <a:t>©SSIP</a:t>
            </a:r>
            <a:r>
              <a:rPr lang="ja-JP" altLang="en-US" sz="800" dirty="0">
                <a:latin typeface="メイリオ" panose="020B0604030504040204" pitchFamily="50" charset="-128"/>
                <a:ea typeface="メイリオ" panose="020B0604030504040204" pitchFamily="50" charset="-128"/>
                <a:cs typeface="Arial" panose="020B0604020202020204" pitchFamily="34" charset="0"/>
              </a:rPr>
              <a:t>弁理士法人</a:t>
            </a:r>
            <a:r>
              <a:rPr lang="en-US" altLang="ja-JP" sz="800" dirty="0">
                <a:latin typeface="メイリオ" panose="020B0604030504040204" pitchFamily="50" charset="-128"/>
                <a:ea typeface="メイリオ" panose="020B0604030504040204" pitchFamily="50" charset="-128"/>
                <a:cs typeface="Arial" panose="020B0604020202020204" pitchFamily="34" charset="0"/>
              </a:rPr>
              <a:t>. All Rights Reserved.</a:t>
            </a:r>
          </a:p>
        </p:txBody>
      </p:sp>
      <p:sp>
        <p:nvSpPr>
          <p:cNvPr id="5" name="テキスト ボックス 4">
            <a:extLst>
              <a:ext uri="{FF2B5EF4-FFF2-40B4-BE49-F238E27FC236}">
                <a16:creationId xmlns:a16="http://schemas.microsoft.com/office/drawing/2014/main" id="{041F6646-2F9A-71C2-AA62-926D401FB0C4}"/>
              </a:ext>
            </a:extLst>
          </p:cNvPr>
          <p:cNvSpPr txBox="1"/>
          <p:nvPr/>
        </p:nvSpPr>
        <p:spPr>
          <a:xfrm>
            <a:off x="1545772" y="1407564"/>
            <a:ext cx="10649069" cy="2308324"/>
          </a:xfrm>
          <a:prstGeom prst="rect">
            <a:avLst/>
          </a:prstGeom>
          <a:noFill/>
        </p:spPr>
        <p:txBody>
          <a:bodyPr wrap="none" rtlCol="0">
            <a:spAutoFit/>
          </a:bodyPr>
          <a:lstStyle/>
          <a:p>
            <a:r>
              <a:rPr lang="ja-JP" altLang="en-US" sz="2400" b="1" dirty="0">
                <a:latin typeface="メイリオ" panose="020B0604030504040204" pitchFamily="50" charset="-128"/>
                <a:ea typeface="メイリオ" panose="020B0604030504040204" pitchFamily="50" charset="-128"/>
                <a:cs typeface="メイリオ" panose="020B0604030504040204" pitchFamily="50" charset="-128"/>
              </a:rPr>
              <a:t>補正可能な範囲</a:t>
            </a:r>
            <a:endParaRPr lang="en-US" altLang="ja-JP" sz="2400" b="1"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2400" dirty="0">
                <a:latin typeface="メイリオ" panose="020B0604030504040204" pitchFamily="50" charset="-128"/>
                <a:ea typeface="メイリオ" panose="020B0604030504040204" pitchFamily="50" charset="-128"/>
                <a:cs typeface="メイリオ" panose="020B0604030504040204" pitchFamily="50" charset="-128"/>
              </a:rPr>
              <a:t>「原明細書及び特許請求の範囲に記載された範囲」</a:t>
            </a:r>
            <a:r>
              <a:rPr lang="en-US" altLang="ja-JP" sz="20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2000" dirty="0">
                <a:latin typeface="メイリオ" panose="020B0604030504040204" pitchFamily="50" charset="-128"/>
                <a:ea typeface="メイリオ" panose="020B0604030504040204" pitchFamily="50" charset="-128"/>
                <a:cs typeface="メイリオ" panose="020B0604030504040204" pitchFamily="50" charset="-128"/>
              </a:rPr>
              <a:t>専利法</a:t>
            </a:r>
            <a:r>
              <a:rPr lang="en-US" altLang="ja-JP" sz="2000" dirty="0">
                <a:latin typeface="メイリオ" panose="020B0604030504040204" pitchFamily="50" charset="-128"/>
                <a:ea typeface="メイリオ" panose="020B0604030504040204" pitchFamily="50" charset="-128"/>
                <a:cs typeface="メイリオ" panose="020B0604030504040204" pitchFamily="50" charset="-128"/>
              </a:rPr>
              <a:t>33</a:t>
            </a:r>
            <a:r>
              <a:rPr lang="ja-JP" altLang="en-US" sz="2000" dirty="0">
                <a:latin typeface="メイリオ" panose="020B0604030504040204" pitchFamily="50" charset="-128"/>
                <a:ea typeface="メイリオ" panose="020B0604030504040204" pitchFamily="50" charset="-128"/>
                <a:cs typeface="メイリオ" panose="020B0604030504040204" pitchFamily="50" charset="-128"/>
              </a:rPr>
              <a:t>条</a:t>
            </a:r>
            <a:r>
              <a:rPr lang="en-US" altLang="ja-JP" sz="2000" dirty="0">
                <a:latin typeface="メイリオ" panose="020B0604030504040204" pitchFamily="50" charset="-128"/>
                <a:ea typeface="メイリオ" panose="020B0604030504040204" pitchFamily="50" charset="-128"/>
                <a:cs typeface="メイリオ" panose="020B0604030504040204" pitchFamily="50" charset="-128"/>
              </a:rPr>
              <a:t>)</a:t>
            </a:r>
          </a:p>
          <a:p>
            <a:r>
              <a:rPr lang="ja-JP" altLang="en-US" sz="2400" dirty="0">
                <a:latin typeface="メイリオ" panose="020B0604030504040204" pitchFamily="50" charset="-128"/>
                <a:ea typeface="メイリオ" panose="020B0604030504040204" pitchFamily="50" charset="-128"/>
                <a:cs typeface="メイリオ" panose="020B0604030504040204" pitchFamily="50" charset="-128"/>
              </a:rPr>
              <a:t>　＝当初明細書及び請求項に</a:t>
            </a:r>
            <a:r>
              <a:rPr lang="ja-JP" altLang="en-US" sz="2400" b="1" dirty="0">
                <a:latin typeface="メイリオ" panose="020B0604030504040204" pitchFamily="50" charset="-128"/>
                <a:ea typeface="メイリオ" panose="020B0604030504040204" pitchFamily="50" charset="-128"/>
                <a:cs typeface="メイリオ" panose="020B0604030504040204" pitchFamily="50" charset="-128"/>
              </a:rPr>
              <a:t>文字どおりに記載された内容</a:t>
            </a:r>
            <a:r>
              <a:rPr lang="ja-JP" altLang="en-US" sz="2400" dirty="0">
                <a:latin typeface="メイリオ" panose="020B0604030504040204" pitchFamily="50" charset="-128"/>
                <a:ea typeface="メイリオ" panose="020B0604030504040204" pitchFamily="50" charset="-128"/>
                <a:cs typeface="メイリオ" panose="020B0604030504040204" pitchFamily="50" charset="-128"/>
              </a:rPr>
              <a:t>と、</a:t>
            </a:r>
            <a:endParaRPr lang="en-US" altLang="ja-JP" sz="240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2400" dirty="0">
                <a:latin typeface="メイリオ" panose="020B0604030504040204" pitchFamily="50" charset="-128"/>
                <a:ea typeface="メイリオ" panose="020B0604030504040204" pitchFamily="50" charset="-128"/>
                <a:cs typeface="メイリオ" panose="020B0604030504040204" pitchFamily="50" charset="-128"/>
              </a:rPr>
              <a:t>　　これらの内容と図面から</a:t>
            </a:r>
            <a:r>
              <a:rPr lang="ja-JP" altLang="en-US" sz="2400" b="1" dirty="0">
                <a:latin typeface="メイリオ" panose="020B0604030504040204" pitchFamily="50" charset="-128"/>
                <a:ea typeface="メイリオ" panose="020B0604030504040204" pitchFamily="50" charset="-128"/>
                <a:cs typeface="メイリオ" panose="020B0604030504040204" pitchFamily="50" charset="-128"/>
              </a:rPr>
              <a:t>直接かつ疑う余地も無く確定</a:t>
            </a:r>
            <a:endParaRPr lang="en-US" altLang="ja-JP" sz="2400" b="1"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2400" b="1" dirty="0">
                <a:latin typeface="メイリオ" panose="020B0604030504040204" pitchFamily="50" charset="-128"/>
                <a:ea typeface="メイリオ" panose="020B0604030504040204" pitchFamily="50" charset="-128"/>
                <a:cs typeface="メイリオ" panose="020B0604030504040204" pitchFamily="50" charset="-128"/>
              </a:rPr>
              <a:t>　　できる内容</a:t>
            </a:r>
            <a:r>
              <a:rPr lang="ja-JP" altLang="en-US" sz="2400" dirty="0">
                <a:latin typeface="メイリオ" panose="020B0604030504040204" pitchFamily="50" charset="-128"/>
                <a:ea typeface="メイリオ" panose="020B0604030504040204" pitchFamily="50" charset="-128"/>
                <a:cs typeface="メイリオ" panose="020B0604030504040204" pitchFamily="50" charset="-128"/>
              </a:rPr>
              <a:t>（審査指南第２部第８章</a:t>
            </a:r>
            <a:r>
              <a:rPr lang="en-US" altLang="ja-JP" sz="2400" dirty="0">
                <a:latin typeface="メイリオ" panose="020B0604030504040204" pitchFamily="50" charset="-128"/>
                <a:ea typeface="メイリオ" panose="020B0604030504040204" pitchFamily="50" charset="-128"/>
                <a:cs typeface="メイリオ" panose="020B0604030504040204" pitchFamily="50" charset="-128"/>
              </a:rPr>
              <a:t>5.2.1.1</a:t>
            </a:r>
            <a:r>
              <a:rPr lang="ja-JP" altLang="en-US" sz="2400" dirty="0">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240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2400" dirty="0">
                <a:latin typeface="メイリオ" panose="020B0604030504040204" pitchFamily="50" charset="-128"/>
                <a:ea typeface="メイリオ" panose="020B0604030504040204" pitchFamily="50" charset="-128"/>
                <a:cs typeface="メイリオ" panose="020B0604030504040204" pitchFamily="50" charset="-128"/>
              </a:rPr>
              <a:t>　⇒これまでは、「文字どおりに記載された内容」に実質制限されていた。</a:t>
            </a:r>
            <a:endParaRPr lang="en-US" altLang="ja-JP" sz="24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 name="正方形/長方形 5">
            <a:extLst>
              <a:ext uri="{FF2B5EF4-FFF2-40B4-BE49-F238E27FC236}">
                <a16:creationId xmlns:a16="http://schemas.microsoft.com/office/drawing/2014/main" id="{DCD4B1A9-FAD3-F02E-3D91-09A63A4EA9B7}"/>
              </a:ext>
            </a:extLst>
          </p:cNvPr>
          <p:cNvSpPr/>
          <p:nvPr/>
        </p:nvSpPr>
        <p:spPr>
          <a:xfrm>
            <a:off x="1390870" y="1538749"/>
            <a:ext cx="144016" cy="144016"/>
          </a:xfrm>
          <a:prstGeom prst="rect">
            <a:avLst/>
          </a:prstGeom>
          <a:solidFill>
            <a:srgbClr val="D4162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 name="正方形/長方形 6">
            <a:extLst>
              <a:ext uri="{FF2B5EF4-FFF2-40B4-BE49-F238E27FC236}">
                <a16:creationId xmlns:a16="http://schemas.microsoft.com/office/drawing/2014/main" id="{44C7768D-651B-AD50-884E-B513B078D53A}"/>
              </a:ext>
            </a:extLst>
          </p:cNvPr>
          <p:cNvSpPr/>
          <p:nvPr/>
        </p:nvSpPr>
        <p:spPr>
          <a:xfrm>
            <a:off x="1412642" y="3954894"/>
            <a:ext cx="144016" cy="144016"/>
          </a:xfrm>
          <a:prstGeom prst="rect">
            <a:avLst/>
          </a:prstGeom>
          <a:solidFill>
            <a:srgbClr val="D4162D"/>
          </a:solidFill>
          <a:ln>
            <a:solidFill>
              <a:srgbClr val="D4162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 name="テキスト ボックス 7">
            <a:extLst>
              <a:ext uri="{FF2B5EF4-FFF2-40B4-BE49-F238E27FC236}">
                <a16:creationId xmlns:a16="http://schemas.microsoft.com/office/drawing/2014/main" id="{75BBE7E6-0264-E893-E4B8-B7C346747D24}"/>
              </a:ext>
            </a:extLst>
          </p:cNvPr>
          <p:cNvSpPr txBox="1"/>
          <p:nvPr/>
        </p:nvSpPr>
        <p:spPr>
          <a:xfrm>
            <a:off x="1544251" y="3839753"/>
            <a:ext cx="10753265" cy="2800767"/>
          </a:xfrm>
          <a:prstGeom prst="rect">
            <a:avLst/>
          </a:prstGeom>
          <a:noFill/>
        </p:spPr>
        <p:txBody>
          <a:bodyPr wrap="none" rtlCol="0">
            <a:spAutoFit/>
          </a:bodyPr>
          <a:lstStyle/>
          <a:p>
            <a:r>
              <a:rPr lang="en-US" altLang="ja-JP" sz="2400" b="1" i="0" dirty="0">
                <a:solidFill>
                  <a:srgbClr val="333333"/>
                </a:solidFill>
                <a:effectLst/>
                <a:latin typeface="メイリオ" panose="020B0604030504040204" pitchFamily="50" charset="-128"/>
                <a:ea typeface="メイリオ" panose="020B0604030504040204" pitchFamily="50" charset="-128"/>
              </a:rPr>
              <a:t>(2021) </a:t>
            </a:r>
            <a:r>
              <a:rPr lang="ja-JP" altLang="en-US" sz="2400" b="1" i="0" dirty="0">
                <a:solidFill>
                  <a:srgbClr val="333333"/>
                </a:solidFill>
                <a:effectLst/>
                <a:latin typeface="メイリオ" panose="020B0604030504040204" pitchFamily="50" charset="-128"/>
                <a:ea typeface="メイリオ" panose="020B0604030504040204" pitchFamily="50" charset="-128"/>
              </a:rPr>
              <a:t>最高法知行終</a:t>
            </a:r>
            <a:r>
              <a:rPr lang="en-US" altLang="ja-JP" sz="2400" b="1" i="0" dirty="0">
                <a:solidFill>
                  <a:srgbClr val="333333"/>
                </a:solidFill>
                <a:effectLst/>
                <a:latin typeface="メイリオ" panose="020B0604030504040204" pitchFamily="50" charset="-128"/>
                <a:ea typeface="メイリオ" panose="020B0604030504040204" pitchFamily="50" charset="-128"/>
              </a:rPr>
              <a:t>440</a:t>
            </a:r>
            <a:r>
              <a:rPr lang="ja-JP" altLang="en-US" sz="2400" b="1" i="0" dirty="0">
                <a:solidFill>
                  <a:srgbClr val="333333"/>
                </a:solidFill>
                <a:effectLst/>
                <a:latin typeface="メイリオ" panose="020B0604030504040204" pitchFamily="50" charset="-128"/>
                <a:ea typeface="メイリオ" panose="020B0604030504040204" pitchFamily="50" charset="-128"/>
              </a:rPr>
              <a:t>号（</a:t>
            </a:r>
            <a:r>
              <a:rPr lang="ja-JP" altLang="en-US" sz="2400" b="1" dirty="0">
                <a:latin typeface="メイリオ" panose="020B0604030504040204" pitchFamily="50" charset="-128"/>
                <a:ea typeface="メイリオ" panose="020B0604030504040204" pitchFamily="50" charset="-128"/>
                <a:cs typeface="メイリオ" panose="020B0604030504040204" pitchFamily="50" charset="-128"/>
              </a:rPr>
              <a:t>補正制限の緩和の可能性を示す判例</a:t>
            </a:r>
            <a:r>
              <a:rPr lang="ja-JP" altLang="en-US" sz="2400" b="1" i="0" dirty="0">
                <a:solidFill>
                  <a:srgbClr val="333333"/>
                </a:solidFill>
                <a:effectLst/>
                <a:latin typeface="メイリオ" panose="020B0604030504040204" pitchFamily="50" charset="-128"/>
                <a:ea typeface="メイリオ" panose="020B0604030504040204" pitchFamily="50" charset="-128"/>
              </a:rPr>
              <a:t>）</a:t>
            </a:r>
            <a:endParaRPr lang="en-US" altLang="ja-JP" sz="2400" b="1" dirty="0">
              <a:latin typeface="メイリオ" panose="020B0604030504040204" pitchFamily="50" charset="-128"/>
              <a:ea typeface="メイリオ" panose="020B0604030504040204" pitchFamily="50" charset="-128"/>
              <a:cs typeface="メイリオ" panose="020B0604030504040204" pitchFamily="50" charset="-128"/>
            </a:endParaRPr>
          </a:p>
          <a:p>
            <a:pPr marL="342900" indent="-342900">
              <a:buFontTx/>
              <a:buChar char="-"/>
            </a:pPr>
            <a:r>
              <a:rPr lang="ja-JP" altLang="en-US" sz="2000" b="0" i="0" dirty="0">
                <a:solidFill>
                  <a:srgbClr val="333333"/>
                </a:solidFill>
                <a:effectLst/>
                <a:latin typeface="メイリオ" panose="020B0604030504040204" pitchFamily="50" charset="-128"/>
                <a:ea typeface="メイリオ" panose="020B0604030504040204" pitchFamily="50" charset="-128"/>
              </a:rPr>
              <a:t>出願人は、覆審手続で請求項１に「</a:t>
            </a:r>
            <a:r>
              <a:rPr lang="en-US" altLang="ja-JP" sz="2000" b="0" i="0" dirty="0">
                <a:solidFill>
                  <a:srgbClr val="333333"/>
                </a:solidFill>
                <a:effectLst/>
                <a:latin typeface="メイリオ" panose="020B0604030504040204" pitchFamily="50" charset="-128"/>
                <a:ea typeface="メイリオ" panose="020B0604030504040204" pitchFamily="50" charset="-128"/>
              </a:rPr>
              <a:t>β</a:t>
            </a:r>
            <a:r>
              <a:rPr lang="ja-JP" altLang="en-US" sz="2000" b="0" i="0" dirty="0">
                <a:solidFill>
                  <a:srgbClr val="333333"/>
                </a:solidFill>
                <a:effectLst/>
                <a:latin typeface="メイリオ" panose="020B0604030504040204" pitchFamily="50" charset="-128"/>
                <a:ea typeface="メイリオ" panose="020B0604030504040204" pitchFamily="50" charset="-128"/>
              </a:rPr>
              <a:t>＜</a:t>
            </a:r>
            <a:r>
              <a:rPr lang="en-US" altLang="ja-JP" sz="2000" b="0" i="0" dirty="0">
                <a:solidFill>
                  <a:srgbClr val="333333"/>
                </a:solidFill>
                <a:effectLst/>
                <a:latin typeface="メイリオ" panose="020B0604030504040204" pitchFamily="50" charset="-128"/>
                <a:ea typeface="メイリオ" panose="020B0604030504040204" pitchFamily="50" charset="-128"/>
              </a:rPr>
              <a:t>α</a:t>
            </a:r>
            <a:r>
              <a:rPr lang="ja-JP" altLang="en-US" sz="2000" b="0" i="0" dirty="0">
                <a:solidFill>
                  <a:srgbClr val="333333"/>
                </a:solidFill>
                <a:effectLst/>
                <a:latin typeface="メイリオ" panose="020B0604030504040204" pitchFamily="50" charset="-128"/>
                <a:ea typeface="メイリオ" panose="020B0604030504040204" pitchFamily="50" charset="-128"/>
              </a:rPr>
              <a:t>」を追加した。</a:t>
            </a:r>
            <a:endParaRPr lang="en-US" altLang="ja-JP" sz="2000" b="0" i="0" dirty="0">
              <a:solidFill>
                <a:srgbClr val="333333"/>
              </a:solidFill>
              <a:effectLst/>
              <a:latin typeface="メイリオ" panose="020B0604030504040204" pitchFamily="50" charset="-128"/>
              <a:ea typeface="メイリオ" panose="020B0604030504040204" pitchFamily="50" charset="-128"/>
            </a:endParaRPr>
          </a:p>
          <a:p>
            <a:pPr marL="342900" indent="-342900">
              <a:buFontTx/>
              <a:buChar char="-"/>
            </a:pPr>
            <a:r>
              <a:rPr lang="ja-JP" altLang="en-US" sz="2000" b="0" i="0" dirty="0">
                <a:solidFill>
                  <a:srgbClr val="333333"/>
                </a:solidFill>
                <a:effectLst/>
                <a:latin typeface="メイリオ" panose="020B0604030504040204" pitchFamily="50" charset="-128"/>
                <a:ea typeface="メイリオ" panose="020B0604030504040204" pitchFamily="50" charset="-128"/>
              </a:rPr>
              <a:t>国家知識産権局</a:t>
            </a:r>
            <a:r>
              <a:rPr lang="ja-JP" altLang="en-US" sz="2000" dirty="0">
                <a:solidFill>
                  <a:srgbClr val="333333"/>
                </a:solidFill>
                <a:latin typeface="メイリオ" panose="020B0604030504040204" pitchFamily="50" charset="-128"/>
                <a:ea typeface="メイリオ" panose="020B0604030504040204" pitchFamily="50" charset="-128"/>
              </a:rPr>
              <a:t>は、「</a:t>
            </a:r>
            <a:r>
              <a:rPr lang="en-US" altLang="ja-JP" sz="2000" dirty="0">
                <a:solidFill>
                  <a:srgbClr val="333333"/>
                </a:solidFill>
                <a:latin typeface="メイリオ" panose="020B0604030504040204" pitchFamily="50" charset="-128"/>
                <a:ea typeface="メイリオ" panose="020B0604030504040204" pitchFamily="50" charset="-128"/>
              </a:rPr>
              <a:t>β</a:t>
            </a:r>
            <a:r>
              <a:rPr lang="ja-JP" altLang="en-US" sz="2000" dirty="0">
                <a:solidFill>
                  <a:srgbClr val="333333"/>
                </a:solidFill>
                <a:latin typeface="メイリオ" panose="020B0604030504040204" pitchFamily="50" charset="-128"/>
                <a:ea typeface="メイリオ" panose="020B0604030504040204" pitchFamily="50" charset="-128"/>
              </a:rPr>
              <a:t>＜</a:t>
            </a:r>
            <a:r>
              <a:rPr lang="en-US" altLang="ja-JP" sz="2000" dirty="0">
                <a:solidFill>
                  <a:srgbClr val="333333"/>
                </a:solidFill>
                <a:latin typeface="メイリオ" panose="020B0604030504040204" pitchFamily="50" charset="-128"/>
                <a:ea typeface="メイリオ" panose="020B0604030504040204" pitchFamily="50" charset="-128"/>
              </a:rPr>
              <a:t>α</a:t>
            </a:r>
            <a:r>
              <a:rPr lang="ja-JP" altLang="en-US" sz="2000" dirty="0">
                <a:solidFill>
                  <a:srgbClr val="333333"/>
                </a:solidFill>
                <a:latin typeface="メイリオ" panose="020B0604030504040204" pitchFamily="50" charset="-128"/>
                <a:ea typeface="メイリオ" panose="020B0604030504040204" pitchFamily="50" charset="-128"/>
              </a:rPr>
              <a:t>」が補正要件を満たさないと判断した。</a:t>
            </a:r>
            <a:endParaRPr lang="en-US" altLang="ja-JP" sz="2000" dirty="0">
              <a:solidFill>
                <a:srgbClr val="333333"/>
              </a:solidFill>
              <a:latin typeface="メイリオ" panose="020B0604030504040204" pitchFamily="50" charset="-128"/>
              <a:ea typeface="メイリオ" panose="020B0604030504040204" pitchFamily="50" charset="-128"/>
            </a:endParaRPr>
          </a:p>
          <a:p>
            <a:pPr marL="342900" indent="-342900">
              <a:buFontTx/>
              <a:buChar char="-"/>
            </a:pPr>
            <a:r>
              <a:rPr lang="zh-TW" altLang="en-US" sz="2000" b="0" i="0" dirty="0">
                <a:solidFill>
                  <a:srgbClr val="333333"/>
                </a:solidFill>
                <a:effectLst/>
                <a:latin typeface="メイリオ" panose="020B0604030504040204" pitchFamily="50" charset="-128"/>
                <a:ea typeface="メイリオ" panose="020B0604030504040204" pitchFamily="50" charset="-128"/>
              </a:rPr>
              <a:t>北京知識産権法院</a:t>
            </a:r>
            <a:r>
              <a:rPr lang="ja-JP" altLang="en-US" sz="2000" b="0" i="0" dirty="0">
                <a:solidFill>
                  <a:srgbClr val="333333"/>
                </a:solidFill>
                <a:effectLst/>
                <a:latin typeface="メイリオ" panose="020B0604030504040204" pitchFamily="50" charset="-128"/>
                <a:ea typeface="メイリオ" panose="020B0604030504040204" pitchFamily="50" charset="-128"/>
              </a:rPr>
              <a:t>は、補正内容が明細書等の記載から「</a:t>
            </a:r>
            <a:r>
              <a:rPr lang="ja-JP" altLang="en-US" sz="2000" i="0" dirty="0">
                <a:effectLst/>
                <a:latin typeface="メイリオ" panose="020B0604030504040204" pitchFamily="50" charset="-128"/>
                <a:ea typeface="メイリオ" panose="020B0604030504040204" pitchFamily="50" charset="-128"/>
              </a:rPr>
              <a:t>直接かつ疑う余地もなく</a:t>
            </a:r>
            <a:br>
              <a:rPr lang="en-US" altLang="ja-JP" sz="2000" i="0" dirty="0">
                <a:effectLst/>
                <a:latin typeface="メイリオ" panose="020B0604030504040204" pitchFamily="50" charset="-128"/>
                <a:ea typeface="メイリオ" panose="020B0604030504040204" pitchFamily="50" charset="-128"/>
              </a:rPr>
            </a:br>
            <a:r>
              <a:rPr lang="ja-JP" altLang="en-US" sz="2000" i="0" dirty="0">
                <a:effectLst/>
                <a:latin typeface="メイリオ" panose="020B0604030504040204" pitchFamily="50" charset="-128"/>
                <a:ea typeface="メイリオ" panose="020B0604030504040204" pitchFamily="50" charset="-128"/>
              </a:rPr>
              <a:t>確定できる</a:t>
            </a:r>
            <a:r>
              <a:rPr lang="ja-JP" altLang="en-US" sz="2000" b="0" i="0" dirty="0">
                <a:solidFill>
                  <a:srgbClr val="333333"/>
                </a:solidFill>
                <a:effectLst/>
                <a:latin typeface="メイリオ" panose="020B0604030504040204" pitchFamily="50" charset="-128"/>
                <a:ea typeface="メイリオ" panose="020B0604030504040204" pitchFamily="50" charset="-128"/>
              </a:rPr>
              <a:t>」として補正を認めた。</a:t>
            </a:r>
            <a:endParaRPr lang="en-US" altLang="ja-JP" sz="2000" b="0" i="0" dirty="0">
              <a:solidFill>
                <a:srgbClr val="333333"/>
              </a:solidFill>
              <a:effectLst/>
              <a:latin typeface="メイリオ" panose="020B0604030504040204" pitchFamily="50" charset="-128"/>
              <a:ea typeface="メイリオ" panose="020B0604030504040204" pitchFamily="50" charset="-128"/>
            </a:endParaRPr>
          </a:p>
          <a:p>
            <a:pPr marL="342900" indent="-342900">
              <a:buFontTx/>
              <a:buChar char="-"/>
            </a:pPr>
            <a:r>
              <a:rPr lang="ja-JP" altLang="en-US" sz="2400" b="0" i="0" dirty="0">
                <a:solidFill>
                  <a:srgbClr val="333333"/>
                </a:solidFill>
                <a:effectLst/>
                <a:latin typeface="メイリオ" panose="020B0604030504040204" pitchFamily="50" charset="-128"/>
                <a:ea typeface="メイリオ" panose="020B0604030504040204" pitchFamily="50" charset="-128"/>
              </a:rPr>
              <a:t>最高人民法院は、</a:t>
            </a:r>
            <a:r>
              <a:rPr lang="en-US" altLang="ja-JP" sz="2400" b="0" i="0" dirty="0">
                <a:solidFill>
                  <a:srgbClr val="333333"/>
                </a:solidFill>
                <a:effectLst/>
                <a:latin typeface="メイリオ" panose="020B0604030504040204" pitchFamily="50" charset="-128"/>
                <a:ea typeface="メイリオ" panose="020B0604030504040204" pitchFamily="50" charset="-128"/>
              </a:rPr>
              <a:t>『</a:t>
            </a:r>
            <a:r>
              <a:rPr lang="ja-JP" altLang="en-US" sz="2400" b="0" i="0" dirty="0">
                <a:solidFill>
                  <a:srgbClr val="333333"/>
                </a:solidFill>
                <a:effectLst/>
                <a:latin typeface="メイリオ" panose="020B0604030504040204" pitchFamily="50" charset="-128"/>
                <a:ea typeface="メイリオ" panose="020B0604030504040204" pitchFamily="50" charset="-128"/>
              </a:rPr>
              <a:t>当業者が、当初明細書等から発明の目的と合わせて</a:t>
            </a:r>
            <a:br>
              <a:rPr lang="en-US" altLang="ja-JP" sz="2400" dirty="0">
                <a:solidFill>
                  <a:srgbClr val="333333"/>
                </a:solidFill>
                <a:latin typeface="メイリオ" panose="020B0604030504040204" pitchFamily="50" charset="-128"/>
                <a:ea typeface="メイリオ" panose="020B0604030504040204" pitchFamily="50" charset="-128"/>
              </a:rPr>
            </a:br>
            <a:r>
              <a:rPr lang="ja-JP" altLang="en-US" sz="2400" dirty="0">
                <a:solidFill>
                  <a:srgbClr val="333333"/>
                </a:solidFill>
                <a:latin typeface="メイリオ" panose="020B0604030504040204" pitchFamily="50" charset="-128"/>
                <a:ea typeface="メイリオ" panose="020B0604030504040204" pitchFamily="50" charset="-128"/>
              </a:rPr>
              <a:t>直接かつ明確に導き出せる補正は許可される。</a:t>
            </a:r>
            <a:r>
              <a:rPr lang="en-US" altLang="ja-JP" sz="2400" dirty="0">
                <a:solidFill>
                  <a:srgbClr val="333333"/>
                </a:solidFill>
                <a:latin typeface="メイリオ" panose="020B0604030504040204" pitchFamily="50" charset="-128"/>
                <a:ea typeface="メイリオ" panose="020B0604030504040204" pitchFamily="50" charset="-128"/>
              </a:rPr>
              <a:t>』</a:t>
            </a:r>
            <a:r>
              <a:rPr lang="ja-JP" altLang="en-US" sz="2400" dirty="0">
                <a:solidFill>
                  <a:srgbClr val="333333"/>
                </a:solidFill>
                <a:latin typeface="メイリオ" panose="020B0604030504040204" pitchFamily="50" charset="-128"/>
                <a:ea typeface="メイリオ" panose="020B0604030504040204" pitchFamily="50" charset="-128"/>
              </a:rPr>
              <a:t>と判示した。</a:t>
            </a:r>
            <a:endParaRPr lang="en-US" altLang="ja-JP" sz="2400" dirty="0">
              <a:solidFill>
                <a:srgbClr val="333333"/>
              </a:solidFill>
              <a:latin typeface="メイリオ" panose="020B0604030504040204" pitchFamily="50" charset="-128"/>
              <a:ea typeface="メイリオ" panose="020B0604030504040204" pitchFamily="50" charset="-128"/>
            </a:endParaRPr>
          </a:p>
          <a:p>
            <a:r>
              <a:rPr lang="ja-JP" altLang="en-US" sz="2400" dirty="0">
                <a:latin typeface="メイリオ" panose="020B0604030504040204" pitchFamily="50" charset="-128"/>
                <a:ea typeface="メイリオ" panose="020B0604030504040204" pitchFamily="50" charset="-128"/>
                <a:cs typeface="メイリオ" panose="020B0604030504040204" pitchFamily="50" charset="-128"/>
              </a:rPr>
              <a:t>⇒ とはいえ、審査実務で補正制限の劇的な緩和はすぐには期待できない</a:t>
            </a:r>
            <a:r>
              <a:rPr lang="en-US" altLang="ja-JP" sz="24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2400" dirty="0">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2400" b="0" i="0" dirty="0">
              <a:solidFill>
                <a:srgbClr val="333333"/>
              </a:solidFill>
              <a:effectLst/>
              <a:latin typeface="メイリオ" panose="020B0604030504040204" pitchFamily="50" charset="-128"/>
              <a:ea typeface="メイリオ" panose="020B0604030504040204" pitchFamily="50" charset="-128"/>
            </a:endParaRPr>
          </a:p>
        </p:txBody>
      </p:sp>
      <p:sp>
        <p:nvSpPr>
          <p:cNvPr id="9" name="角丸四角形 26">
            <a:extLst>
              <a:ext uri="{FF2B5EF4-FFF2-40B4-BE49-F238E27FC236}">
                <a16:creationId xmlns:a16="http://schemas.microsoft.com/office/drawing/2014/main" id="{DD29B5C5-27D8-D2CB-FA72-C9521D6A8C00}"/>
              </a:ext>
            </a:extLst>
          </p:cNvPr>
          <p:cNvSpPr/>
          <p:nvPr/>
        </p:nvSpPr>
        <p:spPr>
          <a:xfrm>
            <a:off x="5550304" y="2139418"/>
            <a:ext cx="4040010" cy="342525"/>
          </a:xfrm>
          <a:prstGeom prst="roundRect">
            <a:avLst/>
          </a:prstGeom>
          <a:solidFill>
            <a:schemeClr val="accent1">
              <a:alpha val="23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0" name="角丸四角形 26">
            <a:extLst>
              <a:ext uri="{FF2B5EF4-FFF2-40B4-BE49-F238E27FC236}">
                <a16:creationId xmlns:a16="http://schemas.microsoft.com/office/drawing/2014/main" id="{F598BC55-D105-B8B1-91C7-46C1AB501C08}"/>
              </a:ext>
            </a:extLst>
          </p:cNvPr>
          <p:cNvSpPr/>
          <p:nvPr/>
        </p:nvSpPr>
        <p:spPr>
          <a:xfrm>
            <a:off x="4340438" y="3257737"/>
            <a:ext cx="4040010" cy="342525"/>
          </a:xfrm>
          <a:prstGeom prst="roundRect">
            <a:avLst/>
          </a:prstGeom>
          <a:solidFill>
            <a:schemeClr val="accent1">
              <a:alpha val="23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1" name="角丸四角形 22">
            <a:extLst>
              <a:ext uri="{FF2B5EF4-FFF2-40B4-BE49-F238E27FC236}">
                <a16:creationId xmlns:a16="http://schemas.microsoft.com/office/drawing/2014/main" id="{31640813-68CC-0169-5A74-3C93600E4D01}"/>
              </a:ext>
            </a:extLst>
          </p:cNvPr>
          <p:cNvSpPr/>
          <p:nvPr/>
        </p:nvSpPr>
        <p:spPr>
          <a:xfrm>
            <a:off x="5550304" y="2553077"/>
            <a:ext cx="4040010" cy="292083"/>
          </a:xfrm>
          <a:prstGeom prst="roundRect">
            <a:avLst/>
          </a:prstGeom>
          <a:solidFill>
            <a:srgbClr val="FF0000">
              <a:alpha val="8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2" name="角丸四角形 22">
            <a:extLst>
              <a:ext uri="{FF2B5EF4-FFF2-40B4-BE49-F238E27FC236}">
                <a16:creationId xmlns:a16="http://schemas.microsoft.com/office/drawing/2014/main" id="{DD9C438F-CCA9-96BA-5DC9-0ECAE42B0087}"/>
              </a:ext>
            </a:extLst>
          </p:cNvPr>
          <p:cNvSpPr/>
          <p:nvPr/>
        </p:nvSpPr>
        <p:spPr>
          <a:xfrm>
            <a:off x="2153961" y="2930087"/>
            <a:ext cx="1677810" cy="301756"/>
          </a:xfrm>
          <a:prstGeom prst="roundRect">
            <a:avLst/>
          </a:prstGeom>
          <a:solidFill>
            <a:srgbClr val="FF0000">
              <a:alpha val="8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54263039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16D17C8-4929-130B-CAEA-3A9C72548A0F}"/>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FD1733EF-BEC2-66B2-C526-99EE66348897}"/>
              </a:ext>
            </a:extLst>
          </p:cNvPr>
          <p:cNvSpPr txBox="1">
            <a:spLocks/>
          </p:cNvSpPr>
          <p:nvPr/>
        </p:nvSpPr>
        <p:spPr>
          <a:xfrm>
            <a:off x="1143000" y="533401"/>
            <a:ext cx="9906000" cy="1382156"/>
          </a:xfrm>
          <a:prstGeom prst="rect">
            <a:avLst/>
          </a:prstGeom>
        </p:spPr>
        <p:txBody>
          <a:bodyPr/>
          <a:lstStyle>
            <a:lvl1pPr algn="l" defTabSz="914400" rtl="0" eaLnBrk="1" latinLnBrk="0" hangingPunct="1">
              <a:lnSpc>
                <a:spcPct val="105000"/>
              </a:lnSpc>
              <a:spcBef>
                <a:spcPct val="0"/>
              </a:spcBef>
              <a:buNone/>
              <a:defRPr sz="4800" b="1" i="0" kern="1200" cap="none" spc="140" baseline="0">
                <a:solidFill>
                  <a:schemeClr val="tx2"/>
                </a:solidFill>
                <a:latin typeface="+mj-lt"/>
                <a:ea typeface="+mj-ea"/>
                <a:cs typeface="+mj-cs"/>
              </a:defRPr>
            </a:lvl1pPr>
          </a:lstStyle>
          <a:p>
            <a:r>
              <a:rPr kumimoji="1" lang="en-US" altLang="ja-JP" dirty="0"/>
              <a:t>5.2 </a:t>
            </a:r>
            <a:r>
              <a:rPr lang="ja-JP" altLang="en-US" dirty="0"/>
              <a:t>受動補正の目的制限</a:t>
            </a:r>
            <a:endParaRPr kumimoji="1" lang="ja-JP" altLang="en-US" dirty="0"/>
          </a:p>
        </p:txBody>
      </p:sp>
      <p:sp>
        <p:nvSpPr>
          <p:cNvPr id="32" name="フッター プレースホルダー 2">
            <a:extLst>
              <a:ext uri="{FF2B5EF4-FFF2-40B4-BE49-F238E27FC236}">
                <a16:creationId xmlns:a16="http://schemas.microsoft.com/office/drawing/2014/main" id="{B3CB86B4-2804-D19E-63C0-B3F4FC585CAC}"/>
              </a:ext>
            </a:extLst>
          </p:cNvPr>
          <p:cNvSpPr>
            <a:spLocks noGrp="1"/>
          </p:cNvSpPr>
          <p:nvPr>
            <p:ph type="ftr" sz="quarter" idx="11"/>
          </p:nvPr>
        </p:nvSpPr>
        <p:spPr>
          <a:xfrm>
            <a:off x="4630250" y="6536434"/>
            <a:ext cx="2592585" cy="365125"/>
          </a:xfrm>
        </p:spPr>
        <p:txBody>
          <a:bodyPr/>
          <a:lstStyle/>
          <a:p>
            <a:r>
              <a:rPr lang="en-US" altLang="ja-JP" sz="800" dirty="0">
                <a:latin typeface="メイリオ" panose="020B0604030504040204" pitchFamily="50" charset="-128"/>
                <a:ea typeface="メイリオ" panose="020B0604030504040204" pitchFamily="50" charset="-128"/>
                <a:cs typeface="Arial" panose="020B0604020202020204" pitchFamily="34" charset="0"/>
              </a:rPr>
              <a:t>©SSIP</a:t>
            </a:r>
            <a:r>
              <a:rPr lang="ja-JP" altLang="en-US" sz="800" dirty="0">
                <a:latin typeface="メイリオ" panose="020B0604030504040204" pitchFamily="50" charset="-128"/>
                <a:ea typeface="メイリオ" panose="020B0604030504040204" pitchFamily="50" charset="-128"/>
                <a:cs typeface="Arial" panose="020B0604020202020204" pitchFamily="34" charset="0"/>
              </a:rPr>
              <a:t>弁理士法人</a:t>
            </a:r>
            <a:r>
              <a:rPr lang="en-US" altLang="ja-JP" sz="800" dirty="0">
                <a:latin typeface="メイリオ" panose="020B0604030504040204" pitchFamily="50" charset="-128"/>
                <a:ea typeface="メイリオ" panose="020B0604030504040204" pitchFamily="50" charset="-128"/>
                <a:cs typeface="Arial" panose="020B0604020202020204" pitchFamily="34" charset="0"/>
              </a:rPr>
              <a:t>. All Rights Reserved.</a:t>
            </a:r>
          </a:p>
        </p:txBody>
      </p:sp>
      <p:sp>
        <p:nvSpPr>
          <p:cNvPr id="3" name="正方形/長方形 2">
            <a:extLst>
              <a:ext uri="{FF2B5EF4-FFF2-40B4-BE49-F238E27FC236}">
                <a16:creationId xmlns:a16="http://schemas.microsoft.com/office/drawing/2014/main" id="{0FBA9D2F-9B89-AA61-F326-036ACD6FE480}"/>
              </a:ext>
            </a:extLst>
          </p:cNvPr>
          <p:cNvSpPr/>
          <p:nvPr/>
        </p:nvSpPr>
        <p:spPr>
          <a:xfrm>
            <a:off x="1064174" y="1479733"/>
            <a:ext cx="162628" cy="144016"/>
          </a:xfrm>
          <a:prstGeom prst="rect">
            <a:avLst/>
          </a:prstGeom>
          <a:solidFill>
            <a:srgbClr val="D4162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 name="正方形/長方形 3">
            <a:extLst>
              <a:ext uri="{FF2B5EF4-FFF2-40B4-BE49-F238E27FC236}">
                <a16:creationId xmlns:a16="http://schemas.microsoft.com/office/drawing/2014/main" id="{CA642A0A-0BF9-E778-C55F-FF4DEE0DB4A3}"/>
              </a:ext>
            </a:extLst>
          </p:cNvPr>
          <p:cNvSpPr/>
          <p:nvPr/>
        </p:nvSpPr>
        <p:spPr>
          <a:xfrm>
            <a:off x="1078553" y="2631861"/>
            <a:ext cx="162628" cy="144016"/>
          </a:xfrm>
          <a:prstGeom prst="rect">
            <a:avLst/>
          </a:prstGeom>
          <a:solidFill>
            <a:srgbClr val="D4162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3" name="テキスト ボックス 12">
            <a:extLst>
              <a:ext uri="{FF2B5EF4-FFF2-40B4-BE49-F238E27FC236}">
                <a16:creationId xmlns:a16="http://schemas.microsoft.com/office/drawing/2014/main" id="{4E2E04C2-CC98-F989-3C54-004C947BEE08}"/>
              </a:ext>
            </a:extLst>
          </p:cNvPr>
          <p:cNvSpPr txBox="1"/>
          <p:nvPr/>
        </p:nvSpPr>
        <p:spPr>
          <a:xfrm>
            <a:off x="1143000" y="1407725"/>
            <a:ext cx="10055852" cy="1015663"/>
          </a:xfrm>
          <a:prstGeom prst="rect">
            <a:avLst/>
          </a:prstGeom>
          <a:noFill/>
        </p:spPr>
        <p:txBody>
          <a:bodyPr wrap="square" rtlCol="0">
            <a:spAutoFit/>
          </a:bodyPr>
          <a:lstStyle/>
          <a:p>
            <a:r>
              <a:rPr lang="en-US" altLang="ja-JP" sz="20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2000" dirty="0">
                <a:latin typeface="メイリオ" panose="020B0604030504040204" pitchFamily="50" charset="-128"/>
                <a:ea typeface="メイリオ" panose="020B0604030504040204" pitchFamily="50" charset="-128"/>
                <a:cs typeface="メイリオ" panose="020B0604030504040204" pitchFamily="50" charset="-128"/>
              </a:rPr>
              <a:t>出願人国務院特許行政部門が発行する審査意見通知書を受領した後、特許出願書類を補正する場合は、</a:t>
            </a:r>
            <a:r>
              <a:rPr lang="ja-JP" altLang="en-US" sz="2000" b="1" dirty="0">
                <a:latin typeface="メイリオ" panose="020B0604030504040204" pitchFamily="50" charset="-128"/>
                <a:ea typeface="メイリオ" panose="020B0604030504040204" pitchFamily="50" charset="-128"/>
                <a:cs typeface="メイリオ" panose="020B0604030504040204" pitchFamily="50" charset="-128"/>
              </a:rPr>
              <a:t>通知書に指摘された欠陥のみ</a:t>
            </a:r>
            <a:r>
              <a:rPr lang="ja-JP" altLang="en-US" sz="2000" dirty="0">
                <a:latin typeface="メイリオ" panose="020B0604030504040204" pitchFamily="50" charset="-128"/>
                <a:ea typeface="メイリオ" panose="020B0604030504040204" pitchFamily="50" charset="-128"/>
                <a:cs typeface="メイリオ" panose="020B0604030504040204" pitchFamily="50" charset="-128"/>
              </a:rPr>
              <a:t>に対して、補正を行わなければならない。</a:t>
            </a:r>
            <a:r>
              <a:rPr lang="en-US" altLang="ja-JP" sz="20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2000" dirty="0">
                <a:latin typeface="メイリオ" panose="020B0604030504040204" pitchFamily="50" charset="-128"/>
                <a:ea typeface="メイリオ" panose="020B0604030504040204" pitchFamily="50" charset="-128"/>
                <a:cs typeface="メイリオ" panose="020B0604030504040204" pitchFamily="50" charset="-128"/>
              </a:rPr>
              <a:t>（実施細則</a:t>
            </a:r>
            <a:r>
              <a:rPr lang="en-US" altLang="ja-JP" sz="2000" dirty="0">
                <a:latin typeface="メイリオ" panose="020B0604030504040204" pitchFamily="50" charset="-128"/>
                <a:ea typeface="メイリオ" panose="020B0604030504040204" pitchFamily="50" charset="-128"/>
                <a:cs typeface="メイリオ" panose="020B0604030504040204" pitchFamily="50" charset="-128"/>
              </a:rPr>
              <a:t>57</a:t>
            </a:r>
            <a:r>
              <a:rPr lang="ja-JP" altLang="en-US" sz="2000" dirty="0">
                <a:latin typeface="メイリオ" panose="020B0604030504040204" pitchFamily="50" charset="-128"/>
                <a:ea typeface="メイリオ" panose="020B0604030504040204" pitchFamily="50" charset="-128"/>
                <a:cs typeface="メイリオ" panose="020B0604030504040204" pitchFamily="50" charset="-128"/>
              </a:rPr>
              <a:t>条</a:t>
            </a:r>
            <a:r>
              <a:rPr lang="en-US" altLang="ja-JP" sz="2000" dirty="0">
                <a:latin typeface="メイリオ" panose="020B0604030504040204" pitchFamily="50" charset="-128"/>
                <a:ea typeface="メイリオ" panose="020B0604030504040204" pitchFamily="50" charset="-128"/>
                <a:cs typeface="メイリオ" panose="020B0604030504040204" pitchFamily="50" charset="-128"/>
              </a:rPr>
              <a:t>3</a:t>
            </a:r>
            <a:r>
              <a:rPr lang="ja-JP" altLang="en-US" sz="2000" dirty="0">
                <a:latin typeface="メイリオ" panose="020B0604030504040204" pitchFamily="50" charset="-128"/>
                <a:ea typeface="メイリオ" panose="020B0604030504040204" pitchFamily="50" charset="-128"/>
                <a:cs typeface="メイリオ" panose="020B0604030504040204" pitchFamily="50" charset="-128"/>
              </a:rPr>
              <a:t>項）</a:t>
            </a:r>
            <a:endParaRPr lang="en-US" altLang="ja-JP" sz="20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5" name="テキスト ボックス 14">
            <a:extLst>
              <a:ext uri="{FF2B5EF4-FFF2-40B4-BE49-F238E27FC236}">
                <a16:creationId xmlns:a16="http://schemas.microsoft.com/office/drawing/2014/main" id="{BE07E3B2-DC1E-398E-3940-D0EC142DE7DF}"/>
              </a:ext>
            </a:extLst>
          </p:cNvPr>
          <p:cNvSpPr txBox="1"/>
          <p:nvPr/>
        </p:nvSpPr>
        <p:spPr>
          <a:xfrm>
            <a:off x="1222569" y="2558601"/>
            <a:ext cx="9619602" cy="2862322"/>
          </a:xfrm>
          <a:prstGeom prst="rect">
            <a:avLst/>
          </a:prstGeom>
          <a:noFill/>
        </p:spPr>
        <p:txBody>
          <a:bodyPr wrap="square" rtlCol="0">
            <a:spAutoFit/>
          </a:bodyPr>
          <a:lstStyle/>
          <a:p>
            <a:r>
              <a:rPr lang="ja-JP" altLang="en-US" sz="2000" dirty="0">
                <a:latin typeface="メイリオ" panose="020B0604030504040204" pitchFamily="50" charset="-128"/>
                <a:ea typeface="メイリオ" panose="020B0604030504040204" pitchFamily="50" charset="-128"/>
                <a:cs typeface="メイリオ" panose="020B0604030504040204" pitchFamily="50" charset="-128"/>
              </a:rPr>
              <a:t>指摘された欠陥以外に対する補正（審査指南第２部第８章</a:t>
            </a:r>
            <a:r>
              <a:rPr lang="en-US" altLang="ja-JP" sz="2000" dirty="0">
                <a:latin typeface="メイリオ" panose="020B0604030504040204" pitchFamily="50" charset="-128"/>
                <a:ea typeface="メイリオ" panose="020B0604030504040204" pitchFamily="50" charset="-128"/>
                <a:cs typeface="メイリオ" panose="020B0604030504040204" pitchFamily="50" charset="-128"/>
              </a:rPr>
              <a:t>5.2.1.3</a:t>
            </a:r>
            <a:r>
              <a:rPr lang="ja-JP" altLang="en-US" sz="2000" dirty="0">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2000" dirty="0">
              <a:latin typeface="メイリオ" panose="020B0604030504040204" pitchFamily="50" charset="-128"/>
              <a:ea typeface="メイリオ" panose="020B0604030504040204" pitchFamily="50" charset="-128"/>
              <a:cs typeface="メイリオ" panose="020B0604030504040204" pitchFamily="50" charset="-128"/>
            </a:endParaRPr>
          </a:p>
          <a:p>
            <a:r>
              <a:rPr lang="en-US" altLang="ja-JP" sz="2000" dirty="0">
                <a:latin typeface="メイリオ" panose="020B0604030504040204" pitchFamily="50" charset="-128"/>
                <a:ea typeface="メイリオ" panose="020B0604030504040204" pitchFamily="50" charset="-128"/>
                <a:cs typeface="メイリオ" panose="020B0604030504040204" pitchFamily="50" charset="-128"/>
              </a:rPr>
              <a:t>(1)</a:t>
            </a:r>
            <a:r>
              <a:rPr lang="ja-JP" altLang="en-US" sz="2000" dirty="0">
                <a:latin typeface="メイリオ" panose="020B0604030504040204" pitchFamily="50" charset="-128"/>
                <a:ea typeface="メイリオ" panose="020B0604030504040204" pitchFamily="50" charset="-128"/>
                <a:cs typeface="メイリオ" panose="020B0604030504040204" pitchFamily="50" charset="-128"/>
              </a:rPr>
              <a:t>独立クレームの構成要件を自発的に</a:t>
            </a:r>
            <a:r>
              <a:rPr lang="ja-JP" altLang="en-US" sz="2000" b="1" dirty="0">
                <a:latin typeface="メイリオ" panose="020B0604030504040204" pitchFamily="50" charset="-128"/>
                <a:ea typeface="メイリオ" panose="020B0604030504040204" pitchFamily="50" charset="-128"/>
                <a:cs typeface="メイリオ" panose="020B0604030504040204" pitchFamily="50" charset="-128"/>
              </a:rPr>
              <a:t>削除して権利範囲を広げる</a:t>
            </a:r>
            <a:r>
              <a:rPr lang="ja-JP" altLang="en-US" sz="2000" dirty="0">
                <a:latin typeface="メイリオ" panose="020B0604030504040204" pitchFamily="50" charset="-128"/>
                <a:ea typeface="メイリオ" panose="020B0604030504040204" pitchFamily="50" charset="-128"/>
                <a:cs typeface="メイリオ" panose="020B0604030504040204" pitchFamily="50" charset="-128"/>
              </a:rPr>
              <a:t>補正</a:t>
            </a:r>
            <a:endParaRPr lang="en-US" altLang="ja-JP" sz="2000" dirty="0">
              <a:latin typeface="メイリオ" panose="020B0604030504040204" pitchFamily="50" charset="-128"/>
              <a:ea typeface="メイリオ" panose="020B0604030504040204" pitchFamily="50" charset="-128"/>
              <a:cs typeface="メイリオ" panose="020B0604030504040204" pitchFamily="50" charset="-128"/>
            </a:endParaRPr>
          </a:p>
          <a:p>
            <a:r>
              <a:rPr lang="en-US" altLang="ja-JP" sz="2000" dirty="0">
                <a:latin typeface="メイリオ" panose="020B0604030504040204" pitchFamily="50" charset="-128"/>
                <a:ea typeface="メイリオ" panose="020B0604030504040204" pitchFamily="50" charset="-128"/>
                <a:cs typeface="メイリオ" panose="020B0604030504040204" pitchFamily="50" charset="-128"/>
              </a:rPr>
              <a:t>(2)</a:t>
            </a:r>
            <a:r>
              <a:rPr lang="ja-JP" altLang="en-US" sz="2000" dirty="0">
                <a:latin typeface="メイリオ" panose="020B0604030504040204" pitchFamily="50" charset="-128"/>
                <a:ea typeface="メイリオ" panose="020B0604030504040204" pitchFamily="50" charset="-128"/>
                <a:cs typeface="メイリオ" panose="020B0604030504040204" pitchFamily="50" charset="-128"/>
              </a:rPr>
              <a:t>独立クレームの構成要件を自発的に</a:t>
            </a:r>
            <a:r>
              <a:rPr lang="ja-JP" altLang="en-US" sz="2000" b="1" dirty="0">
                <a:latin typeface="メイリオ" panose="020B0604030504040204" pitchFamily="50" charset="-128"/>
                <a:ea typeface="メイリオ" panose="020B0604030504040204" pitchFamily="50" charset="-128"/>
                <a:cs typeface="メイリオ" panose="020B0604030504040204" pitchFamily="50" charset="-128"/>
              </a:rPr>
              <a:t>変更して権利範囲を広げる</a:t>
            </a:r>
            <a:r>
              <a:rPr lang="ja-JP" altLang="en-US" sz="2000" dirty="0">
                <a:latin typeface="メイリオ" panose="020B0604030504040204" pitchFamily="50" charset="-128"/>
                <a:ea typeface="メイリオ" panose="020B0604030504040204" pitchFamily="50" charset="-128"/>
                <a:cs typeface="メイリオ" panose="020B0604030504040204" pitchFamily="50" charset="-128"/>
              </a:rPr>
              <a:t>補正</a:t>
            </a:r>
            <a:endParaRPr lang="en-US" altLang="ja-JP" sz="2000" dirty="0">
              <a:latin typeface="メイリオ" panose="020B0604030504040204" pitchFamily="50" charset="-128"/>
              <a:ea typeface="メイリオ" panose="020B0604030504040204" pitchFamily="50" charset="-128"/>
              <a:cs typeface="メイリオ" panose="020B0604030504040204" pitchFamily="50" charset="-128"/>
            </a:endParaRPr>
          </a:p>
          <a:p>
            <a:r>
              <a:rPr lang="en-US" altLang="ja-JP" sz="2000" dirty="0">
                <a:latin typeface="メイリオ" panose="020B0604030504040204" pitchFamily="50" charset="-128"/>
                <a:ea typeface="メイリオ" panose="020B0604030504040204" pitchFamily="50" charset="-128"/>
                <a:cs typeface="メイリオ" panose="020B0604030504040204" pitchFamily="50" charset="-128"/>
              </a:rPr>
              <a:t>(3)</a:t>
            </a:r>
            <a:r>
              <a:rPr lang="ja-JP" altLang="en-US" sz="2000" dirty="0">
                <a:latin typeface="メイリオ" panose="020B0604030504040204" pitchFamily="50" charset="-128"/>
                <a:ea typeface="メイリオ" panose="020B0604030504040204" pitchFamily="50" charset="-128"/>
                <a:cs typeface="メイリオ" panose="020B0604030504040204" pitchFamily="50" charset="-128"/>
              </a:rPr>
              <a:t>明細書のみに記載された、当初のクレームと</a:t>
            </a:r>
            <a:r>
              <a:rPr lang="ja-JP" altLang="en-US" sz="2000" b="1" dirty="0">
                <a:latin typeface="メイリオ" panose="020B0604030504040204" pitchFamily="50" charset="-128"/>
                <a:ea typeface="メイリオ" panose="020B0604030504040204" pitchFamily="50" charset="-128"/>
                <a:cs typeface="メイリオ" panose="020B0604030504040204" pitchFamily="50" charset="-128"/>
              </a:rPr>
              <a:t>単一性が無い</a:t>
            </a:r>
            <a:r>
              <a:rPr lang="ja-JP" altLang="en-US" sz="2000" dirty="0">
                <a:latin typeface="メイリオ" panose="020B0604030504040204" pitchFamily="50" charset="-128"/>
                <a:ea typeface="メイリオ" panose="020B0604030504040204" pitchFamily="50" charset="-128"/>
                <a:cs typeface="メイリオ" panose="020B0604030504040204" pitchFamily="50" charset="-128"/>
              </a:rPr>
              <a:t>技術内容を自発的に</a:t>
            </a:r>
            <a:endParaRPr lang="en-US" altLang="ja-JP" sz="200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2000" dirty="0">
                <a:latin typeface="メイリオ" panose="020B0604030504040204" pitchFamily="50" charset="-128"/>
                <a:ea typeface="メイリオ" panose="020B0604030504040204" pitchFamily="50" charset="-128"/>
                <a:cs typeface="メイリオ" panose="020B0604030504040204" pitchFamily="50" charset="-128"/>
              </a:rPr>
              <a:t>　補正後のクレームの主題とする補正</a:t>
            </a:r>
            <a:endParaRPr lang="en-US" altLang="ja-JP" sz="2000" dirty="0">
              <a:latin typeface="メイリオ" panose="020B0604030504040204" pitchFamily="50" charset="-128"/>
              <a:ea typeface="メイリオ" panose="020B0604030504040204" pitchFamily="50" charset="-128"/>
              <a:cs typeface="メイリオ" panose="020B0604030504040204" pitchFamily="50" charset="-128"/>
            </a:endParaRPr>
          </a:p>
          <a:p>
            <a:r>
              <a:rPr lang="en-US" altLang="ja-JP" sz="2000" dirty="0">
                <a:latin typeface="メイリオ" panose="020B0604030504040204" pitchFamily="50" charset="-128"/>
                <a:ea typeface="メイリオ" panose="020B0604030504040204" pitchFamily="50" charset="-128"/>
                <a:cs typeface="メイリオ" panose="020B0604030504040204" pitchFamily="50" charset="-128"/>
              </a:rPr>
              <a:t>(4)</a:t>
            </a:r>
            <a:r>
              <a:rPr lang="ja-JP" altLang="en-US" sz="2000" u="sng" dirty="0">
                <a:solidFill>
                  <a:srgbClr val="D4162D"/>
                </a:solidFill>
                <a:latin typeface="メイリオ" panose="020B0604030504040204" pitchFamily="50" charset="-128"/>
                <a:ea typeface="メイリオ" panose="020B0604030504040204" pitchFamily="50" charset="-128"/>
                <a:cs typeface="メイリオ" panose="020B0604030504040204" pitchFamily="50" charset="-128"/>
              </a:rPr>
              <a:t>当初の請求の範囲に記載されていない</a:t>
            </a:r>
            <a:r>
              <a:rPr lang="ja-JP" altLang="en-US" sz="2000" dirty="0">
                <a:latin typeface="メイリオ" panose="020B0604030504040204" pitchFamily="50" charset="-128"/>
                <a:ea typeface="メイリオ" panose="020B0604030504040204" pitchFamily="50" charset="-128"/>
                <a:cs typeface="メイリオ" panose="020B0604030504040204" pitchFamily="50" charset="-128"/>
              </a:rPr>
              <a:t>発明を規定する</a:t>
            </a:r>
            <a:r>
              <a:rPr lang="ja-JP" altLang="en-US" sz="2000" b="1" dirty="0">
                <a:latin typeface="メイリオ" panose="020B0604030504040204" pitchFamily="50" charset="-128"/>
                <a:ea typeface="メイリオ" panose="020B0604030504040204" pitchFamily="50" charset="-128"/>
                <a:cs typeface="メイリオ" panose="020B0604030504040204" pitchFamily="50" charset="-128"/>
              </a:rPr>
              <a:t>新たな独立項を自発的に</a:t>
            </a:r>
            <a:endParaRPr lang="en-US" altLang="ja-JP" sz="2000" b="1"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2000" b="1" dirty="0">
                <a:latin typeface="メイリオ" panose="020B0604030504040204" pitchFamily="50" charset="-128"/>
                <a:ea typeface="メイリオ" panose="020B0604030504040204" pitchFamily="50" charset="-128"/>
                <a:cs typeface="メイリオ" panose="020B0604030504040204" pitchFamily="50" charset="-128"/>
              </a:rPr>
              <a:t>　追加</a:t>
            </a:r>
            <a:r>
              <a:rPr lang="ja-JP" altLang="en-US" sz="2000" dirty="0">
                <a:latin typeface="メイリオ" panose="020B0604030504040204" pitchFamily="50" charset="-128"/>
                <a:ea typeface="メイリオ" panose="020B0604030504040204" pitchFamily="50" charset="-128"/>
                <a:cs typeface="メイリオ" panose="020B0604030504040204" pitchFamily="50" charset="-128"/>
              </a:rPr>
              <a:t>する補正</a:t>
            </a:r>
            <a:endParaRPr lang="en-US" altLang="ja-JP" sz="2000" dirty="0">
              <a:latin typeface="メイリオ" panose="020B0604030504040204" pitchFamily="50" charset="-128"/>
              <a:ea typeface="メイリオ" panose="020B0604030504040204" pitchFamily="50" charset="-128"/>
              <a:cs typeface="メイリオ" panose="020B0604030504040204" pitchFamily="50" charset="-128"/>
            </a:endParaRPr>
          </a:p>
          <a:p>
            <a:r>
              <a:rPr lang="en-US" altLang="ja-JP" sz="2000" dirty="0">
                <a:latin typeface="メイリオ" panose="020B0604030504040204" pitchFamily="50" charset="-128"/>
                <a:ea typeface="メイリオ" panose="020B0604030504040204" pitchFamily="50" charset="-128"/>
                <a:cs typeface="メイリオ" panose="020B0604030504040204" pitchFamily="50" charset="-128"/>
              </a:rPr>
              <a:t>(5)</a:t>
            </a:r>
            <a:r>
              <a:rPr lang="ja-JP" altLang="en-US" sz="2000" u="sng" dirty="0">
                <a:solidFill>
                  <a:srgbClr val="D4162D"/>
                </a:solidFill>
                <a:latin typeface="メイリオ" panose="020B0604030504040204" pitchFamily="50" charset="-128"/>
                <a:ea typeface="メイリオ" panose="020B0604030504040204" pitchFamily="50" charset="-128"/>
                <a:cs typeface="メイリオ" panose="020B0604030504040204" pitchFamily="50" charset="-128"/>
              </a:rPr>
              <a:t>当初の請求の範囲に記載されていない</a:t>
            </a:r>
            <a:r>
              <a:rPr lang="ja-JP" altLang="en-US" sz="2000" dirty="0">
                <a:latin typeface="メイリオ" panose="020B0604030504040204" pitchFamily="50" charset="-128"/>
                <a:ea typeface="メイリオ" panose="020B0604030504040204" pitchFamily="50" charset="-128"/>
                <a:cs typeface="メイリオ" panose="020B0604030504040204" pitchFamily="50" charset="-128"/>
              </a:rPr>
              <a:t>発明を規定する</a:t>
            </a:r>
            <a:r>
              <a:rPr lang="ja-JP" altLang="en-US" sz="2000" b="1" dirty="0">
                <a:latin typeface="メイリオ" panose="020B0604030504040204" pitchFamily="50" charset="-128"/>
                <a:ea typeface="メイリオ" panose="020B0604030504040204" pitchFamily="50" charset="-128"/>
                <a:cs typeface="メイリオ" panose="020B0604030504040204" pitchFamily="50" charset="-128"/>
              </a:rPr>
              <a:t>新たな従属項を自発的に</a:t>
            </a:r>
            <a:endParaRPr lang="en-US" altLang="ja-JP" sz="2000" b="1"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2000" b="1" dirty="0">
                <a:latin typeface="メイリオ" panose="020B0604030504040204" pitchFamily="50" charset="-128"/>
                <a:ea typeface="メイリオ" panose="020B0604030504040204" pitchFamily="50" charset="-128"/>
                <a:cs typeface="メイリオ" panose="020B0604030504040204" pitchFamily="50" charset="-128"/>
              </a:rPr>
              <a:t>　追加</a:t>
            </a:r>
            <a:r>
              <a:rPr lang="ja-JP" altLang="en-US" sz="2000" dirty="0">
                <a:latin typeface="メイリオ" panose="020B0604030504040204" pitchFamily="50" charset="-128"/>
                <a:ea typeface="メイリオ" panose="020B0604030504040204" pitchFamily="50" charset="-128"/>
                <a:cs typeface="メイリオ" panose="020B0604030504040204" pitchFamily="50" charset="-128"/>
              </a:rPr>
              <a:t>する補正</a:t>
            </a:r>
            <a:endParaRPr lang="en-US" altLang="ja-JP" sz="20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7" name="テキスト ボックス 16">
            <a:extLst>
              <a:ext uri="{FF2B5EF4-FFF2-40B4-BE49-F238E27FC236}">
                <a16:creationId xmlns:a16="http://schemas.microsoft.com/office/drawing/2014/main" id="{CE7E0F12-1C10-41DF-DC2A-C64A3E01CA29}"/>
              </a:ext>
            </a:extLst>
          </p:cNvPr>
          <p:cNvSpPr txBox="1"/>
          <p:nvPr/>
        </p:nvSpPr>
        <p:spPr>
          <a:xfrm>
            <a:off x="1248227" y="5515330"/>
            <a:ext cx="9592448" cy="923330"/>
          </a:xfrm>
          <a:prstGeom prst="rect">
            <a:avLst/>
          </a:prstGeom>
          <a:noFill/>
        </p:spPr>
        <p:txBody>
          <a:bodyPr wrap="square" rtlCol="0">
            <a:spAutoFit/>
          </a:bodyPr>
          <a:lstStyle/>
          <a:p>
            <a:r>
              <a:rPr lang="en-US" altLang="ja-JP" b="1" dirty="0">
                <a:latin typeface="メイリオ" panose="020B0604030504040204" pitchFamily="50" charset="-128"/>
                <a:ea typeface="メイリオ" panose="020B0604030504040204" pitchFamily="50" charset="-128"/>
                <a:cs typeface="メイリオ" panose="020B0604030504040204" pitchFamily="50" charset="-128"/>
              </a:rPr>
              <a:t>OA</a:t>
            </a:r>
            <a:r>
              <a:rPr lang="ja-JP" altLang="en-US" b="1" dirty="0">
                <a:latin typeface="メイリオ" panose="020B0604030504040204" pitchFamily="50" charset="-128"/>
                <a:ea typeface="メイリオ" panose="020B0604030504040204" pitchFamily="50" charset="-128"/>
                <a:cs typeface="メイリオ" panose="020B0604030504040204" pitchFamily="50" charset="-128"/>
              </a:rPr>
              <a:t>対応時の補正（受動補正）の目的は厳しく制限。</a:t>
            </a:r>
            <a:r>
              <a:rPr lang="ja-JP" altLang="en-US" dirty="0">
                <a:latin typeface="メイリオ" panose="020B0604030504040204" pitchFamily="50" charset="-128"/>
                <a:ea typeface="メイリオ" panose="020B0604030504040204" pitchFamily="50" charset="-128"/>
                <a:cs typeface="メイリオ" panose="020B0604030504040204" pitchFamily="50" charset="-128"/>
              </a:rPr>
              <a:t>原明細書に記載があったとしても、</a:t>
            </a:r>
            <a:r>
              <a:rPr lang="ja-JP" altLang="en-US" b="1" dirty="0">
                <a:latin typeface="メイリオ" panose="020B0604030504040204" pitchFamily="50" charset="-128"/>
                <a:ea typeface="メイリオ" panose="020B0604030504040204" pitchFamily="50" charset="-128"/>
                <a:cs typeface="メイリオ" panose="020B0604030504040204" pitchFamily="50" charset="-128"/>
              </a:rPr>
              <a:t>元の請求項の範囲を</a:t>
            </a:r>
            <a:r>
              <a:rPr kumimoji="1" lang="ja-JP" altLang="en-US" b="1" dirty="0">
                <a:latin typeface="メイリオ" panose="020B0604030504040204" pitchFamily="50" charset="-128"/>
                <a:ea typeface="メイリオ" panose="020B0604030504040204" pitchFamily="50" charset="-128"/>
                <a:cs typeface="メイリオ" panose="020B0604030504040204" pitchFamily="50" charset="-128"/>
              </a:rPr>
              <a:t>拡大する</a:t>
            </a:r>
            <a:r>
              <a:rPr kumimoji="1" lang="ja-JP" altLang="en-US" dirty="0">
                <a:latin typeface="メイリオ" panose="020B0604030504040204" pitchFamily="50" charset="-128"/>
                <a:ea typeface="メイリオ" panose="020B0604030504040204" pitchFamily="50" charset="-128"/>
                <a:cs typeface="メイリオ" panose="020B0604030504040204" pitchFamily="50" charset="-128"/>
              </a:rPr>
              <a:t>ことはできず、</a:t>
            </a:r>
            <a:r>
              <a:rPr kumimoji="1" lang="ja-JP" altLang="en-US" b="1" dirty="0">
                <a:latin typeface="メイリオ" panose="020B0604030504040204" pitchFamily="50" charset="-128"/>
                <a:ea typeface="メイリオ" panose="020B0604030504040204" pitchFamily="50" charset="-128"/>
                <a:cs typeface="メイリオ" panose="020B0604030504040204" pitchFamily="50" charset="-128"/>
              </a:rPr>
              <a:t>新たな独立請求項又は従属請求項をクレームアップ</a:t>
            </a:r>
            <a:r>
              <a:rPr lang="ja-JP" altLang="en-US" b="1" dirty="0">
                <a:latin typeface="メイリオ" panose="020B0604030504040204" pitchFamily="50" charset="-128"/>
                <a:ea typeface="メイリオ" panose="020B0604030504040204" pitchFamily="50" charset="-128"/>
                <a:cs typeface="メイリオ" panose="020B0604030504040204" pitchFamily="50" charset="-128"/>
              </a:rPr>
              <a:t>する</a:t>
            </a:r>
            <a:r>
              <a:rPr lang="ja-JP" altLang="en-US" dirty="0">
                <a:latin typeface="メイリオ" panose="020B0604030504040204" pitchFamily="50" charset="-128"/>
                <a:ea typeface="メイリオ" panose="020B0604030504040204" pitchFamily="50" charset="-128"/>
                <a:cs typeface="メイリオ" panose="020B0604030504040204" pitchFamily="50" charset="-128"/>
              </a:rPr>
              <a:t>ことも許されない。</a:t>
            </a:r>
            <a:r>
              <a:rPr kumimoji="1" lang="en-US" altLang="ja-JP" b="1" dirty="0">
                <a:solidFill>
                  <a:srgbClr val="D4162D"/>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b="1" dirty="0">
                <a:solidFill>
                  <a:srgbClr val="D4162D"/>
                </a:solidFill>
                <a:latin typeface="メイリオ" panose="020B0604030504040204" pitchFamily="50" charset="-128"/>
                <a:ea typeface="メイリオ" panose="020B0604030504040204" pitchFamily="50" charset="-128"/>
                <a:cs typeface="メイリオ" panose="020B0604030504040204" pitchFamily="50" charset="-128"/>
              </a:rPr>
              <a:t>⇒ 出願時（審査請求時）のクレームセットが非常に重要</a:t>
            </a:r>
            <a:r>
              <a:rPr lang="en-US" altLang="ja-JP" b="1" dirty="0">
                <a:solidFill>
                  <a:srgbClr val="D4162D"/>
                </a:solidFill>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b="1" dirty="0">
              <a:solidFill>
                <a:srgbClr val="D4162D"/>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8" name="正方形/長方形 17">
            <a:extLst>
              <a:ext uri="{FF2B5EF4-FFF2-40B4-BE49-F238E27FC236}">
                <a16:creationId xmlns:a16="http://schemas.microsoft.com/office/drawing/2014/main" id="{CDF322EC-2515-9BB3-9D0D-568E7A0EE34A}"/>
              </a:ext>
            </a:extLst>
          </p:cNvPr>
          <p:cNvSpPr/>
          <p:nvPr/>
        </p:nvSpPr>
        <p:spPr>
          <a:xfrm>
            <a:off x="1078553" y="5613064"/>
            <a:ext cx="162628" cy="144016"/>
          </a:xfrm>
          <a:prstGeom prst="rect">
            <a:avLst/>
          </a:prstGeom>
          <a:solidFill>
            <a:srgbClr val="D4162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286080952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36CDB19-EC5C-A548-ABB4-246519D53BFD}"/>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46E2A72B-2558-D89C-512F-D7F7017CD1EF}"/>
              </a:ext>
            </a:extLst>
          </p:cNvPr>
          <p:cNvSpPr txBox="1">
            <a:spLocks/>
          </p:cNvSpPr>
          <p:nvPr/>
        </p:nvSpPr>
        <p:spPr>
          <a:xfrm>
            <a:off x="1143000" y="533401"/>
            <a:ext cx="9906000" cy="1382156"/>
          </a:xfrm>
          <a:prstGeom prst="rect">
            <a:avLst/>
          </a:prstGeom>
        </p:spPr>
        <p:txBody>
          <a:bodyPr/>
          <a:lstStyle>
            <a:lvl1pPr algn="l" defTabSz="914400" rtl="0" eaLnBrk="1" latinLnBrk="0" hangingPunct="1">
              <a:lnSpc>
                <a:spcPct val="105000"/>
              </a:lnSpc>
              <a:spcBef>
                <a:spcPct val="0"/>
              </a:spcBef>
              <a:buNone/>
              <a:defRPr sz="4800" b="1" i="0" kern="1200" cap="none" spc="140" baseline="0">
                <a:solidFill>
                  <a:schemeClr val="tx2"/>
                </a:solidFill>
                <a:latin typeface="+mj-lt"/>
                <a:ea typeface="+mj-ea"/>
                <a:cs typeface="+mj-cs"/>
              </a:defRPr>
            </a:lvl1pPr>
          </a:lstStyle>
          <a:p>
            <a:r>
              <a:rPr kumimoji="1" lang="en-US" altLang="ja-JP" dirty="0"/>
              <a:t>5.3 </a:t>
            </a:r>
            <a:r>
              <a:rPr lang="ja-JP" altLang="en-US" dirty="0">
                <a:latin typeface="メイリオ" panose="020B0604030504040204" pitchFamily="50" charset="-128"/>
                <a:ea typeface="メイリオ" panose="020B0604030504040204" pitchFamily="50" charset="-128"/>
              </a:rPr>
              <a:t>無効宣告での補正方式の制限</a:t>
            </a:r>
            <a:endParaRPr kumimoji="1" lang="ja-JP" altLang="en-US" dirty="0"/>
          </a:p>
        </p:txBody>
      </p:sp>
      <p:sp>
        <p:nvSpPr>
          <p:cNvPr id="32" name="フッター プレースホルダー 2">
            <a:extLst>
              <a:ext uri="{FF2B5EF4-FFF2-40B4-BE49-F238E27FC236}">
                <a16:creationId xmlns:a16="http://schemas.microsoft.com/office/drawing/2014/main" id="{294EB5E8-17D3-DA32-0CAA-E74FC130C183}"/>
              </a:ext>
            </a:extLst>
          </p:cNvPr>
          <p:cNvSpPr>
            <a:spLocks noGrp="1"/>
          </p:cNvSpPr>
          <p:nvPr>
            <p:ph type="ftr" sz="quarter" idx="11"/>
          </p:nvPr>
        </p:nvSpPr>
        <p:spPr>
          <a:xfrm>
            <a:off x="4630250" y="6536434"/>
            <a:ext cx="2592585" cy="365125"/>
          </a:xfrm>
        </p:spPr>
        <p:txBody>
          <a:bodyPr/>
          <a:lstStyle/>
          <a:p>
            <a:r>
              <a:rPr lang="en-US" altLang="ja-JP" sz="800" dirty="0">
                <a:latin typeface="メイリオ" panose="020B0604030504040204" pitchFamily="50" charset="-128"/>
                <a:ea typeface="メイリオ" panose="020B0604030504040204" pitchFamily="50" charset="-128"/>
                <a:cs typeface="Arial" panose="020B0604020202020204" pitchFamily="34" charset="0"/>
              </a:rPr>
              <a:t>©SSIP</a:t>
            </a:r>
            <a:r>
              <a:rPr lang="ja-JP" altLang="en-US" sz="800" dirty="0">
                <a:latin typeface="メイリオ" panose="020B0604030504040204" pitchFamily="50" charset="-128"/>
                <a:ea typeface="メイリオ" panose="020B0604030504040204" pitchFamily="50" charset="-128"/>
                <a:cs typeface="Arial" panose="020B0604020202020204" pitchFamily="34" charset="0"/>
              </a:rPr>
              <a:t>弁理士法人</a:t>
            </a:r>
            <a:r>
              <a:rPr lang="en-US" altLang="ja-JP" sz="800" dirty="0">
                <a:latin typeface="メイリオ" panose="020B0604030504040204" pitchFamily="50" charset="-128"/>
                <a:ea typeface="メイリオ" panose="020B0604030504040204" pitchFamily="50" charset="-128"/>
                <a:cs typeface="Arial" panose="020B0604020202020204" pitchFamily="34" charset="0"/>
              </a:rPr>
              <a:t>. All Rights Reserved.</a:t>
            </a:r>
          </a:p>
        </p:txBody>
      </p:sp>
      <p:sp>
        <p:nvSpPr>
          <p:cNvPr id="3" name="正方形/長方形 2">
            <a:extLst>
              <a:ext uri="{FF2B5EF4-FFF2-40B4-BE49-F238E27FC236}">
                <a16:creationId xmlns:a16="http://schemas.microsoft.com/office/drawing/2014/main" id="{91AB180B-5C3B-1B73-3E55-B3C4BA70E596}"/>
              </a:ext>
            </a:extLst>
          </p:cNvPr>
          <p:cNvSpPr/>
          <p:nvPr/>
        </p:nvSpPr>
        <p:spPr>
          <a:xfrm>
            <a:off x="1465536" y="1591488"/>
            <a:ext cx="144016" cy="144016"/>
          </a:xfrm>
          <a:prstGeom prst="rect">
            <a:avLst/>
          </a:prstGeom>
          <a:solidFill>
            <a:srgbClr val="D4162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 name="テキスト ボックス 3">
            <a:extLst>
              <a:ext uri="{FF2B5EF4-FFF2-40B4-BE49-F238E27FC236}">
                <a16:creationId xmlns:a16="http://schemas.microsoft.com/office/drawing/2014/main" id="{D92D273D-2F5F-18D3-8926-9F1E270EF9D9}"/>
              </a:ext>
            </a:extLst>
          </p:cNvPr>
          <p:cNvSpPr txBox="1"/>
          <p:nvPr/>
        </p:nvSpPr>
        <p:spPr>
          <a:xfrm>
            <a:off x="1634817" y="1501902"/>
            <a:ext cx="8749511" cy="3016210"/>
          </a:xfrm>
          <a:prstGeom prst="rect">
            <a:avLst/>
          </a:prstGeom>
          <a:noFill/>
        </p:spPr>
        <p:txBody>
          <a:bodyPr wrap="none" rtlCol="0">
            <a:spAutoFit/>
          </a:bodyPr>
          <a:lstStyle/>
          <a:p>
            <a:r>
              <a:rPr lang="ja-JP" altLang="en-US" sz="2200" b="1" dirty="0">
                <a:latin typeface="メイリオ" panose="020B0604030504040204" pitchFamily="50" charset="-128"/>
                <a:ea typeface="メイリオ" panose="020B0604030504040204" pitchFamily="50" charset="-128"/>
                <a:cs typeface="メイリオ" panose="020B0604030504040204" pitchFamily="50" charset="-128"/>
              </a:rPr>
              <a:t>無効宣告手続で認められる補正方式</a:t>
            </a:r>
            <a:r>
              <a:rPr lang="ja-JP" altLang="en-US" sz="2000" b="1" dirty="0">
                <a:latin typeface="メイリオ" panose="020B0604030504040204" pitchFamily="50" charset="-128"/>
                <a:ea typeface="メイリオ" panose="020B0604030504040204" pitchFamily="50" charset="-128"/>
                <a:cs typeface="メイリオ" panose="020B0604030504040204" pitchFamily="50" charset="-128"/>
              </a:rPr>
              <a:t>（審査指南第４部第３章</a:t>
            </a:r>
            <a:r>
              <a:rPr lang="en-US" altLang="ja-JP" sz="2000" b="1" dirty="0">
                <a:latin typeface="メイリオ" panose="020B0604030504040204" pitchFamily="50" charset="-128"/>
                <a:ea typeface="メイリオ" panose="020B0604030504040204" pitchFamily="50" charset="-128"/>
                <a:cs typeface="メイリオ" panose="020B0604030504040204" pitchFamily="50" charset="-128"/>
              </a:rPr>
              <a:t>4.6.2</a:t>
            </a:r>
            <a:r>
              <a:rPr lang="ja-JP" altLang="en-US" sz="2000" b="1" dirty="0">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2000" b="1" dirty="0">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800" dirty="0">
              <a:latin typeface="メイリオ" panose="020B0604030504040204" pitchFamily="50" charset="-128"/>
              <a:ea typeface="メイリオ" panose="020B0604030504040204" pitchFamily="50" charset="-128"/>
              <a:cs typeface="メイリオ" panose="020B0604030504040204" pitchFamily="50" charset="-128"/>
            </a:endParaRPr>
          </a:p>
          <a:p>
            <a:r>
              <a:rPr lang="en-US" altLang="ja-JP" sz="2000" dirty="0">
                <a:latin typeface="メイリオ" panose="020B0604030504040204" pitchFamily="50" charset="-128"/>
                <a:ea typeface="メイリオ" panose="020B0604030504040204" pitchFamily="50" charset="-128"/>
                <a:cs typeface="メイリオ" panose="020B0604030504040204" pitchFamily="50" charset="-128"/>
              </a:rPr>
              <a:t>(1)</a:t>
            </a:r>
            <a:r>
              <a:rPr lang="ja-JP" altLang="en-US" sz="2000" dirty="0">
                <a:latin typeface="メイリオ" panose="020B0604030504040204" pitchFamily="50" charset="-128"/>
                <a:ea typeface="メイリオ" panose="020B0604030504040204" pitchFamily="50" charset="-128"/>
                <a:cs typeface="メイリオ" panose="020B0604030504040204" pitchFamily="50" charset="-128"/>
              </a:rPr>
              <a:t> 請求項の削除</a:t>
            </a:r>
            <a:endParaRPr lang="en-US" altLang="ja-JP" sz="2000" u="sng" dirty="0">
              <a:latin typeface="メイリオ" panose="020B0604030504040204" pitchFamily="50" charset="-128"/>
              <a:ea typeface="メイリオ" panose="020B0604030504040204" pitchFamily="50" charset="-128"/>
              <a:cs typeface="メイリオ" panose="020B0604030504040204" pitchFamily="50" charset="-128"/>
            </a:endParaRPr>
          </a:p>
          <a:p>
            <a:r>
              <a:rPr lang="en-US" altLang="ja-JP" sz="2000" dirty="0">
                <a:latin typeface="メイリオ" panose="020B0604030504040204" pitchFamily="50" charset="-128"/>
                <a:ea typeface="メイリオ" panose="020B0604030504040204" pitchFamily="50" charset="-128"/>
                <a:cs typeface="メイリオ" panose="020B0604030504040204" pitchFamily="50" charset="-128"/>
              </a:rPr>
              <a:t>(2) </a:t>
            </a:r>
            <a:r>
              <a:rPr lang="ja-JP" altLang="en-US" sz="2000" dirty="0">
                <a:latin typeface="メイリオ" panose="020B0604030504040204" pitchFamily="50" charset="-128"/>
                <a:ea typeface="メイリオ" panose="020B0604030504040204" pitchFamily="50" charset="-128"/>
                <a:cs typeface="メイリオ" panose="020B0604030504040204" pitchFamily="50" charset="-128"/>
              </a:rPr>
              <a:t>技術手段の削除</a:t>
            </a:r>
            <a:br>
              <a:rPr lang="en-US" altLang="ja-JP" sz="2000" dirty="0">
                <a:latin typeface="メイリオ" panose="020B0604030504040204" pitchFamily="50" charset="-128"/>
                <a:ea typeface="メイリオ" panose="020B0604030504040204" pitchFamily="50" charset="-128"/>
                <a:cs typeface="メイリオ" panose="020B0604030504040204" pitchFamily="50" charset="-128"/>
              </a:rPr>
            </a:br>
            <a:r>
              <a:rPr lang="ja-JP" altLang="en-US" sz="2000" dirty="0">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20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2000" dirty="0">
                <a:latin typeface="メイリオ" panose="020B0604030504040204" pitchFamily="50" charset="-128"/>
                <a:ea typeface="メイリオ" panose="020B0604030504040204" pitchFamily="50" charset="-128"/>
                <a:cs typeface="メイリオ" panose="020B0604030504040204" pitchFamily="50" charset="-128"/>
              </a:rPr>
              <a:t> 同一の請求項において並列している</a:t>
            </a:r>
            <a:r>
              <a:rPr lang="en-US" altLang="ja-JP" sz="2000" dirty="0">
                <a:latin typeface="メイリオ" panose="020B0604030504040204" pitchFamily="50" charset="-128"/>
                <a:ea typeface="メイリオ" panose="020B0604030504040204" pitchFamily="50" charset="-128"/>
                <a:cs typeface="メイリオ" panose="020B0604030504040204" pitchFamily="50" charset="-128"/>
              </a:rPr>
              <a:t>2</a:t>
            </a:r>
            <a:r>
              <a:rPr lang="ja-JP" altLang="en-US" sz="2000" dirty="0">
                <a:latin typeface="メイリオ" panose="020B0604030504040204" pitchFamily="50" charset="-128"/>
                <a:ea typeface="メイリオ" panose="020B0604030504040204" pitchFamily="50" charset="-128"/>
                <a:cs typeface="メイリオ" panose="020B0604030504040204" pitchFamily="50" charset="-128"/>
              </a:rPr>
              <a:t>種以上の技術的解決手段から</a:t>
            </a:r>
            <a:endParaRPr lang="en-US" altLang="ja-JP" sz="2000" dirty="0">
              <a:latin typeface="メイリオ" panose="020B0604030504040204" pitchFamily="50" charset="-128"/>
              <a:ea typeface="メイリオ" panose="020B0604030504040204" pitchFamily="50" charset="-128"/>
              <a:cs typeface="メイリオ" panose="020B0604030504040204" pitchFamily="50" charset="-128"/>
            </a:endParaRPr>
          </a:p>
          <a:p>
            <a:r>
              <a:rPr lang="en-US" altLang="ja-JP" sz="2000" dirty="0">
                <a:latin typeface="メイリオ" panose="020B0604030504040204" pitchFamily="50" charset="-128"/>
                <a:ea typeface="メイリオ" panose="020B0604030504040204" pitchFamily="50" charset="-128"/>
                <a:cs typeface="メイリオ" panose="020B0604030504040204" pitchFamily="50" charset="-128"/>
              </a:rPr>
              <a:t>        1</a:t>
            </a:r>
            <a:r>
              <a:rPr lang="ja-JP" altLang="en-US" sz="2000" dirty="0">
                <a:latin typeface="メイリオ" panose="020B0604030504040204" pitchFamily="50" charset="-128"/>
                <a:ea typeface="メイリオ" panose="020B0604030504040204" pitchFamily="50" charset="-128"/>
                <a:cs typeface="メイリオ" panose="020B0604030504040204" pitchFamily="50" charset="-128"/>
              </a:rPr>
              <a:t>種以上の技術的解決手段を削除すること。</a:t>
            </a:r>
            <a:endParaRPr lang="en-US" altLang="ja-JP" sz="2000" baseline="30000" dirty="0">
              <a:latin typeface="メイリオ" panose="020B0604030504040204" pitchFamily="50" charset="-128"/>
              <a:ea typeface="メイリオ" panose="020B0604030504040204" pitchFamily="50" charset="-128"/>
              <a:cs typeface="メイリオ" panose="020B0604030504040204" pitchFamily="50" charset="-128"/>
            </a:endParaRPr>
          </a:p>
          <a:p>
            <a:r>
              <a:rPr lang="en-US" altLang="ja-JP" sz="2000" dirty="0">
                <a:latin typeface="メイリオ" panose="020B0604030504040204" pitchFamily="50" charset="-128"/>
                <a:ea typeface="メイリオ" panose="020B0604030504040204" pitchFamily="50" charset="-128"/>
                <a:cs typeface="メイリオ" panose="020B0604030504040204" pitchFamily="50" charset="-128"/>
              </a:rPr>
              <a:t>(3) </a:t>
            </a:r>
            <a:r>
              <a:rPr lang="ja-JP" altLang="en-US" sz="2000" dirty="0">
                <a:latin typeface="メイリオ" panose="020B0604030504040204" pitchFamily="50" charset="-128"/>
                <a:ea typeface="メイリオ" panose="020B0604030504040204" pitchFamily="50" charset="-128"/>
                <a:cs typeface="メイリオ" panose="020B0604030504040204" pitchFamily="50" charset="-128"/>
              </a:rPr>
              <a:t>請求項のさらなる限定</a:t>
            </a:r>
            <a:endParaRPr lang="en-US" altLang="ja-JP" sz="200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ja-JP" sz="20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2000" dirty="0">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20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2000" dirty="0">
                <a:latin typeface="メイリオ" panose="020B0604030504040204" pitchFamily="50" charset="-128"/>
                <a:ea typeface="メイリオ" panose="020B0604030504040204" pitchFamily="50" charset="-128"/>
                <a:cs typeface="メイリオ" panose="020B0604030504040204" pitchFamily="50" charset="-128"/>
              </a:rPr>
              <a:t>請求項にその他の請求項に記載の</a:t>
            </a:r>
            <a:r>
              <a:rPr lang="en-US" altLang="ja-JP" sz="2000" dirty="0">
                <a:latin typeface="メイリオ" panose="020B0604030504040204" pitchFamily="50" charset="-128"/>
                <a:ea typeface="メイリオ" panose="020B0604030504040204" pitchFamily="50" charset="-128"/>
                <a:cs typeface="メイリオ" panose="020B0604030504040204" pitchFamily="50" charset="-128"/>
              </a:rPr>
              <a:t>1</a:t>
            </a:r>
            <a:r>
              <a:rPr lang="ja-JP" altLang="en-US" sz="2000" dirty="0">
                <a:latin typeface="メイリオ" panose="020B0604030504040204" pitchFamily="50" charset="-128"/>
                <a:ea typeface="メイリオ" panose="020B0604030504040204" pitchFamily="50" charset="-128"/>
                <a:cs typeface="メイリオ" panose="020B0604030504040204" pitchFamily="50" charset="-128"/>
              </a:rPr>
              <a:t>つ又は複数の技術特徴を補足し、</a:t>
            </a:r>
            <a:endParaRPr lang="en-US" altLang="ja-JP" sz="2000" dirty="0">
              <a:latin typeface="メイリオ" panose="020B0604030504040204" pitchFamily="50" charset="-128"/>
              <a:ea typeface="メイリオ" panose="020B0604030504040204" pitchFamily="50" charset="-128"/>
              <a:cs typeface="メイリオ" panose="020B0604030504040204" pitchFamily="50" charset="-128"/>
            </a:endParaRPr>
          </a:p>
          <a:p>
            <a:r>
              <a:rPr lang="en-US" altLang="ja-JP" sz="20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2000" dirty="0">
                <a:latin typeface="メイリオ" panose="020B0604030504040204" pitchFamily="50" charset="-128"/>
                <a:ea typeface="メイリオ" panose="020B0604030504040204" pitchFamily="50" charset="-128"/>
                <a:cs typeface="メイリオ" panose="020B0604030504040204" pitchFamily="50" charset="-128"/>
              </a:rPr>
              <a:t>保護の範囲を縮小すること。</a:t>
            </a:r>
            <a:endParaRPr lang="en-US" altLang="ja-JP" sz="2000" dirty="0">
              <a:latin typeface="メイリオ" panose="020B0604030504040204" pitchFamily="50" charset="-128"/>
              <a:ea typeface="メイリオ" panose="020B0604030504040204" pitchFamily="50" charset="-128"/>
              <a:cs typeface="メイリオ" panose="020B0604030504040204" pitchFamily="50" charset="-128"/>
            </a:endParaRPr>
          </a:p>
          <a:p>
            <a:r>
              <a:rPr lang="en-US" altLang="ja-JP" sz="2000" dirty="0">
                <a:latin typeface="メイリオ" panose="020B0604030504040204" pitchFamily="50" charset="-128"/>
                <a:ea typeface="メイリオ" panose="020B0604030504040204" pitchFamily="50" charset="-128"/>
                <a:cs typeface="メイリオ" panose="020B0604030504040204" pitchFamily="50" charset="-128"/>
              </a:rPr>
              <a:t>(4) </a:t>
            </a:r>
            <a:r>
              <a:rPr lang="ja-JP" altLang="en-US" sz="2000" dirty="0">
                <a:latin typeface="メイリオ" panose="020B0604030504040204" pitchFamily="50" charset="-128"/>
                <a:ea typeface="メイリオ" panose="020B0604030504040204" pitchFamily="50" charset="-128"/>
                <a:cs typeface="メイリオ" panose="020B0604030504040204" pitchFamily="50" charset="-128"/>
              </a:rPr>
              <a:t>明らかな誤りの訂正</a:t>
            </a:r>
            <a:endParaRPr lang="en-US" altLang="ja-JP" sz="20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0" name="テキスト ボックス 19">
            <a:extLst>
              <a:ext uri="{FF2B5EF4-FFF2-40B4-BE49-F238E27FC236}">
                <a16:creationId xmlns:a16="http://schemas.microsoft.com/office/drawing/2014/main" id="{42ADEB3D-F043-811F-06F3-C217312F8E50}"/>
              </a:ext>
            </a:extLst>
          </p:cNvPr>
          <p:cNvSpPr txBox="1"/>
          <p:nvPr/>
        </p:nvSpPr>
        <p:spPr>
          <a:xfrm>
            <a:off x="1635210" y="4804847"/>
            <a:ext cx="9592448" cy="1200329"/>
          </a:xfrm>
          <a:prstGeom prst="rect">
            <a:avLst/>
          </a:prstGeom>
          <a:noFill/>
        </p:spPr>
        <p:txBody>
          <a:bodyPr wrap="square" rtlCol="0">
            <a:spAutoFit/>
          </a:bodyPr>
          <a:lstStyle/>
          <a:p>
            <a:r>
              <a:rPr lang="ja-JP" altLang="en-US" b="1" dirty="0">
                <a:latin typeface="メイリオ" panose="020B0604030504040204" pitchFamily="50" charset="-128"/>
                <a:ea typeface="メイリオ" panose="020B0604030504040204" pitchFamily="50" charset="-128"/>
                <a:cs typeface="メイリオ" panose="020B0604030504040204" pitchFamily="50" charset="-128"/>
              </a:rPr>
              <a:t>無効宣告手続における補正方式は厳しく制限される。</a:t>
            </a:r>
            <a:br>
              <a:rPr lang="en-US" altLang="ja-JP" b="1" dirty="0">
                <a:latin typeface="メイリオ" panose="020B0604030504040204" pitchFamily="50" charset="-128"/>
                <a:ea typeface="メイリオ" panose="020B0604030504040204" pitchFamily="50" charset="-128"/>
                <a:cs typeface="メイリオ" panose="020B0604030504040204" pitchFamily="50" charset="-128"/>
              </a:rPr>
            </a:br>
            <a:r>
              <a:rPr lang="ja-JP" altLang="en-US" b="1" dirty="0">
                <a:latin typeface="メイリオ" panose="020B0604030504040204" pitchFamily="50" charset="-128"/>
                <a:ea typeface="メイリオ" panose="020B0604030504040204" pitchFamily="50" charset="-128"/>
                <a:cs typeface="メイリオ" panose="020B0604030504040204" pitchFamily="50" charset="-128"/>
              </a:rPr>
              <a:t>「請求項のさらなる限定」</a:t>
            </a:r>
            <a:r>
              <a:rPr lang="ja-JP" altLang="en-US" dirty="0">
                <a:latin typeface="メイリオ" panose="020B0604030504040204" pitchFamily="50" charset="-128"/>
                <a:ea typeface="メイリオ" panose="020B0604030504040204" pitchFamily="50" charset="-128"/>
                <a:cs typeface="メイリオ" panose="020B0604030504040204" pitchFamily="50" charset="-128"/>
              </a:rPr>
              <a:t>も、「</a:t>
            </a:r>
            <a:r>
              <a:rPr lang="ja-JP" altLang="en-US" b="1" u="sng" dirty="0">
                <a:latin typeface="メイリオ" panose="020B0604030504040204" pitchFamily="50" charset="-128"/>
                <a:ea typeface="メイリオ" panose="020B0604030504040204" pitchFamily="50" charset="-128"/>
                <a:cs typeface="メイリオ" panose="020B0604030504040204" pitchFamily="50" charset="-128"/>
              </a:rPr>
              <a:t>他の請求項に記載の</a:t>
            </a:r>
            <a:r>
              <a:rPr lang="ja-JP" altLang="en-US" dirty="0">
                <a:latin typeface="メイリオ" panose="020B0604030504040204" pitchFamily="50" charset="-128"/>
                <a:ea typeface="メイリオ" panose="020B0604030504040204" pitchFamily="50" charset="-128"/>
                <a:cs typeface="メイリオ" panose="020B0604030504040204" pitchFamily="50" charset="-128"/>
              </a:rPr>
              <a:t>１つ又は複数の技術的特徴」を追加するものに制限される。明細書の記載に基づく限定は許されない。</a:t>
            </a:r>
            <a:endParaRPr lang="en-US" altLang="ja-JP" b="1"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b="1" dirty="0">
                <a:solidFill>
                  <a:srgbClr val="D4162D"/>
                </a:solidFill>
                <a:latin typeface="メイリオ" panose="020B0604030504040204" pitchFamily="50" charset="-128"/>
                <a:ea typeface="メイリオ" panose="020B0604030504040204" pitchFamily="50" charset="-128"/>
                <a:cs typeface="メイリオ" panose="020B0604030504040204" pitchFamily="50" charset="-128"/>
              </a:rPr>
              <a:t>⇒ 登録時のクレームセットが非常に重要</a:t>
            </a:r>
            <a:r>
              <a:rPr lang="en-US" altLang="ja-JP" b="1" dirty="0">
                <a:solidFill>
                  <a:srgbClr val="D4162D"/>
                </a:solidFill>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b="1" dirty="0">
              <a:solidFill>
                <a:srgbClr val="D4162D"/>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1" name="正方形/長方形 20">
            <a:extLst>
              <a:ext uri="{FF2B5EF4-FFF2-40B4-BE49-F238E27FC236}">
                <a16:creationId xmlns:a16="http://schemas.microsoft.com/office/drawing/2014/main" id="{3E660E94-5099-1141-0D06-72C7228C8703}"/>
              </a:ext>
            </a:extLst>
          </p:cNvPr>
          <p:cNvSpPr/>
          <p:nvPr/>
        </p:nvSpPr>
        <p:spPr>
          <a:xfrm>
            <a:off x="1465536" y="4886539"/>
            <a:ext cx="162628" cy="144016"/>
          </a:xfrm>
          <a:prstGeom prst="rect">
            <a:avLst/>
          </a:prstGeom>
          <a:solidFill>
            <a:srgbClr val="D4162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141983384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0BFEB10-E648-8DD1-1FDF-D5CA4A53998D}"/>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D7CA3F2E-FAEC-7689-E015-39E928D4652A}"/>
              </a:ext>
            </a:extLst>
          </p:cNvPr>
          <p:cNvSpPr txBox="1">
            <a:spLocks/>
          </p:cNvSpPr>
          <p:nvPr/>
        </p:nvSpPr>
        <p:spPr>
          <a:xfrm>
            <a:off x="1143000" y="533401"/>
            <a:ext cx="9906000" cy="1382156"/>
          </a:xfrm>
          <a:prstGeom prst="rect">
            <a:avLst/>
          </a:prstGeom>
        </p:spPr>
        <p:txBody>
          <a:bodyPr/>
          <a:lstStyle>
            <a:lvl1pPr algn="l" defTabSz="914400" rtl="0" eaLnBrk="1" latinLnBrk="0" hangingPunct="1">
              <a:lnSpc>
                <a:spcPct val="105000"/>
              </a:lnSpc>
              <a:spcBef>
                <a:spcPct val="0"/>
              </a:spcBef>
              <a:buNone/>
              <a:defRPr sz="4800" b="1" i="0" kern="1200" cap="none" spc="140" baseline="0">
                <a:solidFill>
                  <a:schemeClr val="tx2"/>
                </a:solidFill>
                <a:latin typeface="+mj-lt"/>
                <a:ea typeface="+mj-ea"/>
                <a:cs typeface="+mj-cs"/>
              </a:defRPr>
            </a:lvl1pPr>
          </a:lstStyle>
          <a:p>
            <a:r>
              <a:rPr kumimoji="1" lang="en-US" altLang="ja-JP" dirty="0"/>
              <a:t>5.4 </a:t>
            </a:r>
            <a:r>
              <a:rPr kumimoji="1" lang="ja-JP" altLang="en-US" dirty="0">
                <a:latin typeface="メイリオ" panose="020B0604030504040204" pitchFamily="50" charset="-128"/>
                <a:ea typeface="メイリオ" panose="020B0604030504040204" pitchFamily="50" charset="-128"/>
              </a:rPr>
              <a:t>厳しい</a:t>
            </a:r>
            <a:r>
              <a:rPr lang="ja-JP" altLang="en-US" dirty="0">
                <a:latin typeface="メイリオ" panose="020B0604030504040204" pitchFamily="50" charset="-128"/>
                <a:ea typeface="メイリオ" panose="020B0604030504040204" pitchFamily="50" charset="-128"/>
              </a:rPr>
              <a:t>補正要件対策</a:t>
            </a:r>
            <a:endParaRPr kumimoji="1" lang="ja-JP" altLang="en-US" dirty="0"/>
          </a:p>
        </p:txBody>
      </p:sp>
      <p:sp>
        <p:nvSpPr>
          <p:cNvPr id="32" name="フッター プレースホルダー 2">
            <a:extLst>
              <a:ext uri="{FF2B5EF4-FFF2-40B4-BE49-F238E27FC236}">
                <a16:creationId xmlns:a16="http://schemas.microsoft.com/office/drawing/2014/main" id="{1AACF1F7-4DEE-5915-89BB-123E89A4CDF9}"/>
              </a:ext>
            </a:extLst>
          </p:cNvPr>
          <p:cNvSpPr>
            <a:spLocks noGrp="1"/>
          </p:cNvSpPr>
          <p:nvPr>
            <p:ph type="ftr" sz="quarter" idx="11"/>
          </p:nvPr>
        </p:nvSpPr>
        <p:spPr>
          <a:xfrm>
            <a:off x="4630250" y="6536434"/>
            <a:ext cx="2592585" cy="365125"/>
          </a:xfrm>
        </p:spPr>
        <p:txBody>
          <a:bodyPr/>
          <a:lstStyle/>
          <a:p>
            <a:r>
              <a:rPr lang="en-US" altLang="ja-JP" sz="800" dirty="0">
                <a:latin typeface="メイリオ" panose="020B0604030504040204" pitchFamily="50" charset="-128"/>
                <a:ea typeface="メイリオ" panose="020B0604030504040204" pitchFamily="50" charset="-128"/>
                <a:cs typeface="Arial" panose="020B0604020202020204" pitchFamily="34" charset="0"/>
              </a:rPr>
              <a:t>©SSIP</a:t>
            </a:r>
            <a:r>
              <a:rPr lang="ja-JP" altLang="en-US" sz="800" dirty="0">
                <a:latin typeface="メイリオ" panose="020B0604030504040204" pitchFamily="50" charset="-128"/>
                <a:ea typeface="メイリオ" panose="020B0604030504040204" pitchFamily="50" charset="-128"/>
                <a:cs typeface="Arial" panose="020B0604020202020204" pitchFamily="34" charset="0"/>
              </a:rPr>
              <a:t>弁理士法人</a:t>
            </a:r>
            <a:r>
              <a:rPr lang="en-US" altLang="ja-JP" sz="800" dirty="0">
                <a:latin typeface="メイリオ" panose="020B0604030504040204" pitchFamily="50" charset="-128"/>
                <a:ea typeface="メイリオ" panose="020B0604030504040204" pitchFamily="50" charset="-128"/>
                <a:cs typeface="Arial" panose="020B0604020202020204" pitchFamily="34" charset="0"/>
              </a:rPr>
              <a:t>. All Rights Reserved.</a:t>
            </a:r>
          </a:p>
        </p:txBody>
      </p:sp>
      <p:sp>
        <p:nvSpPr>
          <p:cNvPr id="8" name="テキスト ボックス 7">
            <a:extLst>
              <a:ext uri="{FF2B5EF4-FFF2-40B4-BE49-F238E27FC236}">
                <a16:creationId xmlns:a16="http://schemas.microsoft.com/office/drawing/2014/main" id="{4587EC7E-00B0-2E69-6D4D-4BDC1DC961D5}"/>
              </a:ext>
            </a:extLst>
          </p:cNvPr>
          <p:cNvSpPr txBox="1"/>
          <p:nvPr/>
        </p:nvSpPr>
        <p:spPr>
          <a:xfrm>
            <a:off x="2234585" y="1536156"/>
            <a:ext cx="7722828" cy="1015663"/>
          </a:xfrm>
          <a:prstGeom prst="rect">
            <a:avLst/>
          </a:prstGeom>
          <a:solidFill>
            <a:schemeClr val="bg1"/>
          </a:solidFill>
          <a:ln w="19050" cmpd="thinThick">
            <a:solidFill>
              <a:schemeClr val="accent1">
                <a:shade val="50000"/>
              </a:schemeClr>
            </a:solidFill>
          </a:ln>
          <a:effectLst>
            <a:outerShdw blurRad="50800" dist="38100" dir="2700000" algn="tl" rotWithShape="0">
              <a:prstClr val="black">
                <a:alpha val="40000"/>
              </a:prstClr>
            </a:outerShdw>
          </a:effectLst>
        </p:spPr>
        <p:txBody>
          <a:bodyPr wrap="square" rtlCol="0">
            <a:spAutoFit/>
          </a:bodyPr>
          <a:lstStyle/>
          <a:p>
            <a:r>
              <a:rPr lang="ja-JP" altLang="en-US" sz="2000" b="1" u="sng" dirty="0">
                <a:latin typeface="メイリオ" panose="020B0604030504040204" pitchFamily="50" charset="-128"/>
                <a:ea typeface="メイリオ" panose="020B0604030504040204" pitchFamily="50" charset="-128"/>
                <a:cs typeface="メイリオ" panose="020B0604030504040204" pitchFamily="50" charset="-128"/>
              </a:rPr>
              <a:t>目的</a:t>
            </a:r>
          </a:p>
          <a:p>
            <a:r>
              <a:rPr lang="ja-JP" altLang="en-US" sz="2000" dirty="0">
                <a:latin typeface="メイリオ" panose="020B0604030504040204" pitchFamily="50" charset="-128"/>
                <a:ea typeface="メイリオ" panose="020B0604030504040204" pitchFamily="50" charset="-128"/>
                <a:cs typeface="メイリオ" panose="020B0604030504040204" pitchFamily="50" charset="-128"/>
              </a:rPr>
              <a:t>「直接且つ疑いの余地無く確定できる内容」の厳しい補正の内容的制限に対処する。</a:t>
            </a:r>
            <a:endParaRPr lang="en-US" altLang="ja-JP" sz="20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3" name="正方形/長方形 52">
            <a:extLst>
              <a:ext uri="{FF2B5EF4-FFF2-40B4-BE49-F238E27FC236}">
                <a16:creationId xmlns:a16="http://schemas.microsoft.com/office/drawing/2014/main" id="{30234E31-18BD-DBD5-AFBE-E5B7FB9BDA17}"/>
              </a:ext>
            </a:extLst>
          </p:cNvPr>
          <p:cNvSpPr/>
          <p:nvPr/>
        </p:nvSpPr>
        <p:spPr>
          <a:xfrm>
            <a:off x="1488521" y="2781397"/>
            <a:ext cx="144016" cy="144016"/>
          </a:xfrm>
          <a:prstGeom prst="rect">
            <a:avLst/>
          </a:prstGeom>
          <a:solidFill>
            <a:srgbClr val="D4162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4" name="テキスト ボックス 53">
            <a:extLst>
              <a:ext uri="{FF2B5EF4-FFF2-40B4-BE49-F238E27FC236}">
                <a16:creationId xmlns:a16="http://schemas.microsoft.com/office/drawing/2014/main" id="{2E6490ED-8541-C1BF-1A5B-C3395373D4C9}"/>
              </a:ext>
            </a:extLst>
          </p:cNvPr>
          <p:cNvSpPr txBox="1"/>
          <p:nvPr/>
        </p:nvSpPr>
        <p:spPr>
          <a:xfrm>
            <a:off x="1871104" y="3076990"/>
            <a:ext cx="6144631" cy="400110"/>
          </a:xfrm>
          <a:prstGeom prst="rect">
            <a:avLst/>
          </a:prstGeom>
          <a:noFill/>
        </p:spPr>
        <p:txBody>
          <a:bodyPr wrap="none" rtlCol="0">
            <a:spAutoFit/>
          </a:bodyPr>
          <a:lstStyle/>
          <a:p>
            <a:r>
              <a:rPr lang="ja-JP" altLang="en-US" sz="2000" dirty="0">
                <a:latin typeface="メイリオ" panose="020B0604030504040204" pitchFamily="50" charset="-128"/>
                <a:ea typeface="メイリオ" panose="020B0604030504040204" pitchFamily="50" charset="-128"/>
                <a:cs typeface="メイリオ" panose="020B0604030504040204" pitchFamily="50" charset="-128"/>
              </a:rPr>
              <a:t>可能な限り多くの従属請求項（上限</a:t>
            </a:r>
            <a:r>
              <a:rPr lang="en-US" altLang="ja-JP" sz="2000" dirty="0">
                <a:latin typeface="メイリオ" panose="020B0604030504040204" pitchFamily="50" charset="-128"/>
                <a:ea typeface="メイリオ" panose="020B0604030504040204" pitchFamily="50" charset="-128"/>
                <a:cs typeface="メイリオ" panose="020B0604030504040204" pitchFamily="50" charset="-128"/>
              </a:rPr>
              <a:t>15</a:t>
            </a:r>
            <a:r>
              <a:rPr lang="ja-JP" altLang="en-US" sz="2000" dirty="0">
                <a:latin typeface="メイリオ" panose="020B0604030504040204" pitchFamily="50" charset="-128"/>
                <a:ea typeface="メイリオ" panose="020B0604030504040204" pitchFamily="50" charset="-128"/>
                <a:cs typeface="メイリオ" panose="020B0604030504040204" pitchFamily="50" charset="-128"/>
              </a:rPr>
              <a:t>個）を作る。</a:t>
            </a:r>
            <a:endParaRPr lang="en-US" altLang="ja-JP" sz="20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5" name="テキスト ボックス 54">
            <a:extLst>
              <a:ext uri="{FF2B5EF4-FFF2-40B4-BE49-F238E27FC236}">
                <a16:creationId xmlns:a16="http://schemas.microsoft.com/office/drawing/2014/main" id="{42BCE753-6D80-5F5A-A6A1-DC1235532BFC}"/>
              </a:ext>
            </a:extLst>
          </p:cNvPr>
          <p:cNvSpPr txBox="1"/>
          <p:nvPr/>
        </p:nvSpPr>
        <p:spPr>
          <a:xfrm>
            <a:off x="1899979" y="3828009"/>
            <a:ext cx="8392041" cy="707886"/>
          </a:xfrm>
          <a:prstGeom prst="rect">
            <a:avLst/>
          </a:prstGeom>
          <a:noFill/>
        </p:spPr>
        <p:txBody>
          <a:bodyPr wrap="none" rtlCol="0">
            <a:spAutoFit/>
          </a:bodyPr>
          <a:lstStyle/>
          <a:p>
            <a:r>
              <a:rPr lang="ja-JP" altLang="en-US" sz="2000" dirty="0">
                <a:latin typeface="メイリオ" panose="020B0604030504040204" pitchFamily="50" charset="-128"/>
                <a:ea typeface="メイリオ" panose="020B0604030504040204" pitchFamily="50" charset="-128"/>
                <a:cs typeface="メイリオ" panose="020B0604030504040204" pitchFamily="50" charset="-128"/>
              </a:rPr>
              <a:t>詳細な説明にて、</a:t>
            </a:r>
            <a:r>
              <a:rPr lang="ja-JP" altLang="en-US" sz="2000" b="1" u="sng" dirty="0">
                <a:latin typeface="メイリオ" panose="020B0604030504040204" pitchFamily="50" charset="-128"/>
                <a:ea typeface="メイリオ" panose="020B0604030504040204" pitchFamily="50" charset="-128"/>
                <a:cs typeface="メイリオ" panose="020B0604030504040204" pitchFamily="50" charset="-128"/>
              </a:rPr>
              <a:t>実施例を一般化した技術思想レベル（中位概念）</a:t>
            </a:r>
            <a:r>
              <a:rPr lang="ja-JP" altLang="en-US" sz="2000" dirty="0">
                <a:latin typeface="メイリオ" panose="020B0604030504040204" pitchFamily="50" charset="-128"/>
                <a:ea typeface="メイリオ" panose="020B0604030504040204" pitchFamily="50" charset="-128"/>
                <a:cs typeface="メイリオ" panose="020B0604030504040204" pitchFamily="50" charset="-128"/>
              </a:rPr>
              <a:t>での</a:t>
            </a:r>
            <a:endParaRPr lang="en-US" altLang="ja-JP" sz="200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2000" dirty="0">
                <a:latin typeface="メイリオ" panose="020B0604030504040204" pitchFamily="50" charset="-128"/>
                <a:ea typeface="メイリオ" panose="020B0604030504040204" pitchFamily="50" charset="-128"/>
                <a:cs typeface="メイリオ" panose="020B0604030504040204" pitchFamily="50" charset="-128"/>
              </a:rPr>
              <a:t>開示を充実させておく。</a:t>
            </a:r>
            <a:endParaRPr lang="en-US" altLang="ja-JP" sz="20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6" name="正方形/長方形 55">
            <a:extLst>
              <a:ext uri="{FF2B5EF4-FFF2-40B4-BE49-F238E27FC236}">
                <a16:creationId xmlns:a16="http://schemas.microsoft.com/office/drawing/2014/main" id="{1CB3851E-A0B8-029C-C4EC-DBBC8F66E443}"/>
              </a:ext>
            </a:extLst>
          </p:cNvPr>
          <p:cNvSpPr/>
          <p:nvPr/>
        </p:nvSpPr>
        <p:spPr>
          <a:xfrm>
            <a:off x="1756233" y="3907499"/>
            <a:ext cx="144016" cy="144016"/>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7" name="テキスト ボックス 56">
            <a:extLst>
              <a:ext uri="{FF2B5EF4-FFF2-40B4-BE49-F238E27FC236}">
                <a16:creationId xmlns:a16="http://schemas.microsoft.com/office/drawing/2014/main" id="{C211FA6B-A740-D96A-6026-874442345A2A}"/>
              </a:ext>
            </a:extLst>
          </p:cNvPr>
          <p:cNvSpPr txBox="1"/>
          <p:nvPr/>
        </p:nvSpPr>
        <p:spPr>
          <a:xfrm>
            <a:off x="1652857" y="2658774"/>
            <a:ext cx="6444393" cy="461665"/>
          </a:xfrm>
          <a:prstGeom prst="rect">
            <a:avLst/>
          </a:prstGeom>
          <a:noFill/>
        </p:spPr>
        <p:txBody>
          <a:bodyPr wrap="none" rtlCol="0">
            <a:spAutoFit/>
          </a:bodyPr>
          <a:lstStyle/>
          <a:p>
            <a:r>
              <a:rPr lang="ja-JP" altLang="en-US" sz="2400" b="1" dirty="0">
                <a:latin typeface="メイリオ" panose="020B0604030504040204" pitchFamily="50" charset="-128"/>
                <a:ea typeface="メイリオ" panose="020B0604030504040204" pitchFamily="50" charset="-128"/>
                <a:cs typeface="メイリオ" panose="020B0604030504040204" pitchFamily="50" charset="-128"/>
              </a:rPr>
              <a:t>対策（</a:t>
            </a:r>
            <a:r>
              <a:rPr lang="en-US" altLang="ja-JP" sz="2400" b="1" dirty="0">
                <a:latin typeface="メイリオ" panose="020B0604030504040204" pitchFamily="50" charset="-128"/>
                <a:ea typeface="メイリオ" panose="020B0604030504040204" pitchFamily="50" charset="-128"/>
                <a:cs typeface="メイリオ" panose="020B0604030504040204" pitchFamily="50" charset="-128"/>
              </a:rPr>
              <a:t>EP</a:t>
            </a:r>
            <a:r>
              <a:rPr lang="ja-JP" altLang="en-US" sz="2400" b="1" dirty="0">
                <a:latin typeface="メイリオ" panose="020B0604030504040204" pitchFamily="50" charset="-128"/>
                <a:ea typeface="メイリオ" panose="020B0604030504040204" pitchFamily="50" charset="-128"/>
                <a:cs typeface="メイリオ" panose="020B0604030504040204" pitchFamily="50" charset="-128"/>
              </a:rPr>
              <a:t>向けの構成追加の補正対策と共通）</a:t>
            </a:r>
            <a:endParaRPr lang="en-US" altLang="ja-JP" sz="24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8" name="正方形/長方形 57">
            <a:extLst>
              <a:ext uri="{FF2B5EF4-FFF2-40B4-BE49-F238E27FC236}">
                <a16:creationId xmlns:a16="http://schemas.microsoft.com/office/drawing/2014/main" id="{2CE5A2B4-EC29-E626-64D5-8B5773AF6276}"/>
              </a:ext>
            </a:extLst>
          </p:cNvPr>
          <p:cNvSpPr/>
          <p:nvPr/>
        </p:nvSpPr>
        <p:spPr>
          <a:xfrm>
            <a:off x="1756233" y="3167197"/>
            <a:ext cx="144016" cy="144016"/>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9" name="テキスト ボックス 58">
            <a:extLst>
              <a:ext uri="{FF2B5EF4-FFF2-40B4-BE49-F238E27FC236}">
                <a16:creationId xmlns:a16="http://schemas.microsoft.com/office/drawing/2014/main" id="{9563BAAA-F2FD-9CFC-1F13-9D90F333D69B}"/>
              </a:ext>
            </a:extLst>
          </p:cNvPr>
          <p:cNvSpPr txBox="1"/>
          <p:nvPr/>
        </p:nvSpPr>
        <p:spPr>
          <a:xfrm>
            <a:off x="1910139" y="4538464"/>
            <a:ext cx="9161482" cy="707886"/>
          </a:xfrm>
          <a:prstGeom prst="rect">
            <a:avLst/>
          </a:prstGeom>
          <a:noFill/>
        </p:spPr>
        <p:txBody>
          <a:bodyPr wrap="none" rtlCol="0">
            <a:spAutoFit/>
          </a:bodyPr>
          <a:lstStyle/>
          <a:p>
            <a:r>
              <a:rPr lang="ja-JP" altLang="en-US" sz="2000" dirty="0">
                <a:latin typeface="メイリオ" panose="020B0604030504040204" pitchFamily="50" charset="-128"/>
                <a:ea typeface="メイリオ" panose="020B0604030504040204" pitchFamily="50" charset="-128"/>
                <a:cs typeface="メイリオ" panose="020B0604030504040204" pitchFamily="50" charset="-128"/>
              </a:rPr>
              <a:t>構成の多様な組合せ例を可能な限り明示するとともに（図面の多用）、構成の</a:t>
            </a:r>
            <a:endParaRPr lang="en-US" altLang="ja-JP" sz="200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2000" dirty="0">
                <a:latin typeface="メイリオ" panose="020B0604030504040204" pitchFamily="50" charset="-128"/>
                <a:ea typeface="メイリオ" panose="020B0604030504040204" pitchFamily="50" charset="-128"/>
                <a:cs typeface="メイリオ" panose="020B0604030504040204" pitchFamily="50" charset="-128"/>
              </a:rPr>
              <a:t>一部抽出を可能とするために他の構成が任意的であることを示唆する。</a:t>
            </a:r>
            <a:endParaRPr lang="en-US" altLang="ja-JP" sz="2000" b="1" u="sng" dirty="0">
              <a:solidFill>
                <a:srgbClr val="0070C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0" name="正方形/長方形 59">
            <a:extLst>
              <a:ext uri="{FF2B5EF4-FFF2-40B4-BE49-F238E27FC236}">
                <a16:creationId xmlns:a16="http://schemas.microsoft.com/office/drawing/2014/main" id="{FD55A454-15FB-E2F5-6C79-3CCE968D2440}"/>
              </a:ext>
            </a:extLst>
          </p:cNvPr>
          <p:cNvSpPr/>
          <p:nvPr/>
        </p:nvSpPr>
        <p:spPr>
          <a:xfrm>
            <a:off x="1766393" y="4625574"/>
            <a:ext cx="144016" cy="144016"/>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1" name="テキスト ボックス 60">
            <a:extLst>
              <a:ext uri="{FF2B5EF4-FFF2-40B4-BE49-F238E27FC236}">
                <a16:creationId xmlns:a16="http://schemas.microsoft.com/office/drawing/2014/main" id="{6ECF4CB4-BEC1-0537-EC55-53F218B79A8F}"/>
              </a:ext>
            </a:extLst>
          </p:cNvPr>
          <p:cNvSpPr txBox="1"/>
          <p:nvPr/>
        </p:nvSpPr>
        <p:spPr>
          <a:xfrm>
            <a:off x="1916318" y="5230031"/>
            <a:ext cx="9066575" cy="1015663"/>
          </a:xfrm>
          <a:prstGeom prst="rect">
            <a:avLst/>
          </a:prstGeom>
          <a:noFill/>
        </p:spPr>
        <p:txBody>
          <a:bodyPr wrap="square" rtlCol="0">
            <a:spAutoFit/>
          </a:bodyPr>
          <a:lstStyle/>
          <a:p>
            <a:r>
              <a:rPr lang="ja-JP" altLang="en-US" sz="2000" dirty="0">
                <a:latin typeface="メイリオ" panose="020B0604030504040204" pitchFamily="50" charset="-128"/>
                <a:ea typeface="メイリオ" panose="020B0604030504040204" pitchFamily="50" charset="-128"/>
                <a:cs typeface="メイリオ" panose="020B0604030504040204" pitchFamily="50" charset="-128"/>
              </a:rPr>
              <a:t>図面よりも文言での開示の方が有効。文言での説明を省略しない。</a:t>
            </a:r>
            <a:endParaRPr lang="en-US" altLang="ja-JP" sz="200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2000" dirty="0">
                <a:latin typeface="メイリオ" panose="020B0604030504040204" pitchFamily="50" charset="-128"/>
                <a:ea typeface="メイリオ" panose="020B0604030504040204" pitchFamily="50" charset="-128"/>
                <a:cs typeface="メイリオ" panose="020B0604030504040204" pitchFamily="50" charset="-128"/>
              </a:rPr>
              <a:t> ⇒ </a:t>
            </a:r>
            <a:r>
              <a:rPr lang="ja-JP" altLang="en-US" sz="2000" b="1" dirty="0">
                <a:solidFill>
                  <a:srgbClr val="D4162D"/>
                </a:solidFill>
                <a:latin typeface="メイリオ" panose="020B0604030504040204" pitchFamily="50" charset="-128"/>
                <a:ea typeface="メイリオ" panose="020B0604030504040204" pitchFamily="50" charset="-128"/>
                <a:cs typeface="メイリオ" panose="020B0604030504040204" pitchFamily="50" charset="-128"/>
              </a:rPr>
              <a:t>明細書の“横串”化</a:t>
            </a:r>
            <a:r>
              <a:rPr lang="ja-JP" altLang="en-US" sz="2000" dirty="0">
                <a:latin typeface="メイリオ" panose="020B0604030504040204" pitchFamily="50" charset="-128"/>
                <a:ea typeface="メイリオ" panose="020B0604030504040204" pitchFamily="50" charset="-128"/>
                <a:cs typeface="メイリオ" panose="020B0604030504040204" pitchFamily="50" charset="-128"/>
              </a:rPr>
              <a:t>。複数の実施形態を横断的に説明し、</a:t>
            </a:r>
            <a:br>
              <a:rPr lang="en-US" altLang="ja-JP" sz="2000" dirty="0">
                <a:latin typeface="メイリオ" panose="020B0604030504040204" pitchFamily="50" charset="-128"/>
                <a:ea typeface="メイリオ" panose="020B0604030504040204" pitchFamily="50" charset="-128"/>
                <a:cs typeface="メイリオ" panose="020B0604030504040204" pitchFamily="50" charset="-128"/>
              </a:rPr>
            </a:br>
            <a:r>
              <a:rPr lang="ja-JP" altLang="en-US" sz="20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2000" u="sng" dirty="0">
                <a:latin typeface="メイリオ" panose="020B0604030504040204" pitchFamily="50" charset="-128"/>
                <a:ea typeface="メイリオ" panose="020B0604030504040204" pitchFamily="50" charset="-128"/>
                <a:cs typeface="メイリオ" panose="020B0604030504040204" pitchFamily="50" charset="-128"/>
              </a:rPr>
              <a:t>多様な構成の組合せを</a:t>
            </a:r>
            <a:r>
              <a:rPr lang="ja-JP" altLang="en-US" sz="2000" b="1" u="sng" dirty="0">
                <a:solidFill>
                  <a:srgbClr val="D4162D"/>
                </a:solidFill>
                <a:latin typeface="メイリオ" panose="020B0604030504040204" pitchFamily="50" charset="-128"/>
                <a:ea typeface="メイリオ" panose="020B0604030504040204" pitchFamily="50" charset="-128"/>
                <a:cs typeface="メイリオ" panose="020B0604030504040204" pitchFamily="50" charset="-128"/>
              </a:rPr>
              <a:t>文言にて</a:t>
            </a:r>
            <a:r>
              <a:rPr lang="ja-JP" altLang="en-US" sz="2000" u="sng" dirty="0">
                <a:latin typeface="メイリオ" panose="020B0604030504040204" pitchFamily="50" charset="-128"/>
                <a:ea typeface="メイリオ" panose="020B0604030504040204" pitchFamily="50" charset="-128"/>
                <a:cs typeface="メイリオ" panose="020B0604030504040204" pitchFamily="50" charset="-128"/>
              </a:rPr>
              <a:t>説明する。</a:t>
            </a:r>
            <a:endParaRPr lang="en-US" altLang="ja-JP" sz="2000" u="sng"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2" name="正方形/長方形 61">
            <a:extLst>
              <a:ext uri="{FF2B5EF4-FFF2-40B4-BE49-F238E27FC236}">
                <a16:creationId xmlns:a16="http://schemas.microsoft.com/office/drawing/2014/main" id="{DE6EBDBD-3110-2A04-4500-B16D355C42CC}"/>
              </a:ext>
            </a:extLst>
          </p:cNvPr>
          <p:cNvSpPr/>
          <p:nvPr/>
        </p:nvSpPr>
        <p:spPr>
          <a:xfrm>
            <a:off x="1772573" y="5321365"/>
            <a:ext cx="144016" cy="144016"/>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3" name="テキスト ボックス 62">
            <a:extLst>
              <a:ext uri="{FF2B5EF4-FFF2-40B4-BE49-F238E27FC236}">
                <a16:creationId xmlns:a16="http://schemas.microsoft.com/office/drawing/2014/main" id="{92C2833C-0144-08F5-E662-18E61A37E65E}"/>
              </a:ext>
            </a:extLst>
          </p:cNvPr>
          <p:cNvSpPr txBox="1"/>
          <p:nvPr/>
        </p:nvSpPr>
        <p:spPr>
          <a:xfrm>
            <a:off x="1871104" y="3484012"/>
            <a:ext cx="9111790" cy="400110"/>
          </a:xfrm>
          <a:prstGeom prst="rect">
            <a:avLst/>
          </a:prstGeom>
          <a:noFill/>
        </p:spPr>
        <p:txBody>
          <a:bodyPr wrap="none" rtlCol="0">
            <a:spAutoFit/>
          </a:bodyPr>
          <a:lstStyle/>
          <a:p>
            <a:r>
              <a:rPr lang="ja-JP" altLang="en-US" sz="2000" dirty="0">
                <a:latin typeface="メイリオ" panose="020B0604030504040204" pitchFamily="50" charset="-128"/>
                <a:ea typeface="メイリオ" panose="020B0604030504040204" pitchFamily="50" charset="-128"/>
                <a:cs typeface="メイリオ" panose="020B0604030504040204" pitchFamily="50" charset="-128"/>
              </a:rPr>
              <a:t>明細書の最後にクレームセットのコピー（マルチ</a:t>
            </a:r>
            <a:r>
              <a:rPr lang="en-US" altLang="ja-JP" sz="20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2000" dirty="0">
                <a:latin typeface="メイリオ" panose="020B0604030504040204" pitchFamily="50" charset="-128"/>
                <a:ea typeface="メイリオ" panose="020B0604030504040204" pitchFamily="50" charset="-128"/>
                <a:cs typeface="メイリオ" panose="020B0604030504040204" pitchFamily="50" charset="-128"/>
              </a:rPr>
              <a:t>マルチ従属）を記載する。</a:t>
            </a:r>
            <a:endParaRPr lang="en-US" altLang="ja-JP" sz="20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4" name="正方形/長方形 63">
            <a:extLst>
              <a:ext uri="{FF2B5EF4-FFF2-40B4-BE49-F238E27FC236}">
                <a16:creationId xmlns:a16="http://schemas.microsoft.com/office/drawing/2014/main" id="{4E2DD83D-6D31-2342-0124-361C92830E7F}"/>
              </a:ext>
            </a:extLst>
          </p:cNvPr>
          <p:cNvSpPr/>
          <p:nvPr/>
        </p:nvSpPr>
        <p:spPr>
          <a:xfrm>
            <a:off x="1756233" y="3574219"/>
            <a:ext cx="144016" cy="144016"/>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5" name="テキスト ボックス 64">
            <a:extLst>
              <a:ext uri="{FF2B5EF4-FFF2-40B4-BE49-F238E27FC236}">
                <a16:creationId xmlns:a16="http://schemas.microsoft.com/office/drawing/2014/main" id="{AC5A74E9-A751-4B64-C2C1-2D25AD88C559}"/>
              </a:ext>
            </a:extLst>
          </p:cNvPr>
          <p:cNvSpPr txBox="1"/>
          <p:nvPr/>
        </p:nvSpPr>
        <p:spPr>
          <a:xfrm>
            <a:off x="1885839" y="6245694"/>
            <a:ext cx="7879080" cy="400110"/>
          </a:xfrm>
          <a:prstGeom prst="rect">
            <a:avLst/>
          </a:prstGeom>
          <a:noFill/>
        </p:spPr>
        <p:txBody>
          <a:bodyPr wrap="none" rtlCol="0">
            <a:spAutoFit/>
          </a:bodyPr>
          <a:lstStyle/>
          <a:p>
            <a:r>
              <a:rPr lang="ja-JP" altLang="en-US" sz="2000" dirty="0">
                <a:latin typeface="メイリオ" panose="020B0604030504040204" pitchFamily="50" charset="-128"/>
                <a:ea typeface="メイリオ" panose="020B0604030504040204" pitchFamily="50" charset="-128"/>
                <a:cs typeface="メイリオ" panose="020B0604030504040204" pitchFamily="50" charset="-128"/>
              </a:rPr>
              <a:t>多様な構成の組合せを例示するための図面群を戦略的に選択する。</a:t>
            </a:r>
            <a:endParaRPr lang="en-US" altLang="ja-JP" sz="20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6" name="正方形/長方形 65">
            <a:extLst>
              <a:ext uri="{FF2B5EF4-FFF2-40B4-BE49-F238E27FC236}">
                <a16:creationId xmlns:a16="http://schemas.microsoft.com/office/drawing/2014/main" id="{DDB3FEE9-8664-4DCA-7409-4B710820FC04}"/>
              </a:ext>
            </a:extLst>
          </p:cNvPr>
          <p:cNvSpPr/>
          <p:nvPr/>
        </p:nvSpPr>
        <p:spPr>
          <a:xfrm>
            <a:off x="1770968" y="6335901"/>
            <a:ext cx="144016" cy="144016"/>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91854956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12C5135-5298-6329-8A40-4200E18F22D5}"/>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7698D6F9-F0A7-5BC3-FE7E-1C7325144DB3}"/>
              </a:ext>
            </a:extLst>
          </p:cNvPr>
          <p:cNvSpPr txBox="1">
            <a:spLocks/>
          </p:cNvSpPr>
          <p:nvPr/>
        </p:nvSpPr>
        <p:spPr>
          <a:xfrm>
            <a:off x="1143000" y="533401"/>
            <a:ext cx="9906000" cy="1382156"/>
          </a:xfrm>
          <a:prstGeom prst="rect">
            <a:avLst/>
          </a:prstGeom>
        </p:spPr>
        <p:txBody>
          <a:bodyPr/>
          <a:lstStyle>
            <a:lvl1pPr algn="l" defTabSz="914400" rtl="0" eaLnBrk="1" latinLnBrk="0" hangingPunct="1">
              <a:lnSpc>
                <a:spcPct val="105000"/>
              </a:lnSpc>
              <a:spcBef>
                <a:spcPct val="0"/>
              </a:spcBef>
              <a:buNone/>
              <a:defRPr sz="4800" b="1" i="0" kern="1200" cap="none" spc="140" baseline="0">
                <a:solidFill>
                  <a:schemeClr val="tx2"/>
                </a:solidFill>
                <a:latin typeface="+mj-lt"/>
                <a:ea typeface="+mj-ea"/>
                <a:cs typeface="+mj-cs"/>
              </a:defRPr>
            </a:lvl1pPr>
          </a:lstStyle>
          <a:p>
            <a:r>
              <a:rPr kumimoji="1" lang="en-US" altLang="ja-JP" dirty="0"/>
              <a:t>5.5 </a:t>
            </a:r>
            <a:r>
              <a:rPr kumimoji="1" lang="ja-JP" altLang="en-US" dirty="0">
                <a:latin typeface="メイリオ" panose="020B0604030504040204" pitchFamily="50" charset="-128"/>
                <a:ea typeface="メイリオ" panose="020B0604030504040204" pitchFamily="50" charset="-128"/>
              </a:rPr>
              <a:t>補正目的制限への対策</a:t>
            </a:r>
            <a:endParaRPr kumimoji="1" lang="ja-JP" altLang="en-US" dirty="0"/>
          </a:p>
        </p:txBody>
      </p:sp>
      <p:sp>
        <p:nvSpPr>
          <p:cNvPr id="32" name="フッター プレースホルダー 2">
            <a:extLst>
              <a:ext uri="{FF2B5EF4-FFF2-40B4-BE49-F238E27FC236}">
                <a16:creationId xmlns:a16="http://schemas.microsoft.com/office/drawing/2014/main" id="{25AA37C5-6BF0-938C-1C00-3DB504B50824}"/>
              </a:ext>
            </a:extLst>
          </p:cNvPr>
          <p:cNvSpPr>
            <a:spLocks noGrp="1"/>
          </p:cNvSpPr>
          <p:nvPr>
            <p:ph type="ftr" sz="quarter" idx="11"/>
          </p:nvPr>
        </p:nvSpPr>
        <p:spPr>
          <a:xfrm>
            <a:off x="4630250" y="6536434"/>
            <a:ext cx="2592585" cy="365125"/>
          </a:xfrm>
        </p:spPr>
        <p:txBody>
          <a:bodyPr/>
          <a:lstStyle/>
          <a:p>
            <a:r>
              <a:rPr lang="en-US" altLang="ja-JP" sz="800" dirty="0">
                <a:latin typeface="メイリオ" panose="020B0604030504040204" pitchFamily="50" charset="-128"/>
                <a:ea typeface="メイリオ" panose="020B0604030504040204" pitchFamily="50" charset="-128"/>
                <a:cs typeface="Arial" panose="020B0604020202020204" pitchFamily="34" charset="0"/>
              </a:rPr>
              <a:t>©SSIP</a:t>
            </a:r>
            <a:r>
              <a:rPr lang="ja-JP" altLang="en-US" sz="800" dirty="0">
                <a:latin typeface="メイリオ" panose="020B0604030504040204" pitchFamily="50" charset="-128"/>
                <a:ea typeface="メイリオ" panose="020B0604030504040204" pitchFamily="50" charset="-128"/>
                <a:cs typeface="Arial" panose="020B0604020202020204" pitchFamily="34" charset="0"/>
              </a:rPr>
              <a:t>弁理士法人</a:t>
            </a:r>
            <a:r>
              <a:rPr lang="en-US" altLang="ja-JP" sz="800" dirty="0">
                <a:latin typeface="メイリオ" panose="020B0604030504040204" pitchFamily="50" charset="-128"/>
                <a:ea typeface="メイリオ" panose="020B0604030504040204" pitchFamily="50" charset="-128"/>
                <a:cs typeface="Arial" panose="020B0604020202020204" pitchFamily="34" charset="0"/>
              </a:rPr>
              <a:t>. All Rights Reserved.</a:t>
            </a:r>
          </a:p>
        </p:txBody>
      </p:sp>
      <p:sp>
        <p:nvSpPr>
          <p:cNvPr id="3" name="正方形/長方形 2">
            <a:extLst>
              <a:ext uri="{FF2B5EF4-FFF2-40B4-BE49-F238E27FC236}">
                <a16:creationId xmlns:a16="http://schemas.microsoft.com/office/drawing/2014/main" id="{A116114E-94FE-D555-09C5-94447C87A59B}"/>
              </a:ext>
            </a:extLst>
          </p:cNvPr>
          <p:cNvSpPr/>
          <p:nvPr/>
        </p:nvSpPr>
        <p:spPr>
          <a:xfrm>
            <a:off x="1377312" y="2909766"/>
            <a:ext cx="144016" cy="144016"/>
          </a:xfrm>
          <a:prstGeom prst="rect">
            <a:avLst/>
          </a:prstGeom>
          <a:solidFill>
            <a:srgbClr val="D4162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 name="テキスト ボックス 3">
            <a:extLst>
              <a:ext uri="{FF2B5EF4-FFF2-40B4-BE49-F238E27FC236}">
                <a16:creationId xmlns:a16="http://schemas.microsoft.com/office/drawing/2014/main" id="{8B5964F0-FFC5-F670-0BD0-F60AE89AD668}"/>
              </a:ext>
            </a:extLst>
          </p:cNvPr>
          <p:cNvSpPr txBox="1"/>
          <p:nvPr/>
        </p:nvSpPr>
        <p:spPr>
          <a:xfrm>
            <a:off x="1769520" y="3748904"/>
            <a:ext cx="8135560" cy="707886"/>
          </a:xfrm>
          <a:prstGeom prst="rect">
            <a:avLst/>
          </a:prstGeom>
          <a:noFill/>
        </p:spPr>
        <p:txBody>
          <a:bodyPr wrap="none" rtlCol="0">
            <a:spAutoFit/>
          </a:bodyPr>
          <a:lstStyle/>
          <a:p>
            <a:r>
              <a:rPr lang="ja-JP" altLang="en-US" sz="2000" dirty="0">
                <a:latin typeface="メイリオ" panose="020B0604030504040204" pitchFamily="50" charset="-128"/>
                <a:ea typeface="メイリオ" panose="020B0604030504040204" pitchFamily="50" charset="-128"/>
                <a:cs typeface="メイリオ" panose="020B0604030504040204" pitchFamily="50" charset="-128"/>
              </a:rPr>
              <a:t>物（部品及び完成品）及び方法といった考えられる全てのカテゴリの</a:t>
            </a:r>
            <a:endParaRPr lang="en-US" altLang="ja-JP" sz="200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2000" dirty="0">
                <a:latin typeface="メイリオ" panose="020B0604030504040204" pitchFamily="50" charset="-128"/>
                <a:ea typeface="メイリオ" panose="020B0604030504040204" pitchFamily="50" charset="-128"/>
                <a:cs typeface="メイリオ" panose="020B0604030504040204" pitchFamily="50" charset="-128"/>
              </a:rPr>
              <a:t>クレームを作成しておく。</a:t>
            </a:r>
            <a:endParaRPr lang="en-US" altLang="ja-JP" sz="20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 name="テキスト ボックス 4">
            <a:extLst>
              <a:ext uri="{FF2B5EF4-FFF2-40B4-BE49-F238E27FC236}">
                <a16:creationId xmlns:a16="http://schemas.microsoft.com/office/drawing/2014/main" id="{86FD2FAC-EDF4-073E-8CED-E4F91EEC494C}"/>
              </a:ext>
            </a:extLst>
          </p:cNvPr>
          <p:cNvSpPr txBox="1"/>
          <p:nvPr/>
        </p:nvSpPr>
        <p:spPr>
          <a:xfrm>
            <a:off x="1646457" y="1523540"/>
            <a:ext cx="7848872" cy="1015663"/>
          </a:xfrm>
          <a:prstGeom prst="rect">
            <a:avLst/>
          </a:prstGeom>
          <a:solidFill>
            <a:schemeClr val="bg1"/>
          </a:solidFill>
          <a:ln w="19050" cmpd="thinThick">
            <a:solidFill>
              <a:schemeClr val="accent1">
                <a:shade val="50000"/>
              </a:schemeClr>
            </a:solidFill>
          </a:ln>
          <a:effectLst>
            <a:outerShdw blurRad="50800" dist="38100" dir="2700000" algn="tl" rotWithShape="0">
              <a:prstClr val="black">
                <a:alpha val="40000"/>
              </a:prstClr>
            </a:outerShdw>
          </a:effectLst>
        </p:spPr>
        <p:txBody>
          <a:bodyPr wrap="square" rtlCol="0">
            <a:spAutoFit/>
          </a:bodyPr>
          <a:lstStyle/>
          <a:p>
            <a:r>
              <a:rPr lang="ja-JP" altLang="en-US" sz="2000" b="1" u="sng" dirty="0">
                <a:latin typeface="メイリオ" panose="020B0604030504040204" pitchFamily="50" charset="-128"/>
                <a:ea typeface="メイリオ" panose="020B0604030504040204" pitchFamily="50" charset="-128"/>
                <a:cs typeface="メイリオ" panose="020B0604030504040204" pitchFamily="50" charset="-128"/>
              </a:rPr>
              <a:t>目的</a:t>
            </a:r>
            <a:endParaRPr lang="en-US" altLang="ja-JP" sz="2000" b="1"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2000" dirty="0">
                <a:latin typeface="メイリオ" panose="020B0604030504040204" pitchFamily="50" charset="-128"/>
                <a:ea typeface="メイリオ" panose="020B0604030504040204" pitchFamily="50" charset="-128"/>
                <a:cs typeface="メイリオ" panose="020B0604030504040204" pitchFamily="50" charset="-128"/>
              </a:rPr>
              <a:t>拒絶理由対応時の補正および無効宣告手続における補正の目的制限に対処する。</a:t>
            </a:r>
            <a:endParaRPr lang="en-US" altLang="ja-JP" sz="20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 name="テキスト ボックス 6">
            <a:extLst>
              <a:ext uri="{FF2B5EF4-FFF2-40B4-BE49-F238E27FC236}">
                <a16:creationId xmlns:a16="http://schemas.microsoft.com/office/drawing/2014/main" id="{CCF863C0-AA99-3703-460D-026E3C58AD91}"/>
              </a:ext>
            </a:extLst>
          </p:cNvPr>
          <p:cNvSpPr txBox="1"/>
          <p:nvPr/>
        </p:nvSpPr>
        <p:spPr>
          <a:xfrm>
            <a:off x="1522398" y="2776357"/>
            <a:ext cx="800219" cy="461665"/>
          </a:xfrm>
          <a:prstGeom prst="rect">
            <a:avLst/>
          </a:prstGeom>
          <a:noFill/>
        </p:spPr>
        <p:txBody>
          <a:bodyPr wrap="none" rtlCol="0">
            <a:spAutoFit/>
          </a:bodyPr>
          <a:lstStyle/>
          <a:p>
            <a:r>
              <a:rPr lang="ja-JP" altLang="en-US" sz="2400" b="1" dirty="0">
                <a:latin typeface="メイリオ" panose="020B0604030504040204" pitchFamily="50" charset="-128"/>
                <a:ea typeface="メイリオ" panose="020B0604030504040204" pitchFamily="50" charset="-128"/>
                <a:cs typeface="メイリオ" panose="020B0604030504040204" pitchFamily="50" charset="-128"/>
              </a:rPr>
              <a:t>対策</a:t>
            </a:r>
            <a:endParaRPr lang="en-US" altLang="ja-JP" sz="24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0" name="正方形/長方形 9">
            <a:extLst>
              <a:ext uri="{FF2B5EF4-FFF2-40B4-BE49-F238E27FC236}">
                <a16:creationId xmlns:a16="http://schemas.microsoft.com/office/drawing/2014/main" id="{99727508-0D56-3641-0AC0-34F7638ED5CC}"/>
              </a:ext>
            </a:extLst>
          </p:cNvPr>
          <p:cNvSpPr/>
          <p:nvPr/>
        </p:nvSpPr>
        <p:spPr>
          <a:xfrm>
            <a:off x="1625774" y="3841013"/>
            <a:ext cx="144016" cy="144016"/>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1" name="テキスト ボックス 10">
            <a:extLst>
              <a:ext uri="{FF2B5EF4-FFF2-40B4-BE49-F238E27FC236}">
                <a16:creationId xmlns:a16="http://schemas.microsoft.com/office/drawing/2014/main" id="{16E462EF-5484-BEA5-8BC1-07AF2D84B348}"/>
              </a:ext>
            </a:extLst>
          </p:cNvPr>
          <p:cNvSpPr txBox="1"/>
          <p:nvPr/>
        </p:nvSpPr>
        <p:spPr>
          <a:xfrm>
            <a:off x="1766046" y="5527778"/>
            <a:ext cx="8648521" cy="707886"/>
          </a:xfrm>
          <a:prstGeom prst="rect">
            <a:avLst/>
          </a:prstGeom>
          <a:noFill/>
        </p:spPr>
        <p:txBody>
          <a:bodyPr wrap="none" rtlCol="0">
            <a:spAutoFit/>
          </a:bodyPr>
          <a:lstStyle/>
          <a:p>
            <a:r>
              <a:rPr lang="ja-JP" altLang="en-US" sz="2000" dirty="0">
                <a:latin typeface="メイリオ" panose="020B0604030504040204" pitchFamily="50" charset="-128"/>
                <a:ea typeface="メイリオ" panose="020B0604030504040204" pitchFamily="50" charset="-128"/>
                <a:cs typeface="メイリオ" panose="020B0604030504040204" pitchFamily="50" charset="-128"/>
              </a:rPr>
              <a:t>パラメータ特許の場合、数値範囲に関して段階的に限定する従属クレーム</a:t>
            </a:r>
            <a:endParaRPr lang="en-US" altLang="ja-JP" sz="200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2000" dirty="0">
                <a:latin typeface="メイリオ" panose="020B0604030504040204" pitchFamily="50" charset="-128"/>
                <a:ea typeface="メイリオ" panose="020B0604030504040204" pitchFamily="50" charset="-128"/>
                <a:cs typeface="メイリオ" panose="020B0604030504040204" pitchFamily="50" charset="-128"/>
              </a:rPr>
              <a:t>を作成しておく。</a:t>
            </a:r>
            <a:endParaRPr lang="en-US" altLang="ja-JP" sz="20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2" name="正方形/長方形 11">
            <a:extLst>
              <a:ext uri="{FF2B5EF4-FFF2-40B4-BE49-F238E27FC236}">
                <a16:creationId xmlns:a16="http://schemas.microsoft.com/office/drawing/2014/main" id="{5886FA60-17FA-8647-6A34-15DE75CF7D7A}"/>
              </a:ext>
            </a:extLst>
          </p:cNvPr>
          <p:cNvSpPr/>
          <p:nvPr/>
        </p:nvSpPr>
        <p:spPr>
          <a:xfrm>
            <a:off x="1622300" y="5614401"/>
            <a:ext cx="144016" cy="144016"/>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3" name="正方形/長方形 12">
            <a:extLst>
              <a:ext uri="{FF2B5EF4-FFF2-40B4-BE49-F238E27FC236}">
                <a16:creationId xmlns:a16="http://schemas.microsoft.com/office/drawing/2014/main" id="{A9A27326-DFE9-5FA7-4914-609C6B516666}"/>
              </a:ext>
            </a:extLst>
          </p:cNvPr>
          <p:cNvSpPr/>
          <p:nvPr/>
        </p:nvSpPr>
        <p:spPr>
          <a:xfrm>
            <a:off x="1619638" y="3399921"/>
            <a:ext cx="144016" cy="144016"/>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 name="正方形/長方形 13">
            <a:extLst>
              <a:ext uri="{FF2B5EF4-FFF2-40B4-BE49-F238E27FC236}">
                <a16:creationId xmlns:a16="http://schemas.microsoft.com/office/drawing/2014/main" id="{BB5A64A0-D0CC-183A-1D9E-F1574CB0F752}"/>
              </a:ext>
            </a:extLst>
          </p:cNvPr>
          <p:cNvSpPr/>
          <p:nvPr/>
        </p:nvSpPr>
        <p:spPr>
          <a:xfrm>
            <a:off x="1622737" y="4639229"/>
            <a:ext cx="144016" cy="144016"/>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5" name="テキスト ボックス 14">
            <a:extLst>
              <a:ext uri="{FF2B5EF4-FFF2-40B4-BE49-F238E27FC236}">
                <a16:creationId xmlns:a16="http://schemas.microsoft.com/office/drawing/2014/main" id="{5AB97073-4038-F17C-0239-480AA66B454E}"/>
              </a:ext>
            </a:extLst>
          </p:cNvPr>
          <p:cNvSpPr txBox="1"/>
          <p:nvPr/>
        </p:nvSpPr>
        <p:spPr>
          <a:xfrm>
            <a:off x="1779696" y="3329287"/>
            <a:ext cx="5400837" cy="400110"/>
          </a:xfrm>
          <a:prstGeom prst="rect">
            <a:avLst/>
          </a:prstGeom>
          <a:noFill/>
        </p:spPr>
        <p:txBody>
          <a:bodyPr wrap="none" rtlCol="0">
            <a:spAutoFit/>
          </a:bodyPr>
          <a:lstStyle/>
          <a:p>
            <a:r>
              <a:rPr lang="ja-JP" altLang="en-US" sz="2000" dirty="0">
                <a:latin typeface="メイリオ" panose="020B0604030504040204" pitchFamily="50" charset="-128"/>
                <a:ea typeface="メイリオ" panose="020B0604030504040204" pitchFamily="50" charset="-128"/>
                <a:cs typeface="メイリオ" panose="020B0604030504040204" pitchFamily="50" charset="-128"/>
              </a:rPr>
              <a:t>独立請求項に余計な限定事項を記載しない 。</a:t>
            </a:r>
            <a:endParaRPr lang="en-US" altLang="ja-JP" sz="20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6" name="テキスト ボックス 15">
            <a:extLst>
              <a:ext uri="{FF2B5EF4-FFF2-40B4-BE49-F238E27FC236}">
                <a16:creationId xmlns:a16="http://schemas.microsoft.com/office/drawing/2014/main" id="{3575E444-5A4F-7958-E4B6-F03890FDA7A7}"/>
              </a:ext>
            </a:extLst>
          </p:cNvPr>
          <p:cNvSpPr txBox="1"/>
          <p:nvPr/>
        </p:nvSpPr>
        <p:spPr>
          <a:xfrm>
            <a:off x="1779696" y="4519481"/>
            <a:ext cx="8648521" cy="1015663"/>
          </a:xfrm>
          <a:prstGeom prst="rect">
            <a:avLst/>
          </a:prstGeom>
          <a:noFill/>
        </p:spPr>
        <p:txBody>
          <a:bodyPr wrap="none" rtlCol="0">
            <a:spAutoFit/>
          </a:bodyPr>
          <a:lstStyle/>
          <a:p>
            <a:r>
              <a:rPr lang="ja-JP" altLang="en-US" sz="2000" dirty="0">
                <a:latin typeface="メイリオ" panose="020B0604030504040204" pitchFamily="50" charset="-128"/>
                <a:ea typeface="メイリオ" panose="020B0604030504040204" pitchFamily="50" charset="-128"/>
                <a:cs typeface="メイリオ" panose="020B0604030504040204" pitchFamily="50" charset="-128"/>
              </a:rPr>
              <a:t>予想される先行技術との差異が十分に出るようなクレームを出願時の</a:t>
            </a:r>
            <a:endParaRPr lang="en-US" altLang="ja-JP" sz="200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2000" dirty="0">
                <a:latin typeface="メイリオ" panose="020B0604030504040204" pitchFamily="50" charset="-128"/>
                <a:ea typeface="メイリオ" panose="020B0604030504040204" pitchFamily="50" charset="-128"/>
                <a:cs typeface="メイリオ" panose="020B0604030504040204" pitchFamily="50" charset="-128"/>
              </a:rPr>
              <a:t>クレームセットに含める努力をする（例：ピクチャークレームの作成）。</a:t>
            </a:r>
            <a:endParaRPr lang="en-US" altLang="ja-JP" sz="200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2000" dirty="0">
                <a:latin typeface="メイリオ" panose="020B0604030504040204" pitchFamily="50" charset="-128"/>
                <a:ea typeface="メイリオ" panose="020B0604030504040204" pitchFamily="50" charset="-128"/>
                <a:cs typeface="メイリオ" panose="020B0604030504040204" pitchFamily="50" charset="-128"/>
              </a:rPr>
              <a:t>（ＯＡ対応時の従属クレームの新設は難しいため。）</a:t>
            </a:r>
            <a:endParaRPr lang="en-US" altLang="ja-JP" sz="2000" dirty="0">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8038406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3A8FDBB-DE0B-A25A-C7AE-AC92D5D31357}"/>
            </a:ext>
          </a:extLst>
        </p:cNvPr>
        <p:cNvGrpSpPr/>
        <p:nvPr/>
      </p:nvGrpSpPr>
      <p:grpSpPr>
        <a:xfrm>
          <a:off x="0" y="0"/>
          <a:ext cx="0" cy="0"/>
          <a:chOff x="0" y="0"/>
          <a:chExt cx="0" cy="0"/>
        </a:xfrm>
      </p:grpSpPr>
      <p:sp>
        <p:nvSpPr>
          <p:cNvPr id="54" name="矢印: 五方向 53">
            <a:extLst>
              <a:ext uri="{FF2B5EF4-FFF2-40B4-BE49-F238E27FC236}">
                <a16:creationId xmlns:a16="http://schemas.microsoft.com/office/drawing/2014/main" id="{7A7D7E17-5502-1D73-A8C6-3F015965AF84}"/>
              </a:ext>
            </a:extLst>
          </p:cNvPr>
          <p:cNvSpPr/>
          <p:nvPr/>
        </p:nvSpPr>
        <p:spPr>
          <a:xfrm>
            <a:off x="8218240" y="1888837"/>
            <a:ext cx="3047814" cy="591494"/>
          </a:xfrm>
          <a:prstGeom prst="homePlate">
            <a:avLst/>
          </a:prstGeom>
          <a:solidFill>
            <a:schemeClr val="tx1">
              <a:lumMod val="65000"/>
              <a:lumOff val="35000"/>
            </a:schemeClr>
          </a:solidFill>
          <a:ln w="38100">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2000" b="1" dirty="0"/>
              <a:t>権利化</a:t>
            </a:r>
          </a:p>
        </p:txBody>
      </p:sp>
      <p:sp>
        <p:nvSpPr>
          <p:cNvPr id="47" name="矢印: 五方向 46">
            <a:extLst>
              <a:ext uri="{FF2B5EF4-FFF2-40B4-BE49-F238E27FC236}">
                <a16:creationId xmlns:a16="http://schemas.microsoft.com/office/drawing/2014/main" id="{C8FECEE7-EF81-26EA-48DB-E4AC4BF184A8}"/>
              </a:ext>
            </a:extLst>
          </p:cNvPr>
          <p:cNvSpPr/>
          <p:nvPr/>
        </p:nvSpPr>
        <p:spPr>
          <a:xfrm>
            <a:off x="5837549" y="1891425"/>
            <a:ext cx="3047814" cy="591494"/>
          </a:xfrm>
          <a:prstGeom prst="homePlate">
            <a:avLst/>
          </a:prstGeom>
          <a:solidFill>
            <a:schemeClr val="tx1">
              <a:lumMod val="65000"/>
              <a:lumOff val="35000"/>
            </a:schemeClr>
          </a:solidFill>
          <a:ln w="38100">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ja-JP" altLang="en-US" sz="2000" b="1" dirty="0"/>
              <a:t>各国中間</a:t>
            </a:r>
            <a:endParaRPr kumimoji="1" lang="ja-JP" altLang="en-US" sz="2000" b="1" dirty="0"/>
          </a:p>
        </p:txBody>
      </p:sp>
      <p:sp>
        <p:nvSpPr>
          <p:cNvPr id="46" name="矢印: 五方向 45">
            <a:extLst>
              <a:ext uri="{FF2B5EF4-FFF2-40B4-BE49-F238E27FC236}">
                <a16:creationId xmlns:a16="http://schemas.microsoft.com/office/drawing/2014/main" id="{7EAEAA2C-0247-0ED1-55E1-7B1338ED4660}"/>
              </a:ext>
            </a:extLst>
          </p:cNvPr>
          <p:cNvSpPr/>
          <p:nvPr/>
        </p:nvSpPr>
        <p:spPr>
          <a:xfrm>
            <a:off x="3473223" y="1893391"/>
            <a:ext cx="3047814" cy="591494"/>
          </a:xfrm>
          <a:prstGeom prst="homePlate">
            <a:avLst/>
          </a:prstGeom>
          <a:solidFill>
            <a:schemeClr val="tx1">
              <a:lumMod val="65000"/>
              <a:lumOff val="35000"/>
            </a:schemeClr>
          </a:solidFill>
          <a:ln w="38100">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2000" b="1" dirty="0"/>
              <a:t>各国出願</a:t>
            </a:r>
          </a:p>
        </p:txBody>
      </p:sp>
      <p:sp>
        <p:nvSpPr>
          <p:cNvPr id="2" name="タイトル 1">
            <a:extLst>
              <a:ext uri="{FF2B5EF4-FFF2-40B4-BE49-F238E27FC236}">
                <a16:creationId xmlns:a16="http://schemas.microsoft.com/office/drawing/2014/main" id="{C0E0DF5F-7EC3-F26B-6A43-12280B3D572A}"/>
              </a:ext>
            </a:extLst>
          </p:cNvPr>
          <p:cNvSpPr>
            <a:spLocks noGrp="1"/>
          </p:cNvSpPr>
          <p:nvPr>
            <p:ph type="title"/>
          </p:nvPr>
        </p:nvSpPr>
        <p:spPr/>
        <p:txBody>
          <a:bodyPr/>
          <a:lstStyle/>
          <a:p>
            <a:r>
              <a:rPr kumimoji="1" lang="en-US" altLang="ja-JP" dirty="0"/>
              <a:t>1.1 </a:t>
            </a:r>
            <a:r>
              <a:rPr kumimoji="1" lang="ja-JP" altLang="en-US" dirty="0"/>
              <a:t>一般的な海外権利化の流れ</a:t>
            </a:r>
          </a:p>
        </p:txBody>
      </p:sp>
      <p:sp>
        <p:nvSpPr>
          <p:cNvPr id="6" name="角丸四角形 68">
            <a:extLst>
              <a:ext uri="{FF2B5EF4-FFF2-40B4-BE49-F238E27FC236}">
                <a16:creationId xmlns:a16="http://schemas.microsoft.com/office/drawing/2014/main" id="{A511DAAD-EBA7-B4AF-6B49-240A3AB92D87}"/>
              </a:ext>
            </a:extLst>
          </p:cNvPr>
          <p:cNvSpPr/>
          <p:nvPr/>
        </p:nvSpPr>
        <p:spPr>
          <a:xfrm>
            <a:off x="6958939" y="2797993"/>
            <a:ext cx="1443889" cy="726196"/>
          </a:xfrm>
          <a:prstGeom prst="roundRect">
            <a:avLst/>
          </a:prstGeom>
          <a:solidFill>
            <a:schemeClr val="bg1"/>
          </a:solidFill>
          <a:ln w="6350">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正方形/長方形 8">
            <a:extLst>
              <a:ext uri="{FF2B5EF4-FFF2-40B4-BE49-F238E27FC236}">
                <a16:creationId xmlns:a16="http://schemas.microsoft.com/office/drawing/2014/main" id="{DD414752-13C8-8502-CC31-61F5BF3E1392}"/>
              </a:ext>
            </a:extLst>
          </p:cNvPr>
          <p:cNvSpPr/>
          <p:nvPr/>
        </p:nvSpPr>
        <p:spPr>
          <a:xfrm>
            <a:off x="2176618" y="3640414"/>
            <a:ext cx="864096" cy="956326"/>
          </a:xfrm>
          <a:prstGeom prst="rect">
            <a:avLst/>
          </a:prstGeom>
          <a:solidFill>
            <a:schemeClr val="bg1"/>
          </a:solidFill>
          <a:ln w="6350">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a:t>A</a:t>
            </a:r>
            <a:endParaRPr kumimoji="1" lang="ja-JP" altLang="en-US" dirty="0"/>
          </a:p>
        </p:txBody>
      </p:sp>
      <p:sp>
        <p:nvSpPr>
          <p:cNvPr id="10" name="テキスト ボックス 9">
            <a:extLst>
              <a:ext uri="{FF2B5EF4-FFF2-40B4-BE49-F238E27FC236}">
                <a16:creationId xmlns:a16="http://schemas.microsoft.com/office/drawing/2014/main" id="{F18FE027-531E-679C-547B-B14B0683DCA6}"/>
              </a:ext>
            </a:extLst>
          </p:cNvPr>
          <p:cNvSpPr txBox="1"/>
          <p:nvPr/>
        </p:nvSpPr>
        <p:spPr>
          <a:xfrm>
            <a:off x="2176618" y="3749245"/>
            <a:ext cx="877163" cy="646331"/>
          </a:xfrm>
          <a:prstGeom prst="rect">
            <a:avLst/>
          </a:prstGeom>
          <a:noFill/>
        </p:spPr>
        <p:txBody>
          <a:bodyPr wrap="none" rtlCol="0" anchor="ctr" anchorCtr="0">
            <a:spAutoFit/>
          </a:bodyPr>
          <a:lstStyle/>
          <a:p>
            <a:r>
              <a:rPr kumimoji="1" lang="ja-JP" altLang="en-US" dirty="0"/>
              <a:t>日本語</a:t>
            </a:r>
            <a:endParaRPr kumimoji="1" lang="en-US" altLang="ja-JP" dirty="0"/>
          </a:p>
          <a:p>
            <a:r>
              <a:rPr lang="ja-JP" altLang="en-US" dirty="0"/>
              <a:t>明細書</a:t>
            </a:r>
            <a:endParaRPr kumimoji="1" lang="ja-JP" altLang="en-US" dirty="0"/>
          </a:p>
        </p:txBody>
      </p:sp>
      <p:sp>
        <p:nvSpPr>
          <p:cNvPr id="11" name="テキスト ボックス 10">
            <a:extLst>
              <a:ext uri="{FF2B5EF4-FFF2-40B4-BE49-F238E27FC236}">
                <a16:creationId xmlns:a16="http://schemas.microsoft.com/office/drawing/2014/main" id="{09190AB2-3F07-1FC1-D3B9-74E1E352CA70}"/>
              </a:ext>
            </a:extLst>
          </p:cNvPr>
          <p:cNvSpPr txBox="1"/>
          <p:nvPr/>
        </p:nvSpPr>
        <p:spPr>
          <a:xfrm>
            <a:off x="6893230" y="2841181"/>
            <a:ext cx="1569660" cy="646331"/>
          </a:xfrm>
          <a:prstGeom prst="rect">
            <a:avLst/>
          </a:prstGeom>
          <a:noFill/>
        </p:spPr>
        <p:txBody>
          <a:bodyPr wrap="none" rtlCol="0" anchor="ctr" anchorCtr="0">
            <a:spAutoFit/>
          </a:bodyPr>
          <a:lstStyle/>
          <a:p>
            <a:pPr algn="ctr"/>
            <a:r>
              <a:rPr kumimoji="1" lang="ja-JP" altLang="en-US" dirty="0"/>
              <a:t>Ａ国</a:t>
            </a:r>
            <a:r>
              <a:rPr lang="ja-JP" altLang="en-US" dirty="0"/>
              <a:t> </a:t>
            </a:r>
            <a:endParaRPr lang="en-US" altLang="ja-JP" dirty="0"/>
          </a:p>
          <a:p>
            <a:r>
              <a:rPr kumimoji="1" lang="ja-JP" altLang="en-US" dirty="0"/>
              <a:t>拒絶理由対応</a:t>
            </a:r>
          </a:p>
        </p:txBody>
      </p:sp>
      <p:sp>
        <p:nvSpPr>
          <p:cNvPr id="19" name="ストライプ矢印 53">
            <a:extLst>
              <a:ext uri="{FF2B5EF4-FFF2-40B4-BE49-F238E27FC236}">
                <a16:creationId xmlns:a16="http://schemas.microsoft.com/office/drawing/2014/main" id="{B3B29168-CEB5-A3D9-116E-40DC853C0EA2}"/>
              </a:ext>
            </a:extLst>
          </p:cNvPr>
          <p:cNvSpPr/>
          <p:nvPr/>
        </p:nvSpPr>
        <p:spPr>
          <a:xfrm>
            <a:off x="3594690" y="3917296"/>
            <a:ext cx="432048" cy="402842"/>
          </a:xfrm>
          <a:prstGeom prst="stripedRightArrow">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21" name="ストライプ矢印 61">
            <a:extLst>
              <a:ext uri="{FF2B5EF4-FFF2-40B4-BE49-F238E27FC236}">
                <a16:creationId xmlns:a16="http://schemas.microsoft.com/office/drawing/2014/main" id="{28C2D7A7-2101-9F82-7290-4A2BF107E2F1}"/>
              </a:ext>
            </a:extLst>
          </p:cNvPr>
          <p:cNvSpPr/>
          <p:nvPr/>
        </p:nvSpPr>
        <p:spPr>
          <a:xfrm>
            <a:off x="6232927" y="3917156"/>
            <a:ext cx="432048" cy="402842"/>
          </a:xfrm>
          <a:prstGeom prst="stripedRightArrow">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34" name="正方形/長方形 33">
            <a:extLst>
              <a:ext uri="{FF2B5EF4-FFF2-40B4-BE49-F238E27FC236}">
                <a16:creationId xmlns:a16="http://schemas.microsoft.com/office/drawing/2014/main" id="{AAEF960F-E85C-5740-30E3-B4A8CB72D0E9}"/>
              </a:ext>
            </a:extLst>
          </p:cNvPr>
          <p:cNvSpPr/>
          <p:nvPr/>
        </p:nvSpPr>
        <p:spPr>
          <a:xfrm>
            <a:off x="4630250" y="4492909"/>
            <a:ext cx="864096" cy="956326"/>
          </a:xfrm>
          <a:prstGeom prst="rect">
            <a:avLst/>
          </a:prstGeom>
          <a:solidFill>
            <a:schemeClr val="bg1"/>
          </a:solidFill>
          <a:ln w="6350">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a:t>A</a:t>
            </a:r>
            <a:endParaRPr kumimoji="1" lang="ja-JP" altLang="en-US" dirty="0"/>
          </a:p>
        </p:txBody>
      </p:sp>
      <p:sp>
        <p:nvSpPr>
          <p:cNvPr id="35" name="テキスト ボックス 34">
            <a:extLst>
              <a:ext uri="{FF2B5EF4-FFF2-40B4-BE49-F238E27FC236}">
                <a16:creationId xmlns:a16="http://schemas.microsoft.com/office/drawing/2014/main" id="{EE0A3448-1DA2-C80F-FDDF-3B6D6DF8EBBD}"/>
              </a:ext>
            </a:extLst>
          </p:cNvPr>
          <p:cNvSpPr txBox="1"/>
          <p:nvPr/>
        </p:nvSpPr>
        <p:spPr>
          <a:xfrm>
            <a:off x="4618834" y="4601740"/>
            <a:ext cx="877163" cy="646331"/>
          </a:xfrm>
          <a:prstGeom prst="rect">
            <a:avLst/>
          </a:prstGeom>
          <a:noFill/>
        </p:spPr>
        <p:txBody>
          <a:bodyPr wrap="none" rtlCol="0" anchor="ctr" anchorCtr="0">
            <a:spAutoFit/>
          </a:bodyPr>
          <a:lstStyle/>
          <a:p>
            <a:pPr algn="ctr"/>
            <a:r>
              <a:rPr kumimoji="1" lang="ja-JP" altLang="en-US" dirty="0"/>
              <a:t>Ｃ国</a:t>
            </a:r>
            <a:endParaRPr kumimoji="1" lang="en-US" altLang="ja-JP" dirty="0"/>
          </a:p>
          <a:p>
            <a:pPr algn="ctr"/>
            <a:r>
              <a:rPr lang="ja-JP" altLang="en-US" dirty="0"/>
              <a:t>明細書</a:t>
            </a:r>
            <a:endParaRPr kumimoji="1" lang="ja-JP" altLang="en-US" dirty="0"/>
          </a:p>
        </p:txBody>
      </p:sp>
      <p:sp>
        <p:nvSpPr>
          <p:cNvPr id="36" name="正方形/長方形 35">
            <a:extLst>
              <a:ext uri="{FF2B5EF4-FFF2-40B4-BE49-F238E27FC236}">
                <a16:creationId xmlns:a16="http://schemas.microsoft.com/office/drawing/2014/main" id="{0A1520C8-E44B-18AA-BF49-315E409C4662}"/>
              </a:ext>
            </a:extLst>
          </p:cNvPr>
          <p:cNvSpPr/>
          <p:nvPr/>
        </p:nvSpPr>
        <p:spPr>
          <a:xfrm>
            <a:off x="4531166" y="3686721"/>
            <a:ext cx="864096" cy="956326"/>
          </a:xfrm>
          <a:prstGeom prst="rect">
            <a:avLst/>
          </a:prstGeom>
          <a:solidFill>
            <a:schemeClr val="bg1"/>
          </a:solidFill>
          <a:ln w="6350">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a:t>A</a:t>
            </a:r>
            <a:endParaRPr kumimoji="1" lang="ja-JP" altLang="en-US" dirty="0"/>
          </a:p>
        </p:txBody>
      </p:sp>
      <p:sp>
        <p:nvSpPr>
          <p:cNvPr id="37" name="テキスト ボックス 36">
            <a:extLst>
              <a:ext uri="{FF2B5EF4-FFF2-40B4-BE49-F238E27FC236}">
                <a16:creationId xmlns:a16="http://schemas.microsoft.com/office/drawing/2014/main" id="{7A682D13-0CA4-BFBF-2157-B63011ABA9B2}"/>
              </a:ext>
            </a:extLst>
          </p:cNvPr>
          <p:cNvSpPr txBox="1"/>
          <p:nvPr/>
        </p:nvSpPr>
        <p:spPr>
          <a:xfrm>
            <a:off x="4519750" y="3795552"/>
            <a:ext cx="877163" cy="646331"/>
          </a:xfrm>
          <a:prstGeom prst="rect">
            <a:avLst/>
          </a:prstGeom>
          <a:noFill/>
        </p:spPr>
        <p:txBody>
          <a:bodyPr wrap="none" rtlCol="0" anchor="ctr" anchorCtr="0">
            <a:spAutoFit/>
          </a:bodyPr>
          <a:lstStyle/>
          <a:p>
            <a:pPr algn="ctr"/>
            <a:r>
              <a:rPr lang="ja-JP" altLang="en-US" dirty="0"/>
              <a:t>Ｂ</a:t>
            </a:r>
            <a:r>
              <a:rPr kumimoji="1" lang="ja-JP" altLang="en-US" dirty="0"/>
              <a:t>国</a:t>
            </a:r>
            <a:endParaRPr kumimoji="1" lang="en-US" altLang="ja-JP" dirty="0"/>
          </a:p>
          <a:p>
            <a:pPr algn="ctr"/>
            <a:r>
              <a:rPr lang="ja-JP" altLang="en-US" dirty="0"/>
              <a:t>明細書</a:t>
            </a:r>
            <a:endParaRPr kumimoji="1" lang="ja-JP" altLang="en-US" dirty="0"/>
          </a:p>
        </p:txBody>
      </p:sp>
      <p:sp>
        <p:nvSpPr>
          <p:cNvPr id="38" name="正方形/長方形 37">
            <a:extLst>
              <a:ext uri="{FF2B5EF4-FFF2-40B4-BE49-F238E27FC236}">
                <a16:creationId xmlns:a16="http://schemas.microsoft.com/office/drawing/2014/main" id="{A3CDF300-2BBE-1E54-761E-76E5804047E3}"/>
              </a:ext>
            </a:extLst>
          </p:cNvPr>
          <p:cNvSpPr/>
          <p:nvPr/>
        </p:nvSpPr>
        <p:spPr>
          <a:xfrm>
            <a:off x="4436437" y="2893337"/>
            <a:ext cx="864096" cy="956326"/>
          </a:xfrm>
          <a:prstGeom prst="rect">
            <a:avLst/>
          </a:prstGeom>
          <a:solidFill>
            <a:schemeClr val="bg1"/>
          </a:solidFill>
          <a:ln w="6350">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a:t>A</a:t>
            </a:r>
            <a:endParaRPr kumimoji="1" lang="ja-JP" altLang="en-US" dirty="0"/>
          </a:p>
        </p:txBody>
      </p:sp>
      <p:sp>
        <p:nvSpPr>
          <p:cNvPr id="39" name="テキスト ボックス 38">
            <a:extLst>
              <a:ext uri="{FF2B5EF4-FFF2-40B4-BE49-F238E27FC236}">
                <a16:creationId xmlns:a16="http://schemas.microsoft.com/office/drawing/2014/main" id="{8DBC038C-13CC-0F73-BC3F-0C4DC6321566}"/>
              </a:ext>
            </a:extLst>
          </p:cNvPr>
          <p:cNvSpPr txBox="1"/>
          <p:nvPr/>
        </p:nvSpPr>
        <p:spPr>
          <a:xfrm>
            <a:off x="4425021" y="3002168"/>
            <a:ext cx="877163" cy="646331"/>
          </a:xfrm>
          <a:prstGeom prst="rect">
            <a:avLst/>
          </a:prstGeom>
          <a:noFill/>
        </p:spPr>
        <p:txBody>
          <a:bodyPr wrap="none" rtlCol="0" anchor="ctr" anchorCtr="0">
            <a:spAutoFit/>
          </a:bodyPr>
          <a:lstStyle/>
          <a:p>
            <a:pPr algn="ctr"/>
            <a:r>
              <a:rPr kumimoji="1" lang="ja-JP" altLang="en-US" dirty="0"/>
              <a:t>Ａ国</a:t>
            </a:r>
            <a:endParaRPr kumimoji="1" lang="en-US" altLang="ja-JP" dirty="0"/>
          </a:p>
          <a:p>
            <a:r>
              <a:rPr lang="ja-JP" altLang="en-US" dirty="0"/>
              <a:t>明細書</a:t>
            </a:r>
            <a:endParaRPr kumimoji="1" lang="ja-JP" altLang="en-US" dirty="0"/>
          </a:p>
        </p:txBody>
      </p:sp>
      <p:sp>
        <p:nvSpPr>
          <p:cNvPr id="43" name="フッター プレースホルダー 2">
            <a:extLst>
              <a:ext uri="{FF2B5EF4-FFF2-40B4-BE49-F238E27FC236}">
                <a16:creationId xmlns:a16="http://schemas.microsoft.com/office/drawing/2014/main" id="{12ABE9CE-AE68-F5B9-22A3-63B7AB34E65D}"/>
              </a:ext>
            </a:extLst>
          </p:cNvPr>
          <p:cNvSpPr>
            <a:spLocks noGrp="1"/>
          </p:cNvSpPr>
          <p:nvPr>
            <p:ph type="ftr" sz="quarter" idx="11"/>
          </p:nvPr>
        </p:nvSpPr>
        <p:spPr>
          <a:xfrm>
            <a:off x="4630250" y="6536434"/>
            <a:ext cx="2592585" cy="365125"/>
          </a:xfrm>
        </p:spPr>
        <p:txBody>
          <a:bodyPr/>
          <a:lstStyle/>
          <a:p>
            <a:r>
              <a:rPr lang="en-US" altLang="ja-JP" sz="800" dirty="0">
                <a:latin typeface="メイリオ" panose="020B0604030504040204" pitchFamily="50" charset="-128"/>
                <a:ea typeface="メイリオ" panose="020B0604030504040204" pitchFamily="50" charset="-128"/>
                <a:cs typeface="Arial" panose="020B0604020202020204" pitchFamily="34" charset="0"/>
              </a:rPr>
              <a:t>©SSIP</a:t>
            </a:r>
            <a:r>
              <a:rPr lang="ja-JP" altLang="en-US" sz="800" dirty="0">
                <a:latin typeface="メイリオ" panose="020B0604030504040204" pitchFamily="50" charset="-128"/>
                <a:ea typeface="メイリオ" panose="020B0604030504040204" pitchFamily="50" charset="-128"/>
                <a:cs typeface="Arial" panose="020B0604020202020204" pitchFamily="34" charset="0"/>
              </a:rPr>
              <a:t>弁理士法人</a:t>
            </a:r>
            <a:r>
              <a:rPr lang="en-US" altLang="ja-JP" sz="800" dirty="0">
                <a:latin typeface="メイリオ" panose="020B0604030504040204" pitchFamily="50" charset="-128"/>
                <a:ea typeface="メイリオ" panose="020B0604030504040204" pitchFamily="50" charset="-128"/>
                <a:cs typeface="Arial" panose="020B0604020202020204" pitchFamily="34" charset="0"/>
              </a:rPr>
              <a:t>. All Rights Reserved.</a:t>
            </a:r>
          </a:p>
        </p:txBody>
      </p:sp>
      <p:sp>
        <p:nvSpPr>
          <p:cNvPr id="44" name="矢印: 五方向 43">
            <a:extLst>
              <a:ext uri="{FF2B5EF4-FFF2-40B4-BE49-F238E27FC236}">
                <a16:creationId xmlns:a16="http://schemas.microsoft.com/office/drawing/2014/main" id="{748F8C8C-B005-EF30-7A79-D70074A77F84}"/>
              </a:ext>
            </a:extLst>
          </p:cNvPr>
          <p:cNvSpPr/>
          <p:nvPr/>
        </p:nvSpPr>
        <p:spPr>
          <a:xfrm>
            <a:off x="1008275" y="1888837"/>
            <a:ext cx="3047814" cy="591494"/>
          </a:xfrm>
          <a:prstGeom prst="homePlate">
            <a:avLst/>
          </a:prstGeom>
          <a:solidFill>
            <a:schemeClr val="tx1">
              <a:lumMod val="65000"/>
              <a:lumOff val="35000"/>
            </a:schemeClr>
          </a:solidFill>
          <a:ln w="38100">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2000" b="1" dirty="0"/>
              <a:t>日本語明細書</a:t>
            </a:r>
          </a:p>
        </p:txBody>
      </p:sp>
      <p:sp>
        <p:nvSpPr>
          <p:cNvPr id="48" name="角丸四角形 69">
            <a:extLst>
              <a:ext uri="{FF2B5EF4-FFF2-40B4-BE49-F238E27FC236}">
                <a16:creationId xmlns:a16="http://schemas.microsoft.com/office/drawing/2014/main" id="{B6D7F75A-171E-8F81-3117-97CF2E7FC2E2}"/>
              </a:ext>
            </a:extLst>
          </p:cNvPr>
          <p:cNvSpPr/>
          <p:nvPr/>
        </p:nvSpPr>
        <p:spPr>
          <a:xfrm>
            <a:off x="9269413" y="3668288"/>
            <a:ext cx="1008112" cy="726196"/>
          </a:xfrm>
          <a:prstGeom prst="roundRect">
            <a:avLst/>
          </a:prstGeom>
          <a:solidFill>
            <a:schemeClr val="bg1"/>
          </a:solidFill>
          <a:ln w="6350">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9" name="角丸四角形 70">
            <a:extLst>
              <a:ext uri="{FF2B5EF4-FFF2-40B4-BE49-F238E27FC236}">
                <a16:creationId xmlns:a16="http://schemas.microsoft.com/office/drawing/2014/main" id="{F061FE96-8C0A-59DD-1EAD-034889A89202}"/>
              </a:ext>
            </a:extLst>
          </p:cNvPr>
          <p:cNvSpPr/>
          <p:nvPr/>
        </p:nvSpPr>
        <p:spPr>
          <a:xfrm>
            <a:off x="9269413" y="4604392"/>
            <a:ext cx="1008112" cy="726196"/>
          </a:xfrm>
          <a:prstGeom prst="roundRect">
            <a:avLst/>
          </a:prstGeom>
          <a:solidFill>
            <a:schemeClr val="bg1"/>
          </a:solidFill>
          <a:ln w="6350">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0" name="角丸四角形 68">
            <a:extLst>
              <a:ext uri="{FF2B5EF4-FFF2-40B4-BE49-F238E27FC236}">
                <a16:creationId xmlns:a16="http://schemas.microsoft.com/office/drawing/2014/main" id="{F17374AF-8010-0CBD-04CB-973BD187BC20}"/>
              </a:ext>
            </a:extLst>
          </p:cNvPr>
          <p:cNvSpPr/>
          <p:nvPr/>
        </p:nvSpPr>
        <p:spPr>
          <a:xfrm>
            <a:off x="9269413" y="2770284"/>
            <a:ext cx="1008112" cy="726196"/>
          </a:xfrm>
          <a:prstGeom prst="roundRect">
            <a:avLst/>
          </a:prstGeom>
          <a:solidFill>
            <a:schemeClr val="bg1"/>
          </a:solidFill>
          <a:ln w="6350">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1" name="テキスト ボックス 50">
            <a:extLst>
              <a:ext uri="{FF2B5EF4-FFF2-40B4-BE49-F238E27FC236}">
                <a16:creationId xmlns:a16="http://schemas.microsoft.com/office/drawing/2014/main" id="{54037B50-78B6-3CD0-989F-3C6442179754}"/>
              </a:ext>
            </a:extLst>
          </p:cNvPr>
          <p:cNvSpPr txBox="1"/>
          <p:nvPr/>
        </p:nvSpPr>
        <p:spPr>
          <a:xfrm>
            <a:off x="9337518" y="2813472"/>
            <a:ext cx="877163" cy="646331"/>
          </a:xfrm>
          <a:prstGeom prst="rect">
            <a:avLst/>
          </a:prstGeom>
          <a:noFill/>
        </p:spPr>
        <p:txBody>
          <a:bodyPr wrap="none" rtlCol="0" anchor="ctr" anchorCtr="0">
            <a:spAutoFit/>
          </a:bodyPr>
          <a:lstStyle/>
          <a:p>
            <a:pPr algn="ctr"/>
            <a:r>
              <a:rPr kumimoji="1" lang="ja-JP" altLang="en-US" dirty="0"/>
              <a:t>Ａ国</a:t>
            </a:r>
            <a:r>
              <a:rPr lang="ja-JP" altLang="en-US" dirty="0"/>
              <a:t> </a:t>
            </a:r>
            <a:endParaRPr lang="en-US" altLang="ja-JP" dirty="0"/>
          </a:p>
          <a:p>
            <a:r>
              <a:rPr kumimoji="1" lang="ja-JP" altLang="en-US" dirty="0"/>
              <a:t>特許権</a:t>
            </a:r>
          </a:p>
        </p:txBody>
      </p:sp>
      <p:sp>
        <p:nvSpPr>
          <p:cNvPr id="52" name="テキスト ボックス 51">
            <a:extLst>
              <a:ext uri="{FF2B5EF4-FFF2-40B4-BE49-F238E27FC236}">
                <a16:creationId xmlns:a16="http://schemas.microsoft.com/office/drawing/2014/main" id="{254E8BBD-8F06-BE78-AA1D-3F49C88ACA26}"/>
              </a:ext>
            </a:extLst>
          </p:cNvPr>
          <p:cNvSpPr txBox="1"/>
          <p:nvPr/>
        </p:nvSpPr>
        <p:spPr>
          <a:xfrm>
            <a:off x="9353571" y="3689972"/>
            <a:ext cx="877163" cy="646331"/>
          </a:xfrm>
          <a:prstGeom prst="rect">
            <a:avLst/>
          </a:prstGeom>
          <a:noFill/>
        </p:spPr>
        <p:txBody>
          <a:bodyPr wrap="none" rtlCol="0" anchor="ctr" anchorCtr="0">
            <a:spAutoFit/>
          </a:bodyPr>
          <a:lstStyle/>
          <a:p>
            <a:pPr algn="ctr"/>
            <a:r>
              <a:rPr kumimoji="1" lang="ja-JP" altLang="en-US" dirty="0"/>
              <a:t>Ｂ国</a:t>
            </a:r>
            <a:r>
              <a:rPr lang="ja-JP" altLang="en-US" dirty="0"/>
              <a:t> </a:t>
            </a:r>
            <a:endParaRPr lang="en-US" altLang="ja-JP" dirty="0"/>
          </a:p>
          <a:p>
            <a:pPr algn="ctr"/>
            <a:r>
              <a:rPr kumimoji="1" lang="ja-JP" altLang="en-US" dirty="0"/>
              <a:t>特許権</a:t>
            </a:r>
          </a:p>
        </p:txBody>
      </p:sp>
      <p:sp>
        <p:nvSpPr>
          <p:cNvPr id="53" name="テキスト ボックス 52">
            <a:extLst>
              <a:ext uri="{FF2B5EF4-FFF2-40B4-BE49-F238E27FC236}">
                <a16:creationId xmlns:a16="http://schemas.microsoft.com/office/drawing/2014/main" id="{D2D92BE7-7C1F-5B51-E69B-4E9ED3F7BDF1}"/>
              </a:ext>
            </a:extLst>
          </p:cNvPr>
          <p:cNvSpPr txBox="1"/>
          <p:nvPr/>
        </p:nvSpPr>
        <p:spPr>
          <a:xfrm>
            <a:off x="9353571" y="4600600"/>
            <a:ext cx="877163" cy="646331"/>
          </a:xfrm>
          <a:prstGeom prst="rect">
            <a:avLst/>
          </a:prstGeom>
          <a:noFill/>
        </p:spPr>
        <p:txBody>
          <a:bodyPr wrap="none" rtlCol="0" anchor="ctr" anchorCtr="0">
            <a:spAutoFit/>
          </a:bodyPr>
          <a:lstStyle/>
          <a:p>
            <a:pPr algn="ctr"/>
            <a:r>
              <a:rPr kumimoji="1" lang="ja-JP" altLang="en-US" dirty="0"/>
              <a:t>Ｃ国</a:t>
            </a:r>
            <a:r>
              <a:rPr lang="ja-JP" altLang="en-US" dirty="0"/>
              <a:t> </a:t>
            </a:r>
            <a:endParaRPr lang="en-US" altLang="ja-JP" dirty="0"/>
          </a:p>
          <a:p>
            <a:pPr algn="ctr"/>
            <a:r>
              <a:rPr kumimoji="1" lang="ja-JP" altLang="en-US" dirty="0"/>
              <a:t>特許権</a:t>
            </a:r>
          </a:p>
        </p:txBody>
      </p:sp>
      <p:sp>
        <p:nvSpPr>
          <p:cNvPr id="55" name="ストライプ矢印 61">
            <a:extLst>
              <a:ext uri="{FF2B5EF4-FFF2-40B4-BE49-F238E27FC236}">
                <a16:creationId xmlns:a16="http://schemas.microsoft.com/office/drawing/2014/main" id="{8A77C27C-E618-A584-B1D8-F28FC2D2A843}"/>
              </a:ext>
            </a:extLst>
          </p:cNvPr>
          <p:cNvSpPr/>
          <p:nvPr/>
        </p:nvSpPr>
        <p:spPr>
          <a:xfrm>
            <a:off x="8615262" y="3916378"/>
            <a:ext cx="432048" cy="402842"/>
          </a:xfrm>
          <a:prstGeom prst="stripedRightArrow">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56" name="正方形/長方形 55">
            <a:extLst>
              <a:ext uri="{FF2B5EF4-FFF2-40B4-BE49-F238E27FC236}">
                <a16:creationId xmlns:a16="http://schemas.microsoft.com/office/drawing/2014/main" id="{0BE18159-D34E-541F-A0BD-D127BAE5D25C}"/>
              </a:ext>
            </a:extLst>
          </p:cNvPr>
          <p:cNvSpPr/>
          <p:nvPr/>
        </p:nvSpPr>
        <p:spPr>
          <a:xfrm>
            <a:off x="1914475" y="3428999"/>
            <a:ext cx="1346038" cy="1457037"/>
          </a:xfrm>
          <a:prstGeom prst="rect">
            <a:avLst/>
          </a:prstGeom>
          <a:noFill/>
          <a:ln w="57150">
            <a:solidFill>
              <a:srgbClr val="800D0A"/>
            </a:solidFill>
            <a:prstDash val="sys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角丸四角形 68">
            <a:extLst>
              <a:ext uri="{FF2B5EF4-FFF2-40B4-BE49-F238E27FC236}">
                <a16:creationId xmlns:a16="http://schemas.microsoft.com/office/drawing/2014/main" id="{AA4668BA-14C0-B16D-5A79-AAB3C75F4582}"/>
              </a:ext>
            </a:extLst>
          </p:cNvPr>
          <p:cNvSpPr/>
          <p:nvPr/>
        </p:nvSpPr>
        <p:spPr>
          <a:xfrm>
            <a:off x="6952787" y="3706480"/>
            <a:ext cx="1443889" cy="726196"/>
          </a:xfrm>
          <a:prstGeom prst="roundRect">
            <a:avLst/>
          </a:prstGeom>
          <a:solidFill>
            <a:schemeClr val="bg1"/>
          </a:solidFill>
          <a:ln w="6350">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テキスト ボックス 6">
            <a:extLst>
              <a:ext uri="{FF2B5EF4-FFF2-40B4-BE49-F238E27FC236}">
                <a16:creationId xmlns:a16="http://schemas.microsoft.com/office/drawing/2014/main" id="{C4FAB4E9-89ED-224F-256B-20229B9E5B7E}"/>
              </a:ext>
            </a:extLst>
          </p:cNvPr>
          <p:cNvSpPr txBox="1"/>
          <p:nvPr/>
        </p:nvSpPr>
        <p:spPr>
          <a:xfrm>
            <a:off x="6887078" y="3749668"/>
            <a:ext cx="1569660" cy="646331"/>
          </a:xfrm>
          <a:prstGeom prst="rect">
            <a:avLst/>
          </a:prstGeom>
          <a:noFill/>
        </p:spPr>
        <p:txBody>
          <a:bodyPr wrap="none" rtlCol="0" anchor="ctr" anchorCtr="0">
            <a:spAutoFit/>
          </a:bodyPr>
          <a:lstStyle/>
          <a:p>
            <a:pPr algn="ctr"/>
            <a:r>
              <a:rPr kumimoji="1" lang="en-US" altLang="ja-JP" dirty="0"/>
              <a:t>B</a:t>
            </a:r>
            <a:r>
              <a:rPr kumimoji="1" lang="ja-JP" altLang="en-US" dirty="0"/>
              <a:t>国</a:t>
            </a:r>
            <a:r>
              <a:rPr lang="ja-JP" altLang="en-US" dirty="0"/>
              <a:t> </a:t>
            </a:r>
            <a:endParaRPr lang="en-US" altLang="ja-JP" dirty="0"/>
          </a:p>
          <a:p>
            <a:r>
              <a:rPr kumimoji="1" lang="ja-JP" altLang="en-US" dirty="0"/>
              <a:t>拒絶理由対応</a:t>
            </a:r>
          </a:p>
        </p:txBody>
      </p:sp>
      <p:sp>
        <p:nvSpPr>
          <p:cNvPr id="8" name="角丸四角形 68">
            <a:extLst>
              <a:ext uri="{FF2B5EF4-FFF2-40B4-BE49-F238E27FC236}">
                <a16:creationId xmlns:a16="http://schemas.microsoft.com/office/drawing/2014/main" id="{2360BCCB-1393-8EFD-7B94-1067FCE28C92}"/>
              </a:ext>
            </a:extLst>
          </p:cNvPr>
          <p:cNvSpPr/>
          <p:nvPr/>
        </p:nvSpPr>
        <p:spPr>
          <a:xfrm>
            <a:off x="6963997" y="4594470"/>
            <a:ext cx="1443889" cy="726196"/>
          </a:xfrm>
          <a:prstGeom prst="roundRect">
            <a:avLst/>
          </a:prstGeom>
          <a:solidFill>
            <a:schemeClr val="bg1"/>
          </a:solidFill>
          <a:ln w="6350">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テキスト ボックス 13">
            <a:extLst>
              <a:ext uri="{FF2B5EF4-FFF2-40B4-BE49-F238E27FC236}">
                <a16:creationId xmlns:a16="http://schemas.microsoft.com/office/drawing/2014/main" id="{C3E197CF-FD97-600B-93EF-0101731A0F96}"/>
              </a:ext>
            </a:extLst>
          </p:cNvPr>
          <p:cNvSpPr txBox="1"/>
          <p:nvPr/>
        </p:nvSpPr>
        <p:spPr>
          <a:xfrm>
            <a:off x="6898288" y="4637658"/>
            <a:ext cx="1569660" cy="646331"/>
          </a:xfrm>
          <a:prstGeom prst="rect">
            <a:avLst/>
          </a:prstGeom>
          <a:noFill/>
        </p:spPr>
        <p:txBody>
          <a:bodyPr wrap="none" rtlCol="0" anchor="ctr" anchorCtr="0">
            <a:spAutoFit/>
          </a:bodyPr>
          <a:lstStyle/>
          <a:p>
            <a:pPr algn="ctr"/>
            <a:r>
              <a:rPr kumimoji="1" lang="en-US" altLang="ja-JP" dirty="0"/>
              <a:t>C</a:t>
            </a:r>
            <a:r>
              <a:rPr kumimoji="1" lang="ja-JP" altLang="en-US" dirty="0"/>
              <a:t>国</a:t>
            </a:r>
            <a:r>
              <a:rPr lang="ja-JP" altLang="en-US" dirty="0"/>
              <a:t> </a:t>
            </a:r>
            <a:endParaRPr lang="en-US" altLang="ja-JP" dirty="0"/>
          </a:p>
          <a:p>
            <a:r>
              <a:rPr kumimoji="1" lang="ja-JP" altLang="en-US" dirty="0"/>
              <a:t>拒絶理由対応</a:t>
            </a:r>
          </a:p>
        </p:txBody>
      </p:sp>
      <p:sp>
        <p:nvSpPr>
          <p:cNvPr id="4" name="四角形: 角を丸くする 3">
            <a:extLst>
              <a:ext uri="{FF2B5EF4-FFF2-40B4-BE49-F238E27FC236}">
                <a16:creationId xmlns:a16="http://schemas.microsoft.com/office/drawing/2014/main" id="{6AB78E84-A853-D414-4B5E-000D3BD19B1C}"/>
              </a:ext>
            </a:extLst>
          </p:cNvPr>
          <p:cNvSpPr/>
          <p:nvPr/>
        </p:nvSpPr>
        <p:spPr>
          <a:xfrm>
            <a:off x="1142999" y="5676239"/>
            <a:ext cx="9802091" cy="964705"/>
          </a:xfrm>
          <a:prstGeom prst="round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テキスト ボックス 4">
            <a:extLst>
              <a:ext uri="{FF2B5EF4-FFF2-40B4-BE49-F238E27FC236}">
                <a16:creationId xmlns:a16="http://schemas.microsoft.com/office/drawing/2014/main" id="{A299D05B-28C0-87AE-E183-B51F88749E44}"/>
              </a:ext>
            </a:extLst>
          </p:cNvPr>
          <p:cNvSpPr txBox="1"/>
          <p:nvPr/>
        </p:nvSpPr>
        <p:spPr>
          <a:xfrm>
            <a:off x="1343861" y="5747592"/>
            <a:ext cx="9922193" cy="784830"/>
          </a:xfrm>
          <a:prstGeom prst="rect">
            <a:avLst/>
          </a:prstGeom>
          <a:noFill/>
        </p:spPr>
        <p:txBody>
          <a:bodyPr wrap="square" rtlCol="0">
            <a:spAutoFit/>
          </a:bodyPr>
          <a:lstStyle/>
          <a:p>
            <a:r>
              <a:rPr lang="ja-JP" altLang="en-US" b="1" u="sng" dirty="0"/>
              <a:t>日本企業における</a:t>
            </a:r>
            <a:r>
              <a:rPr kumimoji="1" lang="ja-JP" altLang="en-US" b="1" u="sng" dirty="0"/>
              <a:t>一般的な海外権利化の流れ</a:t>
            </a:r>
            <a:endParaRPr kumimoji="1" lang="en-US" altLang="ja-JP" b="1" u="sng" dirty="0"/>
          </a:p>
          <a:p>
            <a:endParaRPr kumimoji="1" lang="en-US" altLang="ja-JP" sz="900" b="1" dirty="0"/>
          </a:p>
          <a:p>
            <a:r>
              <a:rPr lang="en-US" altLang="ja-JP" dirty="0"/>
              <a:t>- </a:t>
            </a:r>
            <a:r>
              <a:rPr lang="ja-JP" altLang="en-US" dirty="0"/>
              <a:t>日本出願、</a:t>
            </a:r>
            <a:r>
              <a:rPr lang="en-US" altLang="ja-JP" dirty="0"/>
              <a:t>PCT</a:t>
            </a:r>
            <a:r>
              <a:rPr lang="ja-JP" altLang="en-US" dirty="0"/>
              <a:t>出願（日本語明細書）を「外国出願のベース」として利用して各国に出願。</a:t>
            </a:r>
            <a:endParaRPr kumimoji="1" lang="en-US" altLang="ja-JP" dirty="0"/>
          </a:p>
        </p:txBody>
      </p:sp>
      <p:sp>
        <p:nvSpPr>
          <p:cNvPr id="12" name="テキスト ボックス 11">
            <a:extLst>
              <a:ext uri="{FF2B5EF4-FFF2-40B4-BE49-F238E27FC236}">
                <a16:creationId xmlns:a16="http://schemas.microsoft.com/office/drawing/2014/main" id="{EC71BDE0-C0D2-7B35-9A51-2F25624E5327}"/>
              </a:ext>
            </a:extLst>
          </p:cNvPr>
          <p:cNvSpPr txBox="1"/>
          <p:nvPr/>
        </p:nvSpPr>
        <p:spPr>
          <a:xfrm>
            <a:off x="1340530" y="2779999"/>
            <a:ext cx="2492990" cy="646331"/>
          </a:xfrm>
          <a:prstGeom prst="rect">
            <a:avLst/>
          </a:prstGeom>
          <a:noFill/>
        </p:spPr>
        <p:txBody>
          <a:bodyPr wrap="none" rtlCol="0">
            <a:spAutoFit/>
          </a:bodyPr>
          <a:lstStyle/>
          <a:p>
            <a:pPr algn="ctr"/>
            <a:r>
              <a:rPr lang="en-US" altLang="ja-JP" b="1" dirty="0"/>
              <a:t>JP</a:t>
            </a:r>
            <a:r>
              <a:rPr lang="ja-JP" altLang="en-US" b="1" dirty="0"/>
              <a:t>出願・</a:t>
            </a:r>
            <a:r>
              <a:rPr lang="en-US" altLang="ja-JP" b="1" dirty="0"/>
              <a:t>PCT</a:t>
            </a:r>
            <a:r>
              <a:rPr lang="ja-JP" altLang="en-US" b="1" dirty="0"/>
              <a:t>出願</a:t>
            </a:r>
            <a:endParaRPr lang="en-US" altLang="ja-JP" b="1" dirty="0"/>
          </a:p>
          <a:p>
            <a:pPr algn="ctr"/>
            <a:r>
              <a:rPr kumimoji="1" lang="ja-JP" altLang="en-US" b="1" dirty="0"/>
              <a:t>（外国出願のベース</a:t>
            </a:r>
            <a:r>
              <a:rPr lang="ja-JP" altLang="en-US" b="1" dirty="0"/>
              <a:t>）</a:t>
            </a:r>
            <a:endParaRPr kumimoji="1" lang="en-US" altLang="ja-JP" b="1" dirty="0"/>
          </a:p>
        </p:txBody>
      </p:sp>
    </p:spTree>
    <p:extLst>
      <p:ext uri="{BB962C8B-B14F-4D97-AF65-F5344CB8AC3E}">
        <p14:creationId xmlns:p14="http://schemas.microsoft.com/office/powerpoint/2010/main" val="323613059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3EFF238-FAB0-5B9C-BF05-D67625E4A921}"/>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6C8F21C7-AE0F-062D-18C0-845B7C25D9A0}"/>
              </a:ext>
            </a:extLst>
          </p:cNvPr>
          <p:cNvSpPr>
            <a:spLocks noGrp="1"/>
          </p:cNvSpPr>
          <p:nvPr>
            <p:ph type="title"/>
          </p:nvPr>
        </p:nvSpPr>
        <p:spPr/>
        <p:txBody>
          <a:bodyPr anchor="ctr"/>
          <a:lstStyle/>
          <a:p>
            <a:pPr algn="ctr"/>
            <a:r>
              <a:rPr kumimoji="1" lang="en-US" altLang="ja-JP" sz="4800" dirty="0"/>
              <a:t>6. </a:t>
            </a:r>
            <a:r>
              <a:rPr kumimoji="1" lang="ja-JP" altLang="en-US" sz="4800" dirty="0"/>
              <a:t>グローバル明細書の</a:t>
            </a:r>
            <a:r>
              <a:rPr kumimoji="1" lang="en-US" altLang="ja-JP" sz="4800" dirty="0"/>
              <a:t>CK</a:t>
            </a:r>
            <a:r>
              <a:rPr kumimoji="1" lang="ja-JP" altLang="en-US" sz="4800" dirty="0"/>
              <a:t>リスト</a:t>
            </a:r>
          </a:p>
        </p:txBody>
      </p:sp>
      <p:sp>
        <p:nvSpPr>
          <p:cNvPr id="4" name="フッター プレースホルダー 2">
            <a:extLst>
              <a:ext uri="{FF2B5EF4-FFF2-40B4-BE49-F238E27FC236}">
                <a16:creationId xmlns:a16="http://schemas.microsoft.com/office/drawing/2014/main" id="{E1E81C93-E2BC-3334-BA39-C9F71B434980}"/>
              </a:ext>
            </a:extLst>
          </p:cNvPr>
          <p:cNvSpPr>
            <a:spLocks noGrp="1"/>
          </p:cNvSpPr>
          <p:nvPr>
            <p:ph type="ftr" sz="quarter" idx="11"/>
          </p:nvPr>
        </p:nvSpPr>
        <p:spPr>
          <a:xfrm>
            <a:off x="4630250" y="6536434"/>
            <a:ext cx="2592585" cy="365125"/>
          </a:xfrm>
        </p:spPr>
        <p:txBody>
          <a:bodyPr/>
          <a:lstStyle/>
          <a:p>
            <a:r>
              <a:rPr lang="en-US" altLang="ja-JP" sz="800" dirty="0">
                <a:latin typeface="メイリオ" panose="020B0604030504040204" pitchFamily="50" charset="-128"/>
                <a:ea typeface="メイリオ" panose="020B0604030504040204" pitchFamily="50" charset="-128"/>
                <a:cs typeface="Arial" panose="020B0604020202020204" pitchFamily="34" charset="0"/>
              </a:rPr>
              <a:t>©SSIP</a:t>
            </a:r>
            <a:r>
              <a:rPr lang="ja-JP" altLang="en-US" sz="800" dirty="0">
                <a:latin typeface="メイリオ" panose="020B0604030504040204" pitchFamily="50" charset="-128"/>
                <a:ea typeface="メイリオ" panose="020B0604030504040204" pitchFamily="50" charset="-128"/>
                <a:cs typeface="Arial" panose="020B0604020202020204" pitchFamily="34" charset="0"/>
              </a:rPr>
              <a:t>弁理士法人</a:t>
            </a:r>
            <a:r>
              <a:rPr lang="en-US" altLang="ja-JP" sz="800" dirty="0">
                <a:latin typeface="メイリオ" panose="020B0604030504040204" pitchFamily="50" charset="-128"/>
                <a:ea typeface="メイリオ" panose="020B0604030504040204" pitchFamily="50" charset="-128"/>
                <a:cs typeface="Arial" panose="020B0604020202020204" pitchFamily="34" charset="0"/>
              </a:rPr>
              <a:t>. All Rights Reserved.</a:t>
            </a:r>
          </a:p>
        </p:txBody>
      </p:sp>
    </p:spTree>
    <p:extLst>
      <p:ext uri="{BB962C8B-B14F-4D97-AF65-F5344CB8AC3E}">
        <p14:creationId xmlns:p14="http://schemas.microsoft.com/office/powerpoint/2010/main" val="243734082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23B4BD74-A2C9-0D4E-DA5E-56D0382D21A5}"/>
              </a:ext>
            </a:extLst>
          </p:cNvPr>
          <p:cNvSpPr/>
          <p:nvPr/>
        </p:nvSpPr>
        <p:spPr>
          <a:xfrm>
            <a:off x="1323591" y="1756435"/>
            <a:ext cx="144016" cy="144016"/>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 name="テキスト ボックス 4">
            <a:extLst>
              <a:ext uri="{FF2B5EF4-FFF2-40B4-BE49-F238E27FC236}">
                <a16:creationId xmlns:a16="http://schemas.microsoft.com/office/drawing/2014/main" id="{5EE74B56-B0FC-02ED-3A3E-81B90B4C2472}"/>
              </a:ext>
            </a:extLst>
          </p:cNvPr>
          <p:cNvSpPr txBox="1"/>
          <p:nvPr/>
        </p:nvSpPr>
        <p:spPr>
          <a:xfrm>
            <a:off x="1474014" y="1647176"/>
            <a:ext cx="7802136" cy="430887"/>
          </a:xfrm>
          <a:prstGeom prst="rect">
            <a:avLst/>
          </a:prstGeom>
          <a:noFill/>
        </p:spPr>
        <p:txBody>
          <a:bodyPr wrap="none" rtlCol="0">
            <a:spAutoFit/>
          </a:bodyPr>
          <a:lstStyle/>
          <a:p>
            <a:r>
              <a:rPr lang="ja-JP" altLang="en-US" sz="2200" dirty="0">
                <a:latin typeface="メイリオ" panose="020B0604030504040204" pitchFamily="50" charset="-128"/>
                <a:ea typeface="メイリオ" panose="020B0604030504040204" pitchFamily="50" charset="-128"/>
                <a:cs typeface="メイリオ" panose="020B0604030504040204" pitchFamily="50" charset="-128"/>
              </a:rPr>
              <a:t>直接侵害を問いやすいクレーム表現か（動作状態の場合）？</a:t>
            </a:r>
            <a:endParaRPr lang="en-US" altLang="ja-JP" sz="22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 name="正方形/長方形 5">
            <a:extLst>
              <a:ext uri="{FF2B5EF4-FFF2-40B4-BE49-F238E27FC236}">
                <a16:creationId xmlns:a16="http://schemas.microsoft.com/office/drawing/2014/main" id="{BDD4D531-61F4-E703-A71C-DE07AFFBFD2E}"/>
              </a:ext>
            </a:extLst>
          </p:cNvPr>
          <p:cNvSpPr/>
          <p:nvPr/>
        </p:nvSpPr>
        <p:spPr>
          <a:xfrm>
            <a:off x="1323591" y="2239917"/>
            <a:ext cx="144016" cy="144016"/>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 name="正方形/長方形 6">
            <a:extLst>
              <a:ext uri="{FF2B5EF4-FFF2-40B4-BE49-F238E27FC236}">
                <a16:creationId xmlns:a16="http://schemas.microsoft.com/office/drawing/2014/main" id="{467936E7-6D9D-F713-BAF6-25AED989C985}"/>
              </a:ext>
            </a:extLst>
          </p:cNvPr>
          <p:cNvSpPr/>
          <p:nvPr/>
        </p:nvSpPr>
        <p:spPr>
          <a:xfrm>
            <a:off x="1323591" y="3197256"/>
            <a:ext cx="144016" cy="144016"/>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 name="テキスト ボックス 7">
            <a:extLst>
              <a:ext uri="{FF2B5EF4-FFF2-40B4-BE49-F238E27FC236}">
                <a16:creationId xmlns:a16="http://schemas.microsoft.com/office/drawing/2014/main" id="{573D2AE8-702E-E147-2451-4BB25E66CEEA}"/>
              </a:ext>
            </a:extLst>
          </p:cNvPr>
          <p:cNvSpPr txBox="1"/>
          <p:nvPr/>
        </p:nvSpPr>
        <p:spPr>
          <a:xfrm>
            <a:off x="1493264" y="3073078"/>
            <a:ext cx="6955750" cy="430887"/>
          </a:xfrm>
          <a:prstGeom prst="rect">
            <a:avLst/>
          </a:prstGeom>
          <a:noFill/>
        </p:spPr>
        <p:txBody>
          <a:bodyPr wrap="none" rtlCol="0">
            <a:spAutoFit/>
          </a:bodyPr>
          <a:lstStyle/>
          <a:p>
            <a:r>
              <a:rPr lang="ja-JP" altLang="en-US" sz="2200" dirty="0">
                <a:latin typeface="メイリオ" panose="020B0604030504040204" pitchFamily="50" charset="-128"/>
                <a:ea typeface="メイリオ" panose="020B0604030504040204" pitchFamily="50" charset="-128"/>
                <a:cs typeface="メイリオ" panose="020B0604030504040204" pitchFamily="50" charset="-128"/>
              </a:rPr>
              <a:t>各実施形態のピクチャークレームが含まれているか？</a:t>
            </a:r>
            <a:endParaRPr lang="en-US" altLang="ja-JP" sz="22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9" name="正方形/長方形 8">
            <a:extLst>
              <a:ext uri="{FF2B5EF4-FFF2-40B4-BE49-F238E27FC236}">
                <a16:creationId xmlns:a16="http://schemas.microsoft.com/office/drawing/2014/main" id="{50F5369A-D782-4440-AF15-8B757F05EC56}"/>
              </a:ext>
            </a:extLst>
          </p:cNvPr>
          <p:cNvSpPr/>
          <p:nvPr/>
        </p:nvSpPr>
        <p:spPr>
          <a:xfrm>
            <a:off x="1323591" y="3680738"/>
            <a:ext cx="144016" cy="144016"/>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0" name="テキスト ボックス 9">
            <a:extLst>
              <a:ext uri="{FF2B5EF4-FFF2-40B4-BE49-F238E27FC236}">
                <a16:creationId xmlns:a16="http://schemas.microsoft.com/office/drawing/2014/main" id="{4CC645CB-0AF3-BC54-6D60-532C3D7D5EB5}"/>
              </a:ext>
            </a:extLst>
          </p:cNvPr>
          <p:cNvSpPr txBox="1"/>
          <p:nvPr/>
        </p:nvSpPr>
        <p:spPr>
          <a:xfrm>
            <a:off x="1497897" y="2115402"/>
            <a:ext cx="6673622" cy="430887"/>
          </a:xfrm>
          <a:prstGeom prst="rect">
            <a:avLst/>
          </a:prstGeom>
          <a:noFill/>
        </p:spPr>
        <p:txBody>
          <a:bodyPr wrap="none" rtlCol="0">
            <a:spAutoFit/>
          </a:bodyPr>
          <a:lstStyle/>
          <a:p>
            <a:r>
              <a:rPr lang="ja-JP" altLang="en-US" sz="2200" dirty="0">
                <a:latin typeface="メイリオ" panose="020B0604030504040204" pitchFamily="50" charset="-128"/>
                <a:ea typeface="メイリオ" panose="020B0604030504040204" pitchFamily="50" charset="-128"/>
                <a:cs typeface="メイリオ" panose="020B0604030504040204" pitchFamily="50" charset="-128"/>
              </a:rPr>
              <a:t>上位、中位、下位概念クレームが含まれているか？</a:t>
            </a:r>
            <a:endParaRPr lang="en-US" altLang="ja-JP" sz="22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1" name="テキスト ボックス 10">
            <a:extLst>
              <a:ext uri="{FF2B5EF4-FFF2-40B4-BE49-F238E27FC236}">
                <a16:creationId xmlns:a16="http://schemas.microsoft.com/office/drawing/2014/main" id="{7D936A6C-D093-F607-32E9-683759AAC7DB}"/>
              </a:ext>
            </a:extLst>
          </p:cNvPr>
          <p:cNvSpPr txBox="1"/>
          <p:nvPr/>
        </p:nvSpPr>
        <p:spPr>
          <a:xfrm>
            <a:off x="1488272" y="3557884"/>
            <a:ext cx="9720931" cy="769441"/>
          </a:xfrm>
          <a:prstGeom prst="rect">
            <a:avLst/>
          </a:prstGeom>
          <a:noFill/>
        </p:spPr>
        <p:txBody>
          <a:bodyPr wrap="none" rtlCol="0">
            <a:spAutoFit/>
          </a:bodyPr>
          <a:lstStyle/>
          <a:p>
            <a:r>
              <a:rPr lang="ja-JP" altLang="en-US" sz="2200" dirty="0">
                <a:latin typeface="メイリオ" panose="020B0604030504040204" pitchFamily="50" charset="-128"/>
                <a:ea typeface="メイリオ" panose="020B0604030504040204" pitchFamily="50" charset="-128"/>
                <a:cs typeface="メイリオ" panose="020B0604030504040204" pitchFamily="50" charset="-128"/>
              </a:rPr>
              <a:t>クレームセット（マルチ</a:t>
            </a:r>
            <a:r>
              <a:rPr lang="en-US" altLang="ja-JP" sz="22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2200" dirty="0">
                <a:latin typeface="メイリオ" panose="020B0604030504040204" pitchFamily="50" charset="-128"/>
                <a:ea typeface="メイリオ" panose="020B0604030504040204" pitchFamily="50" charset="-128"/>
                <a:cs typeface="メイリオ" panose="020B0604030504040204" pitchFamily="50" charset="-128"/>
              </a:rPr>
              <a:t>マルチ従属）のコピーと作用効果を明細書末尾に</a:t>
            </a:r>
            <a:br>
              <a:rPr lang="en-US" altLang="ja-JP" sz="2200" dirty="0">
                <a:latin typeface="メイリオ" panose="020B0604030504040204" pitchFamily="50" charset="-128"/>
                <a:ea typeface="メイリオ" panose="020B0604030504040204" pitchFamily="50" charset="-128"/>
                <a:cs typeface="メイリオ" panose="020B0604030504040204" pitchFamily="50" charset="-128"/>
              </a:rPr>
            </a:br>
            <a:r>
              <a:rPr lang="ja-JP" altLang="en-US" sz="2200" dirty="0">
                <a:latin typeface="メイリオ" panose="020B0604030504040204" pitchFamily="50" charset="-128"/>
                <a:ea typeface="メイリオ" panose="020B0604030504040204" pitchFamily="50" charset="-128"/>
                <a:cs typeface="メイリオ" panose="020B0604030504040204" pitchFamily="50" charset="-128"/>
              </a:rPr>
              <a:t>記載しているか？</a:t>
            </a:r>
            <a:endParaRPr lang="en-US" altLang="ja-JP" sz="22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2" name="正方形/長方形 11">
            <a:extLst>
              <a:ext uri="{FF2B5EF4-FFF2-40B4-BE49-F238E27FC236}">
                <a16:creationId xmlns:a16="http://schemas.microsoft.com/office/drawing/2014/main" id="{114F9897-0F1B-180C-2AAF-8EE6A20A8783}"/>
              </a:ext>
            </a:extLst>
          </p:cNvPr>
          <p:cNvSpPr/>
          <p:nvPr/>
        </p:nvSpPr>
        <p:spPr>
          <a:xfrm>
            <a:off x="1323591" y="4512563"/>
            <a:ext cx="144016" cy="144016"/>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3" name="テキスト ボックス 12">
            <a:extLst>
              <a:ext uri="{FF2B5EF4-FFF2-40B4-BE49-F238E27FC236}">
                <a16:creationId xmlns:a16="http://schemas.microsoft.com/office/drawing/2014/main" id="{011828FB-D03E-FE77-E240-D52A66D7056E}"/>
              </a:ext>
            </a:extLst>
          </p:cNvPr>
          <p:cNvSpPr txBox="1"/>
          <p:nvPr/>
        </p:nvSpPr>
        <p:spPr>
          <a:xfrm>
            <a:off x="1494708" y="4389872"/>
            <a:ext cx="7802136" cy="430887"/>
          </a:xfrm>
          <a:prstGeom prst="rect">
            <a:avLst/>
          </a:prstGeom>
          <a:noFill/>
        </p:spPr>
        <p:txBody>
          <a:bodyPr wrap="none" rtlCol="0">
            <a:spAutoFit/>
          </a:bodyPr>
          <a:lstStyle/>
          <a:p>
            <a:r>
              <a:rPr lang="ja-JP" altLang="en-US" sz="2200" dirty="0">
                <a:latin typeface="メイリオ" panose="020B0604030504040204" pitchFamily="50" charset="-128"/>
                <a:ea typeface="メイリオ" panose="020B0604030504040204" pitchFamily="50" charset="-128"/>
                <a:cs typeface="メイリオ" panose="020B0604030504040204" pitchFamily="50" charset="-128"/>
              </a:rPr>
              <a:t>明細書中で「本発明」について直接言及した箇所がないか？</a:t>
            </a:r>
            <a:endParaRPr lang="en-US" altLang="ja-JP" sz="22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6" name="正方形/長方形 15">
            <a:extLst>
              <a:ext uri="{FF2B5EF4-FFF2-40B4-BE49-F238E27FC236}">
                <a16:creationId xmlns:a16="http://schemas.microsoft.com/office/drawing/2014/main" id="{055BA532-5131-8755-7C61-8838A22F701B}"/>
              </a:ext>
            </a:extLst>
          </p:cNvPr>
          <p:cNvSpPr/>
          <p:nvPr/>
        </p:nvSpPr>
        <p:spPr>
          <a:xfrm>
            <a:off x="1339623" y="2723399"/>
            <a:ext cx="144016" cy="144016"/>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7" name="テキスト ボックス 16">
            <a:extLst>
              <a:ext uri="{FF2B5EF4-FFF2-40B4-BE49-F238E27FC236}">
                <a16:creationId xmlns:a16="http://schemas.microsoft.com/office/drawing/2014/main" id="{349156AD-7204-E5CC-0A10-DBEC4F1BD0C4}"/>
              </a:ext>
            </a:extLst>
          </p:cNvPr>
          <p:cNvSpPr txBox="1"/>
          <p:nvPr/>
        </p:nvSpPr>
        <p:spPr>
          <a:xfrm>
            <a:off x="1513929" y="2591744"/>
            <a:ext cx="8366393" cy="430887"/>
          </a:xfrm>
          <a:prstGeom prst="rect">
            <a:avLst/>
          </a:prstGeom>
          <a:noFill/>
        </p:spPr>
        <p:txBody>
          <a:bodyPr wrap="none" rtlCol="0">
            <a:spAutoFit/>
          </a:bodyPr>
          <a:lstStyle/>
          <a:p>
            <a:r>
              <a:rPr lang="ja-JP" altLang="en-US" sz="2200" dirty="0">
                <a:latin typeface="メイリオ" panose="020B0604030504040204" pitchFamily="50" charset="-128"/>
                <a:ea typeface="メイリオ" panose="020B0604030504040204" pitchFamily="50" charset="-128"/>
                <a:cs typeface="メイリオ" panose="020B0604030504040204" pitchFamily="50" charset="-128"/>
              </a:rPr>
              <a:t>構成同士の関係を限定した内的付加の従属項が含まれているか？</a:t>
            </a:r>
            <a:endParaRPr lang="en-US" altLang="ja-JP" sz="22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8" name="正方形/長方形 17">
            <a:extLst>
              <a:ext uri="{FF2B5EF4-FFF2-40B4-BE49-F238E27FC236}">
                <a16:creationId xmlns:a16="http://schemas.microsoft.com/office/drawing/2014/main" id="{36A0C870-9E4B-A9A2-9A5C-F542EDF38240}"/>
              </a:ext>
            </a:extLst>
          </p:cNvPr>
          <p:cNvSpPr/>
          <p:nvPr/>
        </p:nvSpPr>
        <p:spPr>
          <a:xfrm>
            <a:off x="1329998" y="6092125"/>
            <a:ext cx="144016" cy="144016"/>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9" name="テキスト ボックス 18">
            <a:extLst>
              <a:ext uri="{FF2B5EF4-FFF2-40B4-BE49-F238E27FC236}">
                <a16:creationId xmlns:a16="http://schemas.microsoft.com/office/drawing/2014/main" id="{F2889AE0-7CB8-0CFD-E651-A406BC609112}"/>
              </a:ext>
            </a:extLst>
          </p:cNvPr>
          <p:cNvSpPr txBox="1"/>
          <p:nvPr/>
        </p:nvSpPr>
        <p:spPr>
          <a:xfrm>
            <a:off x="1501115" y="5980381"/>
            <a:ext cx="8930650" cy="430887"/>
          </a:xfrm>
          <a:prstGeom prst="rect">
            <a:avLst/>
          </a:prstGeom>
          <a:noFill/>
        </p:spPr>
        <p:txBody>
          <a:bodyPr wrap="none" rtlCol="0">
            <a:spAutoFit/>
          </a:bodyPr>
          <a:lstStyle/>
          <a:p>
            <a:r>
              <a:rPr lang="ja-JP" altLang="en-US" sz="2200" dirty="0">
                <a:latin typeface="メイリオ" panose="020B0604030504040204" pitchFamily="50" charset="-128"/>
                <a:ea typeface="メイリオ" panose="020B0604030504040204" pitchFamily="50" charset="-128"/>
                <a:cs typeface="メイリオ" panose="020B0604030504040204" pitchFamily="50" charset="-128"/>
              </a:rPr>
              <a:t>図面の開示内容と明細書中の文言での開示内容とに隔たりがないか？</a:t>
            </a:r>
            <a:endParaRPr lang="en-US" altLang="ja-JP" sz="22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0" name="タイトル 1">
            <a:extLst>
              <a:ext uri="{FF2B5EF4-FFF2-40B4-BE49-F238E27FC236}">
                <a16:creationId xmlns:a16="http://schemas.microsoft.com/office/drawing/2014/main" id="{2E5E4299-A938-8196-7331-E40F3EB5C9E1}"/>
              </a:ext>
            </a:extLst>
          </p:cNvPr>
          <p:cNvSpPr txBox="1">
            <a:spLocks/>
          </p:cNvSpPr>
          <p:nvPr/>
        </p:nvSpPr>
        <p:spPr>
          <a:xfrm>
            <a:off x="1143000" y="533401"/>
            <a:ext cx="9906000" cy="1382156"/>
          </a:xfrm>
          <a:prstGeom prst="rect">
            <a:avLst/>
          </a:prstGeom>
        </p:spPr>
        <p:txBody>
          <a:bodyPr/>
          <a:lstStyle>
            <a:lvl1pPr algn="l" defTabSz="914400" rtl="0" eaLnBrk="1" latinLnBrk="0" hangingPunct="1">
              <a:lnSpc>
                <a:spcPct val="105000"/>
              </a:lnSpc>
              <a:spcBef>
                <a:spcPct val="0"/>
              </a:spcBef>
              <a:buNone/>
              <a:defRPr sz="4800" b="1" i="0" kern="1200" cap="none" spc="140" baseline="0">
                <a:solidFill>
                  <a:schemeClr val="tx2"/>
                </a:solidFill>
                <a:latin typeface="+mj-lt"/>
                <a:ea typeface="+mj-ea"/>
                <a:cs typeface="+mj-cs"/>
              </a:defRPr>
            </a:lvl1pPr>
          </a:lstStyle>
          <a:p>
            <a:r>
              <a:rPr lang="en-US" altLang="ja-JP" dirty="0"/>
              <a:t>6</a:t>
            </a:r>
            <a:r>
              <a:rPr kumimoji="1" lang="en-US" altLang="ja-JP" dirty="0"/>
              <a:t> </a:t>
            </a:r>
            <a:r>
              <a:rPr kumimoji="1" lang="ja-JP" altLang="en-US" dirty="0">
                <a:latin typeface="メイリオ" panose="020B0604030504040204" pitchFamily="50" charset="-128"/>
                <a:ea typeface="メイリオ" panose="020B0604030504040204" pitchFamily="50" charset="-128"/>
              </a:rPr>
              <a:t>グローバル明細書の</a:t>
            </a:r>
            <a:r>
              <a:rPr kumimoji="1" lang="en-US" altLang="ja-JP" dirty="0">
                <a:latin typeface="メイリオ" panose="020B0604030504040204" pitchFamily="50" charset="-128"/>
                <a:ea typeface="メイリオ" panose="020B0604030504040204" pitchFamily="50" charset="-128"/>
              </a:rPr>
              <a:t>CK</a:t>
            </a:r>
            <a:r>
              <a:rPr kumimoji="1" lang="ja-JP" altLang="en-US" dirty="0">
                <a:latin typeface="メイリオ" panose="020B0604030504040204" pitchFamily="50" charset="-128"/>
                <a:ea typeface="メイリオ" panose="020B0604030504040204" pitchFamily="50" charset="-128"/>
              </a:rPr>
              <a:t>リスト</a:t>
            </a:r>
            <a:endParaRPr kumimoji="1" lang="ja-JP" altLang="en-US" dirty="0"/>
          </a:p>
        </p:txBody>
      </p:sp>
      <p:sp>
        <p:nvSpPr>
          <p:cNvPr id="23" name="正方形/長方形 22">
            <a:extLst>
              <a:ext uri="{FF2B5EF4-FFF2-40B4-BE49-F238E27FC236}">
                <a16:creationId xmlns:a16="http://schemas.microsoft.com/office/drawing/2014/main" id="{BA91BA50-6222-AF81-B2C8-2A78591F12FE}"/>
              </a:ext>
            </a:extLst>
          </p:cNvPr>
          <p:cNvSpPr/>
          <p:nvPr/>
        </p:nvSpPr>
        <p:spPr>
          <a:xfrm>
            <a:off x="1328574" y="5584255"/>
            <a:ext cx="144016" cy="144016"/>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4" name="テキスト ボックス 23">
            <a:extLst>
              <a:ext uri="{FF2B5EF4-FFF2-40B4-BE49-F238E27FC236}">
                <a16:creationId xmlns:a16="http://schemas.microsoft.com/office/drawing/2014/main" id="{D7611306-1005-3E9E-E1A6-698283174F04}"/>
              </a:ext>
            </a:extLst>
          </p:cNvPr>
          <p:cNvSpPr txBox="1"/>
          <p:nvPr/>
        </p:nvSpPr>
        <p:spPr>
          <a:xfrm>
            <a:off x="1499691" y="5472511"/>
            <a:ext cx="9212778" cy="430887"/>
          </a:xfrm>
          <a:prstGeom prst="rect">
            <a:avLst/>
          </a:prstGeom>
          <a:noFill/>
        </p:spPr>
        <p:txBody>
          <a:bodyPr wrap="none" rtlCol="0">
            <a:spAutoFit/>
          </a:bodyPr>
          <a:lstStyle/>
          <a:p>
            <a:r>
              <a:rPr lang="ja-JP" altLang="en-US" sz="2200" dirty="0">
                <a:latin typeface="メイリオ" panose="020B0604030504040204" pitchFamily="50" charset="-128"/>
                <a:ea typeface="メイリオ" panose="020B0604030504040204" pitchFamily="50" charset="-128"/>
                <a:cs typeface="メイリオ" panose="020B0604030504040204" pitchFamily="50" charset="-128"/>
              </a:rPr>
              <a:t>多様な構成の組合せを開示するのに適した図面群が選択されているか？</a:t>
            </a:r>
            <a:endParaRPr lang="en-US" altLang="ja-JP" sz="22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5" name="正方形/長方形 24">
            <a:extLst>
              <a:ext uri="{FF2B5EF4-FFF2-40B4-BE49-F238E27FC236}">
                <a16:creationId xmlns:a16="http://schemas.microsoft.com/office/drawing/2014/main" id="{128C67BE-109B-4D25-994D-5CE96DC60463}"/>
              </a:ext>
            </a:extLst>
          </p:cNvPr>
          <p:cNvSpPr/>
          <p:nvPr/>
        </p:nvSpPr>
        <p:spPr>
          <a:xfrm>
            <a:off x="1328574" y="5057019"/>
            <a:ext cx="144016" cy="144016"/>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6" name="テキスト ボックス 25">
            <a:extLst>
              <a:ext uri="{FF2B5EF4-FFF2-40B4-BE49-F238E27FC236}">
                <a16:creationId xmlns:a16="http://schemas.microsoft.com/office/drawing/2014/main" id="{21FEEA6F-F806-4055-7E47-98BBFE865812}"/>
              </a:ext>
            </a:extLst>
          </p:cNvPr>
          <p:cNvSpPr txBox="1"/>
          <p:nvPr/>
        </p:nvSpPr>
        <p:spPr>
          <a:xfrm>
            <a:off x="1499691" y="4945275"/>
            <a:ext cx="7237879" cy="430887"/>
          </a:xfrm>
          <a:prstGeom prst="rect">
            <a:avLst/>
          </a:prstGeom>
          <a:noFill/>
        </p:spPr>
        <p:txBody>
          <a:bodyPr wrap="none" rtlCol="0">
            <a:spAutoFit/>
          </a:bodyPr>
          <a:lstStyle/>
          <a:p>
            <a:r>
              <a:rPr lang="ja-JP" altLang="en-US" sz="2200" dirty="0">
                <a:latin typeface="メイリオ" panose="020B0604030504040204" pitchFamily="50" charset="-128"/>
                <a:ea typeface="メイリオ" panose="020B0604030504040204" pitchFamily="50" charset="-128"/>
                <a:cs typeface="メイリオ" panose="020B0604030504040204" pitchFamily="50" charset="-128"/>
              </a:rPr>
              <a:t>複数の実施形態を横断的に開示しているか（横串型）？</a:t>
            </a:r>
            <a:endParaRPr lang="en-US" altLang="ja-JP" sz="2200" dirty="0">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36279337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5AE571F-46AA-87C2-7BF0-A0568C24095F}"/>
              </a:ext>
            </a:extLst>
          </p:cNvPr>
          <p:cNvSpPr>
            <a:spLocks noGrp="1"/>
          </p:cNvSpPr>
          <p:nvPr>
            <p:ph type="title"/>
          </p:nvPr>
        </p:nvSpPr>
        <p:spPr/>
        <p:txBody>
          <a:bodyPr/>
          <a:lstStyle/>
          <a:p>
            <a:r>
              <a:rPr kumimoji="1" lang="en-US" altLang="ja-JP" dirty="0"/>
              <a:t>1.2 </a:t>
            </a:r>
            <a:r>
              <a:rPr kumimoji="1" lang="ja-JP" altLang="en-US" dirty="0"/>
              <a:t>一般的な日本語明細書の弱点</a:t>
            </a:r>
          </a:p>
        </p:txBody>
      </p:sp>
      <p:sp>
        <p:nvSpPr>
          <p:cNvPr id="43" name="フッター プレースホルダー 2">
            <a:extLst>
              <a:ext uri="{FF2B5EF4-FFF2-40B4-BE49-F238E27FC236}">
                <a16:creationId xmlns:a16="http://schemas.microsoft.com/office/drawing/2014/main" id="{753C990A-3614-65E2-E8ED-23799C47A4E0}"/>
              </a:ext>
            </a:extLst>
          </p:cNvPr>
          <p:cNvSpPr>
            <a:spLocks noGrp="1"/>
          </p:cNvSpPr>
          <p:nvPr>
            <p:ph type="ftr" sz="quarter" idx="11"/>
          </p:nvPr>
        </p:nvSpPr>
        <p:spPr>
          <a:xfrm>
            <a:off x="4630250" y="6536434"/>
            <a:ext cx="2592585" cy="365125"/>
          </a:xfrm>
        </p:spPr>
        <p:txBody>
          <a:bodyPr/>
          <a:lstStyle/>
          <a:p>
            <a:r>
              <a:rPr lang="en-US" altLang="ja-JP" sz="800" dirty="0">
                <a:latin typeface="メイリオ" panose="020B0604030504040204" pitchFamily="50" charset="-128"/>
                <a:ea typeface="メイリオ" panose="020B0604030504040204" pitchFamily="50" charset="-128"/>
                <a:cs typeface="Arial" panose="020B0604020202020204" pitchFamily="34" charset="0"/>
              </a:rPr>
              <a:t>©SSIP</a:t>
            </a:r>
            <a:r>
              <a:rPr lang="ja-JP" altLang="en-US" sz="800" dirty="0">
                <a:latin typeface="メイリオ" panose="020B0604030504040204" pitchFamily="50" charset="-128"/>
                <a:ea typeface="メイリオ" panose="020B0604030504040204" pitchFamily="50" charset="-128"/>
                <a:cs typeface="Arial" panose="020B0604020202020204" pitchFamily="34" charset="0"/>
              </a:rPr>
              <a:t>弁理士法人</a:t>
            </a:r>
            <a:r>
              <a:rPr lang="en-US" altLang="ja-JP" sz="800" dirty="0">
                <a:latin typeface="メイリオ" panose="020B0604030504040204" pitchFamily="50" charset="-128"/>
                <a:ea typeface="メイリオ" panose="020B0604030504040204" pitchFamily="50" charset="-128"/>
                <a:cs typeface="Arial" panose="020B0604020202020204" pitchFamily="34" charset="0"/>
              </a:rPr>
              <a:t>. All Rights Reserved.</a:t>
            </a:r>
          </a:p>
        </p:txBody>
      </p:sp>
      <p:sp>
        <p:nvSpPr>
          <p:cNvPr id="62" name="テキスト ボックス 61">
            <a:extLst>
              <a:ext uri="{FF2B5EF4-FFF2-40B4-BE49-F238E27FC236}">
                <a16:creationId xmlns:a16="http://schemas.microsoft.com/office/drawing/2014/main" id="{E42C6DFD-7F77-8905-F715-F70A9EE04223}"/>
              </a:ext>
            </a:extLst>
          </p:cNvPr>
          <p:cNvSpPr txBox="1"/>
          <p:nvPr/>
        </p:nvSpPr>
        <p:spPr>
          <a:xfrm>
            <a:off x="1878768" y="2150371"/>
            <a:ext cx="7330204" cy="1200329"/>
          </a:xfrm>
          <a:prstGeom prst="rect">
            <a:avLst/>
          </a:prstGeom>
          <a:noFill/>
        </p:spPr>
        <p:txBody>
          <a:bodyPr wrap="square" rtlCol="0">
            <a:spAutoFit/>
          </a:bodyPr>
          <a:lstStyle/>
          <a:p>
            <a:r>
              <a:rPr kumimoji="1" lang="en-US" altLang="ja-JP" b="1" dirty="0"/>
              <a:t>- </a:t>
            </a:r>
            <a:r>
              <a:rPr kumimoji="1" lang="ja-JP" altLang="en-US" b="1" dirty="0"/>
              <a:t>グローバル企業にとって、日本語明細書は「外国出願のベース」</a:t>
            </a:r>
            <a:r>
              <a:rPr lang="ja-JP" altLang="en-US" b="1" dirty="0"/>
              <a:t>として重要。</a:t>
            </a:r>
            <a:endParaRPr lang="en-US" altLang="ja-JP" b="1" dirty="0"/>
          </a:p>
          <a:p>
            <a:r>
              <a:rPr lang="en-US" altLang="ja-JP" b="1" dirty="0"/>
              <a:t>- </a:t>
            </a:r>
            <a:r>
              <a:rPr lang="ja-JP" altLang="en-US" b="1" dirty="0"/>
              <a:t>にもかかわらず、一般的な日本語明細書は、</a:t>
            </a:r>
            <a:r>
              <a:rPr kumimoji="1" lang="ja-JP" altLang="en-US" b="1" dirty="0"/>
              <a:t>海外実務を考慮した実体面での工夫が不十分。</a:t>
            </a:r>
          </a:p>
        </p:txBody>
      </p:sp>
      <p:sp>
        <p:nvSpPr>
          <p:cNvPr id="64" name="テキスト ボックス 63">
            <a:extLst>
              <a:ext uri="{FF2B5EF4-FFF2-40B4-BE49-F238E27FC236}">
                <a16:creationId xmlns:a16="http://schemas.microsoft.com/office/drawing/2014/main" id="{936D8538-269D-FDD4-3B72-6CA2AF76ECB6}"/>
              </a:ext>
            </a:extLst>
          </p:cNvPr>
          <p:cNvSpPr txBox="1"/>
          <p:nvPr/>
        </p:nvSpPr>
        <p:spPr>
          <a:xfrm>
            <a:off x="2348969" y="4204631"/>
            <a:ext cx="7061774" cy="369332"/>
          </a:xfrm>
          <a:prstGeom prst="rect">
            <a:avLst/>
          </a:prstGeom>
          <a:noFill/>
        </p:spPr>
        <p:txBody>
          <a:bodyPr wrap="square">
            <a:spAutoFit/>
          </a:bodyPr>
          <a:lstStyle/>
          <a:p>
            <a:r>
              <a:rPr lang="en-US" altLang="ja-JP" b="1" dirty="0"/>
              <a:t>×</a:t>
            </a:r>
            <a:r>
              <a:rPr lang="ja-JP" altLang="en-US" b="1" dirty="0"/>
              <a:t> 審査を効率的に受けるための戦略的なクレームセットではない。</a:t>
            </a:r>
            <a:endParaRPr kumimoji="1" lang="ja-JP" altLang="en-US" b="1" dirty="0"/>
          </a:p>
        </p:txBody>
      </p:sp>
      <p:sp>
        <p:nvSpPr>
          <p:cNvPr id="65" name="テキスト ボックス 64">
            <a:extLst>
              <a:ext uri="{FF2B5EF4-FFF2-40B4-BE49-F238E27FC236}">
                <a16:creationId xmlns:a16="http://schemas.microsoft.com/office/drawing/2014/main" id="{98187A7F-310B-E04A-239C-61770426B19D}"/>
              </a:ext>
            </a:extLst>
          </p:cNvPr>
          <p:cNvSpPr txBox="1"/>
          <p:nvPr/>
        </p:nvSpPr>
        <p:spPr>
          <a:xfrm>
            <a:off x="2348969" y="4681568"/>
            <a:ext cx="6128326" cy="369332"/>
          </a:xfrm>
          <a:prstGeom prst="rect">
            <a:avLst/>
          </a:prstGeom>
          <a:noFill/>
        </p:spPr>
        <p:txBody>
          <a:bodyPr wrap="square">
            <a:spAutoFit/>
          </a:bodyPr>
          <a:lstStyle/>
          <a:p>
            <a:r>
              <a:rPr lang="en-US" altLang="ja-JP" b="1" dirty="0"/>
              <a:t>×</a:t>
            </a:r>
            <a:r>
              <a:rPr lang="ja-JP" altLang="en-US" b="1" dirty="0"/>
              <a:t> 米国のクレーム限定解釈に対する備えが不十分。</a:t>
            </a:r>
            <a:endParaRPr kumimoji="1" lang="ja-JP" altLang="en-US" b="1" dirty="0"/>
          </a:p>
        </p:txBody>
      </p:sp>
      <p:sp>
        <p:nvSpPr>
          <p:cNvPr id="66" name="テキスト ボックス 65">
            <a:extLst>
              <a:ext uri="{FF2B5EF4-FFF2-40B4-BE49-F238E27FC236}">
                <a16:creationId xmlns:a16="http://schemas.microsoft.com/office/drawing/2014/main" id="{AC04381A-188D-CAA5-9FCB-8442B203A341}"/>
              </a:ext>
            </a:extLst>
          </p:cNvPr>
          <p:cNvSpPr txBox="1"/>
          <p:nvPr/>
        </p:nvSpPr>
        <p:spPr>
          <a:xfrm>
            <a:off x="2344349" y="5175711"/>
            <a:ext cx="7491267" cy="369332"/>
          </a:xfrm>
          <a:prstGeom prst="rect">
            <a:avLst/>
          </a:prstGeom>
          <a:noFill/>
        </p:spPr>
        <p:txBody>
          <a:bodyPr wrap="square">
            <a:spAutoFit/>
          </a:bodyPr>
          <a:lstStyle/>
          <a:p>
            <a:r>
              <a:rPr lang="en-US" altLang="ja-JP" b="1" dirty="0"/>
              <a:t>×</a:t>
            </a:r>
            <a:r>
              <a:rPr lang="ja-JP" altLang="en-US" b="1" dirty="0"/>
              <a:t> 欧州／中国の厳しい補正要件に対応可能な実施形態・図面ではない。</a:t>
            </a:r>
            <a:endParaRPr kumimoji="1" lang="ja-JP" altLang="en-US" b="1" dirty="0"/>
          </a:p>
        </p:txBody>
      </p:sp>
      <p:sp>
        <p:nvSpPr>
          <p:cNvPr id="68" name="四角形: 角を丸くする 67">
            <a:extLst>
              <a:ext uri="{FF2B5EF4-FFF2-40B4-BE49-F238E27FC236}">
                <a16:creationId xmlns:a16="http://schemas.microsoft.com/office/drawing/2014/main" id="{F41E4E65-A6A7-8756-1AB7-2B2D6F0BD80F}"/>
              </a:ext>
            </a:extLst>
          </p:cNvPr>
          <p:cNvSpPr/>
          <p:nvPr/>
        </p:nvSpPr>
        <p:spPr>
          <a:xfrm>
            <a:off x="2086308" y="3577699"/>
            <a:ext cx="7749308" cy="2108500"/>
          </a:xfrm>
          <a:prstGeom prst="round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2" name="テキスト ボックス 71">
            <a:extLst>
              <a:ext uri="{FF2B5EF4-FFF2-40B4-BE49-F238E27FC236}">
                <a16:creationId xmlns:a16="http://schemas.microsoft.com/office/drawing/2014/main" id="{339C5E53-997E-4310-8ACE-3A880FA9BA45}"/>
              </a:ext>
            </a:extLst>
          </p:cNvPr>
          <p:cNvSpPr txBox="1"/>
          <p:nvPr/>
        </p:nvSpPr>
        <p:spPr>
          <a:xfrm>
            <a:off x="2365654" y="3698381"/>
            <a:ext cx="7330204" cy="369332"/>
          </a:xfrm>
          <a:prstGeom prst="rect">
            <a:avLst/>
          </a:prstGeom>
          <a:noFill/>
        </p:spPr>
        <p:txBody>
          <a:bodyPr wrap="square" rtlCol="0">
            <a:spAutoFit/>
          </a:bodyPr>
          <a:lstStyle/>
          <a:p>
            <a:r>
              <a:rPr kumimoji="1" lang="ja-JP" altLang="en-US" b="1" u="sng" dirty="0"/>
              <a:t>一般的な日本語明細書の主な弱点</a:t>
            </a:r>
          </a:p>
        </p:txBody>
      </p:sp>
    </p:spTree>
    <p:extLst>
      <p:ext uri="{BB962C8B-B14F-4D97-AF65-F5344CB8AC3E}">
        <p14:creationId xmlns:p14="http://schemas.microsoft.com/office/powerpoint/2010/main" val="22467642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四角形: 角を丸くする 2">
            <a:extLst>
              <a:ext uri="{FF2B5EF4-FFF2-40B4-BE49-F238E27FC236}">
                <a16:creationId xmlns:a16="http://schemas.microsoft.com/office/drawing/2014/main" id="{FFDA7541-CC4C-121D-6ACD-BD864E4E7226}"/>
              </a:ext>
            </a:extLst>
          </p:cNvPr>
          <p:cNvSpPr/>
          <p:nvPr/>
        </p:nvSpPr>
        <p:spPr>
          <a:xfrm>
            <a:off x="2011685" y="2773373"/>
            <a:ext cx="7609550" cy="1382156"/>
          </a:xfrm>
          <a:prstGeom prst="round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テキスト ボックス 3">
            <a:extLst>
              <a:ext uri="{FF2B5EF4-FFF2-40B4-BE49-F238E27FC236}">
                <a16:creationId xmlns:a16="http://schemas.microsoft.com/office/drawing/2014/main" id="{450B2AA8-51FB-045B-F575-93AA0A0BBDFF}"/>
              </a:ext>
            </a:extLst>
          </p:cNvPr>
          <p:cNvSpPr txBox="1"/>
          <p:nvPr/>
        </p:nvSpPr>
        <p:spPr>
          <a:xfrm>
            <a:off x="2291031" y="2894055"/>
            <a:ext cx="7330204" cy="369332"/>
          </a:xfrm>
          <a:prstGeom prst="rect">
            <a:avLst/>
          </a:prstGeom>
          <a:noFill/>
        </p:spPr>
        <p:txBody>
          <a:bodyPr wrap="square" rtlCol="0">
            <a:spAutoFit/>
          </a:bodyPr>
          <a:lstStyle/>
          <a:p>
            <a:r>
              <a:rPr lang="ja-JP" altLang="en-US" b="1" u="sng" dirty="0"/>
              <a:t>外国出願時の</a:t>
            </a:r>
            <a:r>
              <a:rPr kumimoji="1" lang="ja-JP" altLang="en-US" b="1" u="sng" dirty="0"/>
              <a:t>日本語明細書の見直しのデメリット</a:t>
            </a:r>
          </a:p>
        </p:txBody>
      </p:sp>
      <p:sp>
        <p:nvSpPr>
          <p:cNvPr id="49" name="四角形: 角を丸くする 48">
            <a:extLst>
              <a:ext uri="{FF2B5EF4-FFF2-40B4-BE49-F238E27FC236}">
                <a16:creationId xmlns:a16="http://schemas.microsoft.com/office/drawing/2014/main" id="{831E0F1F-6B9D-35C8-7E6D-B42714039D9E}"/>
              </a:ext>
            </a:extLst>
          </p:cNvPr>
          <p:cNvSpPr/>
          <p:nvPr/>
        </p:nvSpPr>
        <p:spPr>
          <a:xfrm>
            <a:off x="2007069" y="4855719"/>
            <a:ext cx="7609550" cy="1382156"/>
          </a:xfrm>
          <a:prstGeom prst="round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タイトル 1">
            <a:extLst>
              <a:ext uri="{FF2B5EF4-FFF2-40B4-BE49-F238E27FC236}">
                <a16:creationId xmlns:a16="http://schemas.microsoft.com/office/drawing/2014/main" id="{7D4D236F-E07C-297C-E956-D6582EB1F1EB}"/>
              </a:ext>
            </a:extLst>
          </p:cNvPr>
          <p:cNvSpPr>
            <a:spLocks noGrp="1"/>
          </p:cNvSpPr>
          <p:nvPr>
            <p:ph type="title"/>
          </p:nvPr>
        </p:nvSpPr>
        <p:spPr/>
        <p:txBody>
          <a:bodyPr/>
          <a:lstStyle/>
          <a:p>
            <a:r>
              <a:rPr kumimoji="1" lang="en-US" altLang="ja-JP" dirty="0"/>
              <a:t>1.3 </a:t>
            </a:r>
            <a:r>
              <a:rPr kumimoji="1" lang="ja-JP" altLang="en-US" dirty="0"/>
              <a:t>グローバル明細書の必要性</a:t>
            </a:r>
          </a:p>
        </p:txBody>
      </p:sp>
      <p:sp>
        <p:nvSpPr>
          <p:cNvPr id="38" name="テキスト ボックス 37">
            <a:extLst>
              <a:ext uri="{FF2B5EF4-FFF2-40B4-BE49-F238E27FC236}">
                <a16:creationId xmlns:a16="http://schemas.microsoft.com/office/drawing/2014/main" id="{C50A6A75-EC36-C348-9393-87623A32A916}"/>
              </a:ext>
            </a:extLst>
          </p:cNvPr>
          <p:cNvSpPr txBox="1"/>
          <p:nvPr/>
        </p:nvSpPr>
        <p:spPr>
          <a:xfrm>
            <a:off x="2266640" y="1963684"/>
            <a:ext cx="7330204" cy="646331"/>
          </a:xfrm>
          <a:prstGeom prst="rect">
            <a:avLst/>
          </a:prstGeom>
          <a:noFill/>
        </p:spPr>
        <p:txBody>
          <a:bodyPr wrap="square" rtlCol="0">
            <a:spAutoFit/>
          </a:bodyPr>
          <a:lstStyle/>
          <a:p>
            <a:r>
              <a:rPr kumimoji="1" lang="ja-JP" altLang="en-US" b="1" dirty="0"/>
              <a:t>現地代理人</a:t>
            </a:r>
            <a:r>
              <a:rPr lang="ja-JP" altLang="en-US" b="1" dirty="0"/>
              <a:t>の協力により、</a:t>
            </a:r>
            <a:r>
              <a:rPr kumimoji="1" lang="ja-JP" altLang="en-US" b="1" dirty="0"/>
              <a:t>各国ごとに強い特許を取得するために、</a:t>
            </a:r>
            <a:endParaRPr kumimoji="1" lang="en-US" altLang="ja-JP" b="1" dirty="0"/>
          </a:p>
          <a:p>
            <a:r>
              <a:rPr kumimoji="1" lang="ja-JP" altLang="en-US" b="1" dirty="0"/>
              <a:t>外国出願時に日本語明細書の内容を見直す方法もあるが</a:t>
            </a:r>
            <a:r>
              <a:rPr kumimoji="1" lang="en-US" altLang="ja-JP" b="1" dirty="0"/>
              <a:t>…</a:t>
            </a:r>
            <a:endParaRPr kumimoji="1" lang="ja-JP" altLang="en-US" b="1" dirty="0"/>
          </a:p>
        </p:txBody>
      </p:sp>
      <p:sp>
        <p:nvSpPr>
          <p:cNvPr id="39" name="テキスト ボックス 38">
            <a:extLst>
              <a:ext uri="{FF2B5EF4-FFF2-40B4-BE49-F238E27FC236}">
                <a16:creationId xmlns:a16="http://schemas.microsoft.com/office/drawing/2014/main" id="{77EE4606-E86A-9090-639C-3DE2578184F9}"/>
              </a:ext>
            </a:extLst>
          </p:cNvPr>
          <p:cNvSpPr txBox="1"/>
          <p:nvPr/>
        </p:nvSpPr>
        <p:spPr>
          <a:xfrm>
            <a:off x="2263063" y="3225088"/>
            <a:ext cx="7330204" cy="923330"/>
          </a:xfrm>
          <a:prstGeom prst="rect">
            <a:avLst/>
          </a:prstGeom>
          <a:noFill/>
        </p:spPr>
        <p:txBody>
          <a:bodyPr wrap="square" rtlCol="0">
            <a:spAutoFit/>
          </a:bodyPr>
          <a:lstStyle/>
          <a:p>
            <a:pPr marL="285750" indent="-285750">
              <a:buFontTx/>
              <a:buChar char="-"/>
            </a:pPr>
            <a:r>
              <a:rPr kumimoji="1" lang="ja-JP" altLang="en-US" b="1" dirty="0"/>
              <a:t>コスト面での負担（現地代理人</a:t>
            </a:r>
            <a:r>
              <a:rPr kumimoji="1" lang="en-US" altLang="ja-JP" b="1" dirty="0"/>
              <a:t>fee</a:t>
            </a:r>
            <a:r>
              <a:rPr kumimoji="1" lang="ja-JP" altLang="en-US" b="1" dirty="0"/>
              <a:t>は高額）</a:t>
            </a:r>
            <a:endParaRPr kumimoji="1" lang="en-US" altLang="ja-JP" b="1" dirty="0"/>
          </a:p>
          <a:p>
            <a:pPr marL="285750" indent="-285750">
              <a:buFontTx/>
              <a:buChar char="-"/>
            </a:pPr>
            <a:r>
              <a:rPr lang="ja-JP" altLang="en-US" b="1" dirty="0"/>
              <a:t>準備期間の不足（パリルートの場合）</a:t>
            </a:r>
            <a:endParaRPr kumimoji="1" lang="en-US" altLang="ja-JP" b="1" dirty="0"/>
          </a:p>
          <a:p>
            <a:pPr marL="285750" indent="-285750">
              <a:buFontTx/>
              <a:buChar char="-"/>
            </a:pPr>
            <a:r>
              <a:rPr lang="ja-JP" altLang="en-US" b="1" dirty="0"/>
              <a:t>ミラー翻訳の制限（</a:t>
            </a:r>
            <a:r>
              <a:rPr lang="en-US" altLang="ja-JP" b="1" dirty="0"/>
              <a:t> PCT</a:t>
            </a:r>
            <a:r>
              <a:rPr lang="ja-JP" altLang="en-US" b="1" dirty="0"/>
              <a:t>の場合）</a:t>
            </a:r>
            <a:endParaRPr kumimoji="1" lang="ja-JP" altLang="en-US" b="1" dirty="0"/>
          </a:p>
        </p:txBody>
      </p:sp>
      <p:sp>
        <p:nvSpPr>
          <p:cNvPr id="46" name="テキスト ボックス 45">
            <a:extLst>
              <a:ext uri="{FF2B5EF4-FFF2-40B4-BE49-F238E27FC236}">
                <a16:creationId xmlns:a16="http://schemas.microsoft.com/office/drawing/2014/main" id="{34534FCF-6077-31FC-7994-4FEE175E7FCF}"/>
              </a:ext>
            </a:extLst>
          </p:cNvPr>
          <p:cNvSpPr txBox="1"/>
          <p:nvPr/>
        </p:nvSpPr>
        <p:spPr>
          <a:xfrm>
            <a:off x="2269730" y="5382041"/>
            <a:ext cx="7061774" cy="646331"/>
          </a:xfrm>
          <a:prstGeom prst="rect">
            <a:avLst/>
          </a:prstGeom>
          <a:noFill/>
        </p:spPr>
        <p:txBody>
          <a:bodyPr wrap="square">
            <a:spAutoFit/>
          </a:bodyPr>
          <a:lstStyle/>
          <a:p>
            <a:r>
              <a:rPr kumimoji="1" lang="ja-JP" altLang="en-US" b="1" dirty="0"/>
              <a:t>各国実務の違いを考慮して実体面で工夫した日本語明細書（グローバル明細書）を外国出願のベースにする必要がある。</a:t>
            </a:r>
          </a:p>
        </p:txBody>
      </p:sp>
      <p:sp>
        <p:nvSpPr>
          <p:cNvPr id="50" name="ストライプ矢印 61">
            <a:extLst>
              <a:ext uri="{FF2B5EF4-FFF2-40B4-BE49-F238E27FC236}">
                <a16:creationId xmlns:a16="http://schemas.microsoft.com/office/drawing/2014/main" id="{0EC36A87-308E-EFF3-F7B7-DD4CFA351D05}"/>
              </a:ext>
            </a:extLst>
          </p:cNvPr>
          <p:cNvSpPr/>
          <p:nvPr/>
        </p:nvSpPr>
        <p:spPr>
          <a:xfrm rot="5400000">
            <a:off x="5464278" y="4308493"/>
            <a:ext cx="432048" cy="402842"/>
          </a:xfrm>
          <a:prstGeom prst="stripedRightArrow">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51" name="テキスト ボックス 50">
            <a:extLst>
              <a:ext uri="{FF2B5EF4-FFF2-40B4-BE49-F238E27FC236}">
                <a16:creationId xmlns:a16="http://schemas.microsoft.com/office/drawing/2014/main" id="{65078F16-D97B-3343-C0DF-6AC51C984FD9}"/>
              </a:ext>
            </a:extLst>
          </p:cNvPr>
          <p:cNvSpPr txBox="1"/>
          <p:nvPr/>
        </p:nvSpPr>
        <p:spPr>
          <a:xfrm>
            <a:off x="2286415" y="4976401"/>
            <a:ext cx="7330204" cy="369332"/>
          </a:xfrm>
          <a:prstGeom prst="rect">
            <a:avLst/>
          </a:prstGeom>
          <a:noFill/>
        </p:spPr>
        <p:txBody>
          <a:bodyPr wrap="square" rtlCol="0">
            <a:spAutoFit/>
          </a:bodyPr>
          <a:lstStyle/>
          <a:p>
            <a:r>
              <a:rPr kumimoji="1" lang="ja-JP" altLang="en-US" b="1" u="sng" dirty="0"/>
              <a:t>グローバル明細書の必要性</a:t>
            </a:r>
          </a:p>
        </p:txBody>
      </p:sp>
      <p:sp>
        <p:nvSpPr>
          <p:cNvPr id="5" name="フッター プレースホルダー 2">
            <a:extLst>
              <a:ext uri="{FF2B5EF4-FFF2-40B4-BE49-F238E27FC236}">
                <a16:creationId xmlns:a16="http://schemas.microsoft.com/office/drawing/2014/main" id="{E04A1910-86CB-53CF-AF4A-F8BC8CC98808}"/>
              </a:ext>
            </a:extLst>
          </p:cNvPr>
          <p:cNvSpPr>
            <a:spLocks noGrp="1"/>
          </p:cNvSpPr>
          <p:nvPr>
            <p:ph type="ftr" sz="quarter" idx="11"/>
          </p:nvPr>
        </p:nvSpPr>
        <p:spPr>
          <a:xfrm>
            <a:off x="4630250" y="6536434"/>
            <a:ext cx="2592585" cy="365125"/>
          </a:xfrm>
        </p:spPr>
        <p:txBody>
          <a:bodyPr/>
          <a:lstStyle/>
          <a:p>
            <a:r>
              <a:rPr lang="en-US" altLang="ja-JP" sz="800" dirty="0">
                <a:latin typeface="メイリオ" panose="020B0604030504040204" pitchFamily="50" charset="-128"/>
                <a:ea typeface="メイリオ" panose="020B0604030504040204" pitchFamily="50" charset="-128"/>
                <a:cs typeface="Arial" panose="020B0604020202020204" pitchFamily="34" charset="0"/>
              </a:rPr>
              <a:t>©SSIP</a:t>
            </a:r>
            <a:r>
              <a:rPr lang="ja-JP" altLang="en-US" sz="800" dirty="0">
                <a:latin typeface="メイリオ" panose="020B0604030504040204" pitchFamily="50" charset="-128"/>
                <a:ea typeface="メイリオ" panose="020B0604030504040204" pitchFamily="50" charset="-128"/>
                <a:cs typeface="Arial" panose="020B0604020202020204" pitchFamily="34" charset="0"/>
              </a:rPr>
              <a:t>弁理士法人</a:t>
            </a:r>
            <a:r>
              <a:rPr lang="en-US" altLang="ja-JP" sz="800" dirty="0">
                <a:latin typeface="メイリオ" panose="020B0604030504040204" pitchFamily="50" charset="-128"/>
                <a:ea typeface="メイリオ" panose="020B0604030504040204" pitchFamily="50" charset="-128"/>
                <a:cs typeface="Arial" panose="020B0604020202020204" pitchFamily="34" charset="0"/>
              </a:rPr>
              <a:t>. All Rights Reserved.</a:t>
            </a:r>
          </a:p>
        </p:txBody>
      </p:sp>
    </p:spTree>
    <p:extLst>
      <p:ext uri="{BB962C8B-B14F-4D97-AF65-F5344CB8AC3E}">
        <p14:creationId xmlns:p14="http://schemas.microsoft.com/office/powerpoint/2010/main" val="39884797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CA6EAC7-643C-0432-AC08-01B28A3D5FB9}"/>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B84C35FF-2650-C1EB-C45D-3F348589E717}"/>
              </a:ext>
            </a:extLst>
          </p:cNvPr>
          <p:cNvSpPr>
            <a:spLocks noGrp="1"/>
          </p:cNvSpPr>
          <p:nvPr>
            <p:ph type="title"/>
          </p:nvPr>
        </p:nvSpPr>
        <p:spPr/>
        <p:txBody>
          <a:bodyPr anchor="ctr"/>
          <a:lstStyle/>
          <a:p>
            <a:pPr algn="ctr"/>
            <a:r>
              <a:rPr kumimoji="1" lang="en-US" altLang="ja-JP" sz="4800" dirty="0"/>
              <a:t>2. </a:t>
            </a:r>
            <a:r>
              <a:rPr kumimoji="1" lang="ja-JP" altLang="en-US" sz="4800" dirty="0"/>
              <a:t>主要国実務とグローバル明細書</a:t>
            </a:r>
          </a:p>
        </p:txBody>
      </p:sp>
      <p:sp>
        <p:nvSpPr>
          <p:cNvPr id="3" name="フッター プレースホルダー 2">
            <a:extLst>
              <a:ext uri="{FF2B5EF4-FFF2-40B4-BE49-F238E27FC236}">
                <a16:creationId xmlns:a16="http://schemas.microsoft.com/office/drawing/2014/main" id="{1E303071-944E-9480-AD50-B739C0DFC785}"/>
              </a:ext>
            </a:extLst>
          </p:cNvPr>
          <p:cNvSpPr>
            <a:spLocks noGrp="1"/>
          </p:cNvSpPr>
          <p:nvPr>
            <p:ph type="ftr" sz="quarter" idx="11"/>
          </p:nvPr>
        </p:nvSpPr>
        <p:spPr>
          <a:xfrm>
            <a:off x="4630250" y="6536434"/>
            <a:ext cx="2592585" cy="365125"/>
          </a:xfrm>
        </p:spPr>
        <p:txBody>
          <a:bodyPr/>
          <a:lstStyle/>
          <a:p>
            <a:r>
              <a:rPr lang="en-US" altLang="ja-JP" sz="800" dirty="0">
                <a:latin typeface="メイリオ" panose="020B0604030504040204" pitchFamily="50" charset="-128"/>
                <a:ea typeface="メイリオ" panose="020B0604030504040204" pitchFamily="50" charset="-128"/>
                <a:cs typeface="Arial" panose="020B0604020202020204" pitchFamily="34" charset="0"/>
              </a:rPr>
              <a:t>©SSIP</a:t>
            </a:r>
            <a:r>
              <a:rPr lang="ja-JP" altLang="en-US" sz="800" dirty="0">
                <a:latin typeface="メイリオ" panose="020B0604030504040204" pitchFamily="50" charset="-128"/>
                <a:ea typeface="メイリオ" panose="020B0604030504040204" pitchFamily="50" charset="-128"/>
                <a:cs typeface="Arial" panose="020B0604020202020204" pitchFamily="34" charset="0"/>
              </a:rPr>
              <a:t>弁理士法人</a:t>
            </a:r>
            <a:r>
              <a:rPr lang="en-US" altLang="ja-JP" sz="800" dirty="0">
                <a:latin typeface="メイリオ" panose="020B0604030504040204" pitchFamily="50" charset="-128"/>
                <a:ea typeface="メイリオ" panose="020B0604030504040204" pitchFamily="50" charset="-128"/>
                <a:cs typeface="Arial" panose="020B0604020202020204" pitchFamily="34" charset="0"/>
              </a:rPr>
              <a:t>. All Rights Reserved.</a:t>
            </a:r>
          </a:p>
        </p:txBody>
      </p:sp>
      <p:sp>
        <p:nvSpPr>
          <p:cNvPr id="4" name="テキスト ボックス 3">
            <a:extLst>
              <a:ext uri="{FF2B5EF4-FFF2-40B4-BE49-F238E27FC236}">
                <a16:creationId xmlns:a16="http://schemas.microsoft.com/office/drawing/2014/main" id="{847E527F-07B4-214C-15BA-A84B16C23624}"/>
              </a:ext>
            </a:extLst>
          </p:cNvPr>
          <p:cNvSpPr txBox="1"/>
          <p:nvPr/>
        </p:nvSpPr>
        <p:spPr>
          <a:xfrm>
            <a:off x="1908860" y="3645917"/>
            <a:ext cx="6494912" cy="1200329"/>
          </a:xfrm>
          <a:prstGeom prst="rect">
            <a:avLst/>
          </a:prstGeom>
          <a:noFill/>
        </p:spPr>
        <p:txBody>
          <a:bodyPr wrap="square" rtlCol="0">
            <a:spAutoFit/>
          </a:bodyPr>
          <a:lstStyle/>
          <a:p>
            <a:r>
              <a:rPr kumimoji="1" lang="en-US" altLang="ja-JP" sz="2400" b="1" dirty="0"/>
              <a:t>2.1 </a:t>
            </a:r>
            <a:r>
              <a:rPr lang="ja-JP" altLang="en-US" sz="2400" b="1" dirty="0"/>
              <a:t>主要国実務の比較</a:t>
            </a:r>
            <a:endParaRPr kumimoji="1" lang="en-US" altLang="ja-JP" sz="2400" b="1" dirty="0"/>
          </a:p>
          <a:p>
            <a:r>
              <a:rPr lang="en-US" altLang="ja-JP" sz="2400" b="1" dirty="0"/>
              <a:t>2.2 </a:t>
            </a:r>
            <a:r>
              <a:rPr lang="ja-JP" altLang="en-US" sz="2400" b="1" dirty="0"/>
              <a:t>各国で直面しやすい課題</a:t>
            </a:r>
            <a:endParaRPr lang="en-US" altLang="ja-JP" sz="2400" b="1" dirty="0"/>
          </a:p>
          <a:p>
            <a:r>
              <a:rPr kumimoji="1" lang="en-US" altLang="ja-JP" sz="2400" b="1" dirty="0"/>
              <a:t>2.3 </a:t>
            </a:r>
            <a:r>
              <a:rPr kumimoji="1" lang="ja-JP" altLang="en-US" sz="2400" b="1" dirty="0"/>
              <a:t>グローバル明細書</a:t>
            </a:r>
            <a:r>
              <a:rPr lang="ja-JP" altLang="en-US" sz="2400" b="1" dirty="0"/>
              <a:t>の強み</a:t>
            </a:r>
            <a:endParaRPr kumimoji="1" lang="ja-JP" altLang="en-US" sz="2400" b="1" dirty="0"/>
          </a:p>
        </p:txBody>
      </p:sp>
    </p:spTree>
    <p:extLst>
      <p:ext uri="{BB962C8B-B14F-4D97-AF65-F5344CB8AC3E}">
        <p14:creationId xmlns:p14="http://schemas.microsoft.com/office/powerpoint/2010/main" val="36334180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表 8">
            <a:extLst>
              <a:ext uri="{FF2B5EF4-FFF2-40B4-BE49-F238E27FC236}">
                <a16:creationId xmlns:a16="http://schemas.microsoft.com/office/drawing/2014/main" id="{78935BF8-307F-0849-3254-58DE9AEE784C}"/>
              </a:ext>
            </a:extLst>
          </p:cNvPr>
          <p:cNvGraphicFramePr>
            <a:graphicFrameLocks noGrp="1"/>
          </p:cNvGraphicFramePr>
          <p:nvPr>
            <p:extLst>
              <p:ext uri="{D42A27DB-BD31-4B8C-83A1-F6EECF244321}">
                <p14:modId xmlns:p14="http://schemas.microsoft.com/office/powerpoint/2010/main" val="3600300552"/>
              </p:ext>
            </p:extLst>
          </p:nvPr>
        </p:nvGraphicFramePr>
        <p:xfrm>
          <a:off x="1784535" y="2763238"/>
          <a:ext cx="7359051" cy="3427176"/>
        </p:xfrm>
        <a:graphic>
          <a:graphicData uri="http://schemas.openxmlformats.org/drawingml/2006/table">
            <a:tbl>
              <a:tblPr firstRow="1" bandRow="1">
                <a:tableStyleId>{5C22544A-7EE6-4342-B048-85BDC9FD1C3A}</a:tableStyleId>
              </a:tblPr>
              <a:tblGrid>
                <a:gridCol w="1471810">
                  <a:extLst>
                    <a:ext uri="{9D8B030D-6E8A-4147-A177-3AD203B41FA5}">
                      <a16:colId xmlns:a16="http://schemas.microsoft.com/office/drawing/2014/main" val="20000"/>
                    </a:ext>
                  </a:extLst>
                </a:gridCol>
                <a:gridCol w="1535111">
                  <a:extLst>
                    <a:ext uri="{9D8B030D-6E8A-4147-A177-3AD203B41FA5}">
                      <a16:colId xmlns:a16="http://schemas.microsoft.com/office/drawing/2014/main" val="20001"/>
                    </a:ext>
                  </a:extLst>
                </a:gridCol>
                <a:gridCol w="1408510">
                  <a:extLst>
                    <a:ext uri="{9D8B030D-6E8A-4147-A177-3AD203B41FA5}">
                      <a16:colId xmlns:a16="http://schemas.microsoft.com/office/drawing/2014/main" val="20002"/>
                    </a:ext>
                  </a:extLst>
                </a:gridCol>
                <a:gridCol w="1471810">
                  <a:extLst>
                    <a:ext uri="{9D8B030D-6E8A-4147-A177-3AD203B41FA5}">
                      <a16:colId xmlns:a16="http://schemas.microsoft.com/office/drawing/2014/main" val="20003"/>
                    </a:ext>
                  </a:extLst>
                </a:gridCol>
                <a:gridCol w="1471810">
                  <a:extLst>
                    <a:ext uri="{9D8B030D-6E8A-4147-A177-3AD203B41FA5}">
                      <a16:colId xmlns:a16="http://schemas.microsoft.com/office/drawing/2014/main" val="20004"/>
                    </a:ext>
                  </a:extLst>
                </a:gridCol>
              </a:tblGrid>
              <a:tr h="591840">
                <a:tc>
                  <a:txBody>
                    <a:bodyPr/>
                    <a:lstStyle/>
                    <a:p>
                      <a:endParaRPr kumimoji="1" lang="ja-JP" altLang="en-US" dirty="0"/>
                    </a:p>
                  </a:txBody>
                  <a:tcPr>
                    <a:solidFill>
                      <a:schemeClr val="bg1">
                        <a:lumMod val="65000"/>
                      </a:schemeClr>
                    </a:solidFill>
                  </a:tcPr>
                </a:tc>
                <a:tc>
                  <a:txBody>
                    <a:bodyPr/>
                    <a:lstStyle/>
                    <a:p>
                      <a:endParaRPr kumimoji="1" lang="ja-JP" altLang="en-US" dirty="0"/>
                    </a:p>
                  </a:txBody>
                  <a:tcPr>
                    <a:solidFill>
                      <a:schemeClr val="bg1">
                        <a:lumMod val="65000"/>
                      </a:schemeClr>
                    </a:solidFill>
                  </a:tcPr>
                </a:tc>
                <a:tc>
                  <a:txBody>
                    <a:bodyPr/>
                    <a:lstStyle/>
                    <a:p>
                      <a:endParaRPr kumimoji="1" lang="ja-JP" altLang="en-US" dirty="0"/>
                    </a:p>
                  </a:txBody>
                  <a:tcPr>
                    <a:solidFill>
                      <a:schemeClr val="bg1">
                        <a:lumMod val="65000"/>
                      </a:schemeClr>
                    </a:solidFill>
                  </a:tcPr>
                </a:tc>
                <a:tc>
                  <a:txBody>
                    <a:bodyPr/>
                    <a:lstStyle/>
                    <a:p>
                      <a:endParaRPr kumimoji="1" lang="ja-JP" altLang="en-US" dirty="0"/>
                    </a:p>
                  </a:txBody>
                  <a:tcPr>
                    <a:solidFill>
                      <a:schemeClr val="bg1">
                        <a:lumMod val="65000"/>
                      </a:schemeClr>
                    </a:solidFill>
                  </a:tcPr>
                </a:tc>
                <a:tc>
                  <a:txBody>
                    <a:bodyPr/>
                    <a:lstStyle/>
                    <a:p>
                      <a:endParaRPr kumimoji="1" lang="ja-JP" altLang="en-US" dirty="0"/>
                    </a:p>
                  </a:txBody>
                  <a:tcPr>
                    <a:solidFill>
                      <a:schemeClr val="bg1">
                        <a:lumMod val="65000"/>
                      </a:schemeClr>
                    </a:solidFill>
                  </a:tcPr>
                </a:tc>
                <a:extLst>
                  <a:ext uri="{0D108BD9-81ED-4DB2-BD59-A6C34878D82A}">
                    <a16:rowId xmlns:a16="http://schemas.microsoft.com/office/drawing/2014/main" val="10000"/>
                  </a:ext>
                </a:extLst>
              </a:tr>
              <a:tr h="708834">
                <a:tc>
                  <a:txBody>
                    <a:bodyPr/>
                    <a:lstStyle/>
                    <a:p>
                      <a:pPr algn="ctr"/>
                      <a:r>
                        <a:rPr kumimoji="1" lang="ja-JP" altLang="en-US" b="1" dirty="0">
                          <a:latin typeface="メイリオ" panose="020B0604030504040204" pitchFamily="50" charset="-128"/>
                          <a:ea typeface="メイリオ" panose="020B0604030504040204" pitchFamily="50" charset="-128"/>
                          <a:cs typeface="メイリオ" panose="020B0604030504040204" pitchFamily="50" charset="-128"/>
                        </a:rPr>
                        <a:t>補正制限</a:t>
                      </a:r>
                    </a:p>
                  </a:txBody>
                  <a:tcPr anchor="ctr"/>
                </a:tc>
                <a:tc>
                  <a:txBody>
                    <a:bodyPr/>
                    <a:lstStyle/>
                    <a:p>
                      <a:pPr algn="ctr"/>
                      <a:r>
                        <a:rPr kumimoji="1" lang="ja-JP" altLang="en-US" b="1" dirty="0">
                          <a:latin typeface="メイリオ" panose="020B0604030504040204" pitchFamily="50" charset="-128"/>
                          <a:ea typeface="メイリオ" panose="020B0604030504040204" pitchFamily="50" charset="-128"/>
                          <a:cs typeface="メイリオ" panose="020B0604030504040204" pitchFamily="50" charset="-128"/>
                        </a:rPr>
                        <a:t>普通</a:t>
                      </a:r>
                    </a:p>
                  </a:txBody>
                  <a:tcPr anchor="ctr"/>
                </a:tc>
                <a:tc>
                  <a:txBody>
                    <a:bodyPr/>
                    <a:lstStyle/>
                    <a:p>
                      <a:pPr algn="ctr"/>
                      <a:r>
                        <a:rPr kumimoji="1" lang="ja-JP" altLang="en-US" b="1" dirty="0">
                          <a:latin typeface="メイリオ" panose="020B0604030504040204" pitchFamily="50" charset="-128"/>
                          <a:ea typeface="メイリオ" panose="020B0604030504040204" pitchFamily="50" charset="-128"/>
                          <a:cs typeface="メイリオ" panose="020B0604030504040204" pitchFamily="50" charset="-128"/>
                        </a:rPr>
                        <a:t>緩い</a:t>
                      </a:r>
                    </a:p>
                  </a:txBody>
                  <a:tcPr anchor="ctr"/>
                </a:tc>
                <a:tc>
                  <a:txBody>
                    <a:bodyPr/>
                    <a:lstStyle/>
                    <a:p>
                      <a:pPr algn="ctr"/>
                      <a:r>
                        <a:rPr kumimoji="1" lang="ja-JP" altLang="en-US" b="1" u="sng" dirty="0">
                          <a:solidFill>
                            <a:srgbClr val="D4161B"/>
                          </a:solidFill>
                          <a:latin typeface="メイリオ" panose="020B0604030504040204" pitchFamily="50" charset="-128"/>
                          <a:ea typeface="メイリオ" panose="020B0604030504040204" pitchFamily="50" charset="-128"/>
                          <a:cs typeface="メイリオ" panose="020B0604030504040204" pitchFamily="50" charset="-128"/>
                        </a:rPr>
                        <a:t>厳しい</a:t>
                      </a:r>
                    </a:p>
                  </a:txBody>
                  <a:tcPr anchor="ctr"/>
                </a:tc>
                <a:tc>
                  <a:txBody>
                    <a:bodyPr/>
                    <a:lstStyle/>
                    <a:p>
                      <a:pPr algn="ctr"/>
                      <a:r>
                        <a:rPr kumimoji="1" lang="ja-JP" altLang="en-US" b="1" u="sng" dirty="0">
                          <a:solidFill>
                            <a:srgbClr val="D4161B"/>
                          </a:solidFill>
                          <a:latin typeface="メイリオ" panose="020B0604030504040204" pitchFamily="50" charset="-128"/>
                          <a:ea typeface="メイリオ" panose="020B0604030504040204" pitchFamily="50" charset="-128"/>
                          <a:cs typeface="メイリオ" panose="020B0604030504040204" pitchFamily="50" charset="-128"/>
                        </a:rPr>
                        <a:t>厳しい</a:t>
                      </a:r>
                      <a:endParaRPr kumimoji="1" lang="en-US" altLang="ja-JP" b="1" u="sng" dirty="0">
                        <a:solidFill>
                          <a:srgbClr val="D4161B"/>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kumimoji="1" lang="en-US" altLang="ja-JP" b="1" u="sng" dirty="0">
                          <a:solidFill>
                            <a:srgbClr val="D4161B"/>
                          </a:solidFill>
                          <a:latin typeface="メイリオ" panose="020B0604030504040204" pitchFamily="50" charset="-128"/>
                          <a:ea typeface="メイリオ" panose="020B0604030504040204" pitchFamily="50" charset="-128"/>
                          <a:cs typeface="メイリオ" panose="020B0604030504040204" pitchFamily="50" charset="-128"/>
                        </a:rPr>
                        <a:t>(EP</a:t>
                      </a:r>
                      <a:r>
                        <a:rPr kumimoji="1" lang="ja-JP" altLang="en-US" b="1" u="sng" dirty="0">
                          <a:solidFill>
                            <a:srgbClr val="D4161B"/>
                          </a:solidFill>
                          <a:latin typeface="メイリオ" panose="020B0604030504040204" pitchFamily="50" charset="-128"/>
                          <a:ea typeface="メイリオ" panose="020B0604030504040204" pitchFamily="50" charset="-128"/>
                          <a:cs typeface="メイリオ" panose="020B0604030504040204" pitchFamily="50" charset="-128"/>
                        </a:rPr>
                        <a:t>に類似</a:t>
                      </a:r>
                      <a:r>
                        <a:rPr kumimoji="1" lang="en-US" altLang="ja-JP" b="1" u="sng" dirty="0">
                          <a:solidFill>
                            <a:srgbClr val="D4161B"/>
                          </a:solidFill>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b="1" u="sng" dirty="0">
                        <a:solidFill>
                          <a:srgbClr val="D4161B"/>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tc>
                <a:extLst>
                  <a:ext uri="{0D108BD9-81ED-4DB2-BD59-A6C34878D82A}">
                    <a16:rowId xmlns:a16="http://schemas.microsoft.com/office/drawing/2014/main" val="10001"/>
                  </a:ext>
                </a:extLst>
              </a:tr>
              <a:tr h="708834">
                <a:tc>
                  <a:txBody>
                    <a:bodyPr/>
                    <a:lstStyle/>
                    <a:p>
                      <a:pPr algn="ctr"/>
                      <a:r>
                        <a:rPr kumimoji="1" lang="ja-JP" altLang="en-US" b="1" dirty="0">
                          <a:latin typeface="メイリオ" panose="020B0604030504040204" pitchFamily="50" charset="-128"/>
                          <a:ea typeface="メイリオ" panose="020B0604030504040204" pitchFamily="50" charset="-128"/>
                          <a:cs typeface="メイリオ" panose="020B0604030504040204" pitchFamily="50" charset="-128"/>
                        </a:rPr>
                        <a:t>クレーム解釈</a:t>
                      </a:r>
                    </a:p>
                  </a:txBody>
                  <a:tcPr anchor="ctr"/>
                </a:tc>
                <a:tc>
                  <a:txBody>
                    <a:bodyPr/>
                    <a:lstStyle/>
                    <a:p>
                      <a:pPr algn="ctr"/>
                      <a:r>
                        <a:rPr kumimoji="1" lang="ja-JP" altLang="en-US" b="1" dirty="0">
                          <a:latin typeface="メイリオ" panose="020B0604030504040204" pitchFamily="50" charset="-128"/>
                          <a:ea typeface="メイリオ" panose="020B0604030504040204" pitchFamily="50" charset="-128"/>
                          <a:cs typeface="メイリオ" panose="020B0604030504040204" pitchFamily="50" charset="-128"/>
                        </a:rPr>
                        <a:t>普通</a:t>
                      </a:r>
                    </a:p>
                  </a:txBody>
                  <a:tcPr anchor="ctr"/>
                </a:tc>
                <a:tc>
                  <a:txBody>
                    <a:bodyPr/>
                    <a:lstStyle/>
                    <a:p>
                      <a:pPr algn="ctr"/>
                      <a:r>
                        <a:rPr kumimoji="1" lang="ja-JP" altLang="en-US" b="1" u="sng" dirty="0">
                          <a:solidFill>
                            <a:srgbClr val="D4161B"/>
                          </a:solidFill>
                          <a:latin typeface="メイリオ" panose="020B0604030504040204" pitchFamily="50" charset="-128"/>
                          <a:ea typeface="メイリオ" panose="020B0604030504040204" pitchFamily="50" charset="-128"/>
                          <a:cs typeface="メイリオ" panose="020B0604030504040204" pitchFamily="50" charset="-128"/>
                        </a:rPr>
                        <a:t>厳しい</a:t>
                      </a:r>
                    </a:p>
                  </a:txBody>
                  <a:tcPr anchor="ctr"/>
                </a:tc>
                <a:tc>
                  <a:txBody>
                    <a:bodyPr/>
                    <a:lstStyle/>
                    <a:p>
                      <a:pPr algn="ctr"/>
                      <a:r>
                        <a:rPr kumimoji="1" lang="en-US" altLang="ja-JP" b="1" dirty="0">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b="1"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tc>
                <a:tc>
                  <a:txBody>
                    <a:bodyPr/>
                    <a:lstStyle/>
                    <a:p>
                      <a:pPr algn="ctr"/>
                      <a:r>
                        <a:rPr kumimoji="1" lang="ja-JP" altLang="en-US" b="1" dirty="0">
                          <a:latin typeface="メイリオ" panose="020B0604030504040204" pitchFamily="50" charset="-128"/>
                          <a:ea typeface="メイリオ" panose="020B0604030504040204" pitchFamily="50" charset="-128"/>
                          <a:cs typeface="メイリオ" panose="020B0604030504040204" pitchFamily="50" charset="-128"/>
                        </a:rPr>
                        <a:t>普通～</a:t>
                      </a:r>
                      <a:endParaRPr kumimoji="1" lang="en-US" altLang="ja-JP" b="1" dirty="0">
                        <a:latin typeface="メイリオ" panose="020B0604030504040204" pitchFamily="50" charset="-128"/>
                        <a:ea typeface="メイリオ" panose="020B0604030504040204" pitchFamily="50" charset="-128"/>
                        <a:cs typeface="メイリオ" panose="020B0604030504040204" pitchFamily="50" charset="-128"/>
                      </a:endParaRPr>
                    </a:p>
                    <a:p>
                      <a:pPr algn="ctr"/>
                      <a:r>
                        <a:rPr kumimoji="1" lang="ja-JP" altLang="en-US" b="1" dirty="0">
                          <a:latin typeface="メイリオ" panose="020B0604030504040204" pitchFamily="50" charset="-128"/>
                          <a:ea typeface="メイリオ" panose="020B0604030504040204" pitchFamily="50" charset="-128"/>
                          <a:cs typeface="メイリオ" panose="020B0604030504040204" pitchFamily="50" charset="-128"/>
                        </a:rPr>
                        <a:t>厳しい</a:t>
                      </a:r>
                    </a:p>
                  </a:txBody>
                  <a:tcPr anchor="ctr"/>
                </a:tc>
                <a:extLst>
                  <a:ext uri="{0D108BD9-81ED-4DB2-BD59-A6C34878D82A}">
                    <a16:rowId xmlns:a16="http://schemas.microsoft.com/office/drawing/2014/main" val="10002"/>
                  </a:ext>
                </a:extLst>
              </a:tr>
              <a:tr h="708834">
                <a:tc>
                  <a:txBody>
                    <a:bodyPr/>
                    <a:lstStyle/>
                    <a:p>
                      <a:pPr algn="ctr"/>
                      <a:r>
                        <a:rPr kumimoji="1" lang="ja-JP" altLang="en-US" b="1" dirty="0">
                          <a:latin typeface="メイリオ" panose="020B0604030504040204" pitchFamily="50" charset="-128"/>
                          <a:ea typeface="メイリオ" panose="020B0604030504040204" pitchFamily="50" charset="-128"/>
                          <a:cs typeface="メイリオ" panose="020B0604030504040204" pitchFamily="50" charset="-128"/>
                        </a:rPr>
                        <a:t>進歩性</a:t>
                      </a:r>
                    </a:p>
                  </a:txBody>
                  <a:tcPr anchor="ctr"/>
                </a:tc>
                <a:tc>
                  <a:txBody>
                    <a:bodyPr/>
                    <a:lstStyle/>
                    <a:p>
                      <a:pPr algn="ctr"/>
                      <a:r>
                        <a:rPr kumimoji="1" lang="ja-JP" altLang="en-US" b="1" dirty="0">
                          <a:latin typeface="メイリオ" panose="020B0604030504040204" pitchFamily="50" charset="-128"/>
                          <a:ea typeface="メイリオ" panose="020B0604030504040204" pitchFamily="50" charset="-128"/>
                          <a:cs typeface="メイリオ" panose="020B0604030504040204" pitchFamily="50" charset="-128"/>
                        </a:rPr>
                        <a:t>論理付け</a:t>
                      </a:r>
                    </a:p>
                  </a:txBody>
                  <a:tcPr anchor="ctr"/>
                </a:tc>
                <a:tc>
                  <a:txBody>
                    <a:bodyPr/>
                    <a:lstStyle/>
                    <a:p>
                      <a:pPr algn="ctr"/>
                      <a:r>
                        <a:rPr kumimoji="1" lang="en-US" altLang="ja-JP" b="1"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Graham</a:t>
                      </a:r>
                      <a:br>
                        <a:rPr kumimoji="1" lang="en-US" altLang="ja-JP" b="1"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br>
                      <a:r>
                        <a:rPr kumimoji="1" lang="en-US" altLang="ja-JP" b="1"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KSR</a:t>
                      </a:r>
                      <a:endParaRPr kumimoji="1" lang="ja-JP" altLang="en-US" b="1"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tc>
                <a:tc>
                  <a:txBody>
                    <a:bodyPr/>
                    <a:lstStyle/>
                    <a:p>
                      <a:pPr algn="ctr"/>
                      <a:r>
                        <a:rPr kumimoji="1" lang="ja-JP" altLang="en-US" b="1" dirty="0">
                          <a:latin typeface="メイリオ" panose="020B0604030504040204" pitchFamily="50" charset="-128"/>
                          <a:ea typeface="メイリオ" panose="020B0604030504040204" pitchFamily="50" charset="-128"/>
                          <a:cs typeface="メイリオ" panose="020B0604030504040204" pitchFamily="50" charset="-128"/>
                        </a:rPr>
                        <a:t>課題解決</a:t>
                      </a:r>
                      <a:endParaRPr kumimoji="1" lang="en-US" altLang="ja-JP" b="1" dirty="0">
                        <a:latin typeface="メイリオ" panose="020B0604030504040204" pitchFamily="50" charset="-128"/>
                        <a:ea typeface="メイリオ" panose="020B0604030504040204" pitchFamily="50" charset="-128"/>
                        <a:cs typeface="メイリオ" panose="020B0604030504040204" pitchFamily="50" charset="-128"/>
                      </a:endParaRPr>
                    </a:p>
                    <a:p>
                      <a:pPr algn="ctr"/>
                      <a:r>
                        <a:rPr kumimoji="1" lang="ja-JP" altLang="en-US" b="1" dirty="0">
                          <a:latin typeface="メイリオ" panose="020B0604030504040204" pitchFamily="50" charset="-128"/>
                          <a:ea typeface="メイリオ" panose="020B0604030504040204" pitchFamily="50" charset="-128"/>
                          <a:cs typeface="メイリオ" panose="020B0604030504040204" pitchFamily="50" charset="-128"/>
                        </a:rPr>
                        <a:t>アプローチ</a:t>
                      </a:r>
                    </a:p>
                  </a:txBody>
                  <a:tcPr anchor="ctr"/>
                </a:tc>
                <a:tc>
                  <a:txBody>
                    <a:bodyPr/>
                    <a:lstStyle/>
                    <a:p>
                      <a:pPr algn="ctr"/>
                      <a:r>
                        <a:rPr kumimoji="1" lang="ja-JP" altLang="en-US" b="1" dirty="0">
                          <a:latin typeface="メイリオ" panose="020B0604030504040204" pitchFamily="50" charset="-128"/>
                          <a:ea typeface="メイリオ" panose="020B0604030504040204" pitchFamily="50" charset="-128"/>
                          <a:cs typeface="メイリオ" panose="020B0604030504040204" pitchFamily="50" charset="-128"/>
                        </a:rPr>
                        <a:t>課題解決</a:t>
                      </a:r>
                      <a:endParaRPr kumimoji="1" lang="en-US" altLang="ja-JP" b="1" dirty="0">
                        <a:latin typeface="メイリオ" panose="020B0604030504040204" pitchFamily="50" charset="-128"/>
                        <a:ea typeface="メイリオ" panose="020B0604030504040204" pitchFamily="50" charset="-128"/>
                        <a:cs typeface="メイリオ" panose="020B0604030504040204" pitchFamily="50" charset="-128"/>
                      </a:endParaRPr>
                    </a:p>
                    <a:p>
                      <a:pPr algn="ctr"/>
                      <a:r>
                        <a:rPr kumimoji="1" lang="ja-JP" altLang="en-US" b="1" dirty="0">
                          <a:latin typeface="メイリオ" panose="020B0604030504040204" pitchFamily="50" charset="-128"/>
                          <a:ea typeface="メイリオ" panose="020B0604030504040204" pitchFamily="50" charset="-128"/>
                          <a:cs typeface="メイリオ" panose="020B0604030504040204" pitchFamily="50" charset="-128"/>
                        </a:rPr>
                        <a:t>アプローチ</a:t>
                      </a:r>
                    </a:p>
                  </a:txBody>
                  <a:tcPr anchor="ctr"/>
                </a:tc>
                <a:extLst>
                  <a:ext uri="{0D108BD9-81ED-4DB2-BD59-A6C34878D82A}">
                    <a16:rowId xmlns:a16="http://schemas.microsoft.com/office/drawing/2014/main" val="10003"/>
                  </a:ext>
                </a:extLst>
              </a:tr>
              <a:tr h="708834">
                <a:tc>
                  <a:txBody>
                    <a:bodyPr/>
                    <a:lstStyle/>
                    <a:p>
                      <a:pPr algn="ctr"/>
                      <a:r>
                        <a:rPr kumimoji="1" lang="ja-JP" altLang="en-US" b="1" dirty="0">
                          <a:latin typeface="メイリオ" panose="020B0604030504040204" pitchFamily="50" charset="-128"/>
                          <a:ea typeface="メイリオ" panose="020B0604030504040204" pitchFamily="50" charset="-128"/>
                          <a:cs typeface="メイリオ" panose="020B0604030504040204" pitchFamily="50" charset="-128"/>
                        </a:rPr>
                        <a:t>作用効果の</a:t>
                      </a:r>
                      <a:endParaRPr kumimoji="1" lang="en-US" altLang="ja-JP" b="1" dirty="0">
                        <a:latin typeface="メイリオ" panose="020B0604030504040204" pitchFamily="50" charset="-128"/>
                        <a:ea typeface="メイリオ" panose="020B0604030504040204" pitchFamily="50" charset="-128"/>
                        <a:cs typeface="メイリオ" panose="020B0604030504040204" pitchFamily="50" charset="-128"/>
                      </a:endParaRPr>
                    </a:p>
                    <a:p>
                      <a:pPr algn="ctr"/>
                      <a:r>
                        <a:rPr kumimoji="1" lang="ja-JP" altLang="en-US" b="1" dirty="0">
                          <a:latin typeface="メイリオ" panose="020B0604030504040204" pitchFamily="50" charset="-128"/>
                          <a:ea typeface="メイリオ" panose="020B0604030504040204" pitchFamily="50" charset="-128"/>
                          <a:cs typeface="メイリオ" panose="020B0604030504040204" pitchFamily="50" charset="-128"/>
                        </a:rPr>
                        <a:t>位置づけ</a:t>
                      </a:r>
                    </a:p>
                  </a:txBody>
                  <a:tcPr anchor="ctr"/>
                </a:tc>
                <a:tc>
                  <a:txBody>
                    <a:bodyPr/>
                    <a:lstStyle/>
                    <a:p>
                      <a:pPr algn="ctr"/>
                      <a:r>
                        <a:rPr kumimoji="1" lang="ja-JP" altLang="en-US" b="1" dirty="0">
                          <a:latin typeface="メイリオ" panose="020B0604030504040204" pitchFamily="50" charset="-128"/>
                          <a:ea typeface="メイリオ" panose="020B0604030504040204" pitchFamily="50" charset="-128"/>
                          <a:cs typeface="メイリオ" panose="020B0604030504040204" pitchFamily="50" charset="-128"/>
                        </a:rPr>
                        <a:t>考慮</a:t>
                      </a:r>
                    </a:p>
                  </a:txBody>
                  <a:tcPr anchor="ctr"/>
                </a:tc>
                <a:tc>
                  <a:txBody>
                    <a:bodyPr/>
                    <a:lstStyle/>
                    <a:p>
                      <a:pPr algn="ctr"/>
                      <a:r>
                        <a:rPr kumimoji="1" lang="ja-JP" altLang="en-US" b="1" dirty="0">
                          <a:latin typeface="メイリオ" panose="020B0604030504040204" pitchFamily="50" charset="-128"/>
                          <a:ea typeface="メイリオ" panose="020B0604030504040204" pitchFamily="50" charset="-128"/>
                          <a:cs typeface="メイリオ" panose="020B0604030504040204" pitchFamily="50" charset="-128"/>
                        </a:rPr>
                        <a:t>あまり考慮</a:t>
                      </a:r>
                      <a:endParaRPr kumimoji="1" lang="en-US" altLang="ja-JP" b="1" dirty="0">
                        <a:latin typeface="メイリオ" panose="020B0604030504040204" pitchFamily="50" charset="-128"/>
                        <a:ea typeface="メイリオ" panose="020B0604030504040204" pitchFamily="50" charset="-128"/>
                        <a:cs typeface="メイリオ" panose="020B0604030504040204" pitchFamily="50" charset="-128"/>
                      </a:endParaRPr>
                    </a:p>
                    <a:p>
                      <a:pPr algn="ctr"/>
                      <a:r>
                        <a:rPr kumimoji="1" lang="ja-JP" altLang="en-US" b="1" dirty="0">
                          <a:latin typeface="メイリオ" panose="020B0604030504040204" pitchFamily="50" charset="-128"/>
                          <a:ea typeface="メイリオ" panose="020B0604030504040204" pitchFamily="50" charset="-128"/>
                          <a:cs typeface="メイリオ" panose="020B0604030504040204" pitchFamily="50" charset="-128"/>
                        </a:rPr>
                        <a:t>されない</a:t>
                      </a:r>
                    </a:p>
                  </a:txBody>
                  <a:tcPr anchor="ctr"/>
                </a:tc>
                <a:tc>
                  <a:txBody>
                    <a:bodyPr/>
                    <a:lstStyle/>
                    <a:p>
                      <a:pPr algn="ctr"/>
                      <a:r>
                        <a:rPr kumimoji="1" lang="ja-JP" altLang="en-US" b="1" u="sng" dirty="0">
                          <a:solidFill>
                            <a:srgbClr val="D4161B"/>
                          </a:solidFill>
                          <a:latin typeface="メイリオ" panose="020B0604030504040204" pitchFamily="50" charset="-128"/>
                          <a:ea typeface="メイリオ" panose="020B0604030504040204" pitchFamily="50" charset="-128"/>
                          <a:cs typeface="メイリオ" panose="020B0604030504040204" pitchFamily="50" charset="-128"/>
                        </a:rPr>
                        <a:t>重視</a:t>
                      </a:r>
                    </a:p>
                  </a:txBody>
                  <a:tcPr anchor="ctr"/>
                </a:tc>
                <a:tc>
                  <a:txBody>
                    <a:bodyPr/>
                    <a:lstStyle/>
                    <a:p>
                      <a:pPr algn="ctr"/>
                      <a:r>
                        <a:rPr kumimoji="1" lang="ja-JP" altLang="en-US" b="1" u="sng" dirty="0">
                          <a:solidFill>
                            <a:srgbClr val="D4161B"/>
                          </a:solidFill>
                          <a:latin typeface="メイリオ" panose="020B0604030504040204" pitchFamily="50" charset="-128"/>
                          <a:ea typeface="メイリオ" panose="020B0604030504040204" pitchFamily="50" charset="-128"/>
                          <a:cs typeface="メイリオ" panose="020B0604030504040204" pitchFamily="50" charset="-128"/>
                        </a:rPr>
                        <a:t>重視</a:t>
                      </a:r>
                    </a:p>
                  </a:txBody>
                  <a:tcPr anchor="ctr"/>
                </a:tc>
                <a:extLst>
                  <a:ext uri="{0D108BD9-81ED-4DB2-BD59-A6C34878D82A}">
                    <a16:rowId xmlns:a16="http://schemas.microsoft.com/office/drawing/2014/main" val="10004"/>
                  </a:ext>
                </a:extLst>
              </a:tr>
            </a:tbl>
          </a:graphicData>
        </a:graphic>
      </p:graphicFrame>
      <p:sp>
        <p:nvSpPr>
          <p:cNvPr id="2" name="タイトル 1">
            <a:extLst>
              <a:ext uri="{FF2B5EF4-FFF2-40B4-BE49-F238E27FC236}">
                <a16:creationId xmlns:a16="http://schemas.microsoft.com/office/drawing/2014/main" id="{FD827C3B-D52B-39EE-3ECC-6F06BDFFFAC9}"/>
              </a:ext>
            </a:extLst>
          </p:cNvPr>
          <p:cNvSpPr>
            <a:spLocks noGrp="1"/>
          </p:cNvSpPr>
          <p:nvPr>
            <p:ph type="title"/>
          </p:nvPr>
        </p:nvSpPr>
        <p:spPr/>
        <p:txBody>
          <a:bodyPr/>
          <a:lstStyle/>
          <a:p>
            <a:r>
              <a:rPr kumimoji="1" lang="en-US" altLang="ja-JP" dirty="0"/>
              <a:t>2.1 </a:t>
            </a:r>
            <a:r>
              <a:rPr kumimoji="1" lang="ja-JP" altLang="en-US" dirty="0"/>
              <a:t>主要国実務の比較</a:t>
            </a:r>
          </a:p>
        </p:txBody>
      </p:sp>
      <p:pic>
        <p:nvPicPr>
          <p:cNvPr id="4" name="Picture 4" descr="C:\Documents and Settings\ISHIBASHI\Local Settings\Temporary Internet Files\Content.IE5\D45L3H7F\MP900362710[1].jpg">
            <a:extLst>
              <a:ext uri="{FF2B5EF4-FFF2-40B4-BE49-F238E27FC236}">
                <a16:creationId xmlns:a16="http://schemas.microsoft.com/office/drawing/2014/main" id="{11B70A41-9AAC-B276-0106-342765748F95}"/>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745739" y="2860955"/>
            <a:ext cx="618684" cy="432048"/>
          </a:xfrm>
          <a:prstGeom prst="rect">
            <a:avLst/>
          </a:prstGeom>
          <a:noFill/>
          <a:ln>
            <a:solidFill>
              <a:schemeClr val="tx1"/>
            </a:solidFill>
          </a:ln>
          <a:extLst>
            <a:ext uri="{909E8E84-426E-40DD-AFC4-6F175D3DCCD1}">
              <a14:hiddenFill xmlns:a14="http://schemas.microsoft.com/office/drawing/2010/main">
                <a:solidFill>
                  <a:srgbClr val="FFFFFF"/>
                </a:solidFill>
              </a14:hiddenFill>
            </a:ext>
          </a:extLst>
        </p:spPr>
      </p:pic>
      <p:pic>
        <p:nvPicPr>
          <p:cNvPr id="5" name="Picture 5" descr="C:\Documents and Settings\ISHIBASHI\Local Settings\Temporary Internet Files\Content.IE5\D45L3H7F\MC900309844[1].wmf">
            <a:extLst>
              <a:ext uri="{FF2B5EF4-FFF2-40B4-BE49-F238E27FC236}">
                <a16:creationId xmlns:a16="http://schemas.microsoft.com/office/drawing/2014/main" id="{2E5CA3AB-5799-4ABD-B3D7-A6FFBC4D1DB7}"/>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247747" y="2860955"/>
            <a:ext cx="586224" cy="403523"/>
          </a:xfrm>
          <a:prstGeom prst="rect">
            <a:avLst/>
          </a:prstGeom>
          <a:noFill/>
          <a:ln>
            <a:solidFill>
              <a:schemeClr val="tx1"/>
            </a:solidFill>
          </a:ln>
          <a:extLst>
            <a:ext uri="{909E8E84-426E-40DD-AFC4-6F175D3DCCD1}">
              <a14:hiddenFill xmlns:a14="http://schemas.microsoft.com/office/drawing/2010/main">
                <a:solidFill>
                  <a:srgbClr val="FFFFFF"/>
                </a:solidFill>
              </a14:hiddenFill>
            </a:ext>
          </a:extLst>
        </p:spPr>
      </p:pic>
      <p:pic>
        <p:nvPicPr>
          <p:cNvPr id="6" name="Picture 6" descr="http://www.patinformatics.com/wp-content/uploads/2012/12/EPOlogo.png">
            <a:extLst>
              <a:ext uri="{FF2B5EF4-FFF2-40B4-BE49-F238E27FC236}">
                <a16:creationId xmlns:a16="http://schemas.microsoft.com/office/drawing/2014/main" id="{A479DC1A-74D6-D3F3-BE0A-0E27D93D3E2F}"/>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433185" y="2821003"/>
            <a:ext cx="912954" cy="456477"/>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7" descr="C:\Users\seishinip\AppData\Local\Microsoft\Windows\Temporary Internet Files\Content.IE5\CVCXV2DH\MC900024347[1].wmf">
            <a:extLst>
              <a:ext uri="{FF2B5EF4-FFF2-40B4-BE49-F238E27FC236}">
                <a16:creationId xmlns:a16="http://schemas.microsoft.com/office/drawing/2014/main" id="{9D7C6142-45F7-0AF2-F7FE-B672B81B6D21}"/>
              </a:ext>
            </a:extLst>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8138227" y="2850764"/>
            <a:ext cx="614123" cy="413714"/>
          </a:xfrm>
          <a:prstGeom prst="rect">
            <a:avLst/>
          </a:prstGeom>
          <a:noFill/>
          <a:extLst>
            <a:ext uri="{909E8E84-426E-40DD-AFC4-6F175D3DCCD1}">
              <a14:hiddenFill xmlns:a14="http://schemas.microsoft.com/office/drawing/2010/main">
                <a:solidFill>
                  <a:srgbClr val="FFFFFF"/>
                </a:solidFill>
              </a14:hiddenFill>
            </a:ext>
          </a:extLst>
        </p:spPr>
      </p:pic>
      <p:sp>
        <p:nvSpPr>
          <p:cNvPr id="10" name="テキスト ボックス 9">
            <a:extLst>
              <a:ext uri="{FF2B5EF4-FFF2-40B4-BE49-F238E27FC236}">
                <a16:creationId xmlns:a16="http://schemas.microsoft.com/office/drawing/2014/main" id="{6CC79BBB-D2D7-3A7F-2281-DE09A343D97F}"/>
              </a:ext>
            </a:extLst>
          </p:cNvPr>
          <p:cNvSpPr txBox="1"/>
          <p:nvPr/>
        </p:nvSpPr>
        <p:spPr>
          <a:xfrm>
            <a:off x="1784535" y="1909950"/>
            <a:ext cx="7330204" cy="646331"/>
          </a:xfrm>
          <a:prstGeom prst="rect">
            <a:avLst/>
          </a:prstGeom>
          <a:noFill/>
        </p:spPr>
        <p:txBody>
          <a:bodyPr wrap="square" rtlCol="0">
            <a:spAutoFit/>
          </a:bodyPr>
          <a:lstStyle/>
          <a:p>
            <a:r>
              <a:rPr kumimoji="1" lang="ja-JP" altLang="en-US" b="1" dirty="0"/>
              <a:t>主要国実務にはそれぞれ特徴がある。</a:t>
            </a:r>
            <a:endParaRPr kumimoji="1" lang="en-US" altLang="ja-JP" b="1" dirty="0"/>
          </a:p>
          <a:p>
            <a:r>
              <a:rPr kumimoji="1" lang="ja-JP" altLang="en-US" b="1" dirty="0"/>
              <a:t>日本実務だけを考慮した日本語明細書は赤字の項目への対応不十分。</a:t>
            </a:r>
            <a:endParaRPr lang="en-US" altLang="ja-JP" b="1" dirty="0"/>
          </a:p>
        </p:txBody>
      </p:sp>
      <p:sp>
        <p:nvSpPr>
          <p:cNvPr id="8" name="フッター プレースホルダー 2">
            <a:extLst>
              <a:ext uri="{FF2B5EF4-FFF2-40B4-BE49-F238E27FC236}">
                <a16:creationId xmlns:a16="http://schemas.microsoft.com/office/drawing/2014/main" id="{4F17E279-3BCA-791B-9283-5905D0EBFA48}"/>
              </a:ext>
            </a:extLst>
          </p:cNvPr>
          <p:cNvSpPr>
            <a:spLocks noGrp="1"/>
          </p:cNvSpPr>
          <p:nvPr>
            <p:ph type="ftr" sz="quarter" idx="11"/>
          </p:nvPr>
        </p:nvSpPr>
        <p:spPr>
          <a:xfrm>
            <a:off x="4630250" y="6536434"/>
            <a:ext cx="2592585" cy="365125"/>
          </a:xfrm>
        </p:spPr>
        <p:txBody>
          <a:bodyPr/>
          <a:lstStyle/>
          <a:p>
            <a:r>
              <a:rPr lang="en-US" altLang="ja-JP" sz="800" dirty="0">
                <a:latin typeface="メイリオ" panose="020B0604030504040204" pitchFamily="50" charset="-128"/>
                <a:ea typeface="メイリオ" panose="020B0604030504040204" pitchFamily="50" charset="-128"/>
                <a:cs typeface="Arial" panose="020B0604020202020204" pitchFamily="34" charset="0"/>
              </a:rPr>
              <a:t>©SSIP</a:t>
            </a:r>
            <a:r>
              <a:rPr lang="ja-JP" altLang="en-US" sz="800" dirty="0">
                <a:latin typeface="メイリオ" panose="020B0604030504040204" pitchFamily="50" charset="-128"/>
                <a:ea typeface="メイリオ" panose="020B0604030504040204" pitchFamily="50" charset="-128"/>
                <a:cs typeface="Arial" panose="020B0604020202020204" pitchFamily="34" charset="0"/>
              </a:rPr>
              <a:t>弁理士法人</a:t>
            </a:r>
            <a:r>
              <a:rPr lang="en-US" altLang="ja-JP" sz="800" dirty="0">
                <a:latin typeface="メイリオ" panose="020B0604030504040204" pitchFamily="50" charset="-128"/>
                <a:ea typeface="メイリオ" panose="020B0604030504040204" pitchFamily="50" charset="-128"/>
                <a:cs typeface="Arial" panose="020B0604020202020204" pitchFamily="34" charset="0"/>
              </a:rPr>
              <a:t>. All Rights Reserved.</a:t>
            </a:r>
          </a:p>
        </p:txBody>
      </p:sp>
    </p:spTree>
    <p:extLst>
      <p:ext uri="{BB962C8B-B14F-4D97-AF65-F5344CB8AC3E}">
        <p14:creationId xmlns:p14="http://schemas.microsoft.com/office/powerpoint/2010/main" val="39643057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6A985F5-836E-8011-79AD-D87217A57F99}"/>
            </a:ext>
          </a:extLst>
        </p:cNvPr>
        <p:cNvGrpSpPr/>
        <p:nvPr/>
      </p:nvGrpSpPr>
      <p:grpSpPr>
        <a:xfrm>
          <a:off x="0" y="0"/>
          <a:ext cx="0" cy="0"/>
          <a:chOff x="0" y="0"/>
          <a:chExt cx="0" cy="0"/>
        </a:xfrm>
      </p:grpSpPr>
      <p:sp>
        <p:nvSpPr>
          <p:cNvPr id="12" name="四角形: 角を丸くする 11">
            <a:extLst>
              <a:ext uri="{FF2B5EF4-FFF2-40B4-BE49-F238E27FC236}">
                <a16:creationId xmlns:a16="http://schemas.microsoft.com/office/drawing/2014/main" id="{015E5149-FEFA-61FF-44FC-5DC43C6F1060}"/>
              </a:ext>
            </a:extLst>
          </p:cNvPr>
          <p:cNvSpPr/>
          <p:nvPr/>
        </p:nvSpPr>
        <p:spPr>
          <a:xfrm>
            <a:off x="1948634" y="4942444"/>
            <a:ext cx="7749308" cy="1420826"/>
          </a:xfrm>
          <a:prstGeom prst="round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タイトル 1">
            <a:extLst>
              <a:ext uri="{FF2B5EF4-FFF2-40B4-BE49-F238E27FC236}">
                <a16:creationId xmlns:a16="http://schemas.microsoft.com/office/drawing/2014/main" id="{0653F18F-038C-C668-2D36-427C6148B086}"/>
              </a:ext>
            </a:extLst>
          </p:cNvPr>
          <p:cNvSpPr>
            <a:spLocks noGrp="1"/>
          </p:cNvSpPr>
          <p:nvPr>
            <p:ph type="title"/>
          </p:nvPr>
        </p:nvSpPr>
        <p:spPr/>
        <p:txBody>
          <a:bodyPr/>
          <a:lstStyle/>
          <a:p>
            <a:r>
              <a:rPr kumimoji="1" lang="en-US" altLang="ja-JP" dirty="0"/>
              <a:t>2.2 </a:t>
            </a:r>
            <a:r>
              <a:rPr kumimoji="1" lang="ja-JP" altLang="en-US" dirty="0"/>
              <a:t>各国で直面しやすい課題</a:t>
            </a:r>
          </a:p>
        </p:txBody>
      </p:sp>
      <p:sp>
        <p:nvSpPr>
          <p:cNvPr id="8" name="フッター プレースホルダー 2">
            <a:extLst>
              <a:ext uri="{FF2B5EF4-FFF2-40B4-BE49-F238E27FC236}">
                <a16:creationId xmlns:a16="http://schemas.microsoft.com/office/drawing/2014/main" id="{F9B298E8-E8ED-6B6D-C2C0-60145B9A9B6E}"/>
              </a:ext>
            </a:extLst>
          </p:cNvPr>
          <p:cNvSpPr>
            <a:spLocks noGrp="1"/>
          </p:cNvSpPr>
          <p:nvPr>
            <p:ph type="ftr" sz="quarter" idx="11"/>
          </p:nvPr>
        </p:nvSpPr>
        <p:spPr>
          <a:xfrm>
            <a:off x="4630250" y="6536434"/>
            <a:ext cx="2592585" cy="365125"/>
          </a:xfrm>
        </p:spPr>
        <p:txBody>
          <a:bodyPr/>
          <a:lstStyle/>
          <a:p>
            <a:r>
              <a:rPr lang="en-US" altLang="ja-JP" sz="800" dirty="0">
                <a:latin typeface="メイリオ" panose="020B0604030504040204" pitchFamily="50" charset="-128"/>
                <a:ea typeface="メイリオ" panose="020B0604030504040204" pitchFamily="50" charset="-128"/>
                <a:cs typeface="Arial" panose="020B0604020202020204" pitchFamily="34" charset="0"/>
              </a:rPr>
              <a:t>©SSIP</a:t>
            </a:r>
            <a:r>
              <a:rPr lang="ja-JP" altLang="en-US" sz="800" dirty="0">
                <a:latin typeface="メイリオ" panose="020B0604030504040204" pitchFamily="50" charset="-128"/>
                <a:ea typeface="メイリオ" panose="020B0604030504040204" pitchFamily="50" charset="-128"/>
                <a:cs typeface="Arial" panose="020B0604020202020204" pitchFamily="34" charset="0"/>
              </a:rPr>
              <a:t>弁理士法人</a:t>
            </a:r>
            <a:r>
              <a:rPr lang="en-US" altLang="ja-JP" sz="800" dirty="0">
                <a:latin typeface="メイリオ" panose="020B0604030504040204" pitchFamily="50" charset="-128"/>
                <a:ea typeface="メイリオ" panose="020B0604030504040204" pitchFamily="50" charset="-128"/>
                <a:cs typeface="Arial" panose="020B0604020202020204" pitchFamily="34" charset="0"/>
              </a:rPr>
              <a:t>. All Rights Reserved.</a:t>
            </a:r>
          </a:p>
        </p:txBody>
      </p:sp>
      <p:sp>
        <p:nvSpPr>
          <p:cNvPr id="11" name="テキスト ボックス 10">
            <a:extLst>
              <a:ext uri="{FF2B5EF4-FFF2-40B4-BE49-F238E27FC236}">
                <a16:creationId xmlns:a16="http://schemas.microsoft.com/office/drawing/2014/main" id="{0617F484-8A5E-BA82-90EC-04CEF5886D76}"/>
              </a:ext>
            </a:extLst>
          </p:cNvPr>
          <p:cNvSpPr txBox="1"/>
          <p:nvPr/>
        </p:nvSpPr>
        <p:spPr>
          <a:xfrm>
            <a:off x="2143762" y="4942443"/>
            <a:ext cx="7554179" cy="1338828"/>
          </a:xfrm>
          <a:prstGeom prst="rect">
            <a:avLst/>
          </a:prstGeom>
          <a:noFill/>
        </p:spPr>
        <p:txBody>
          <a:bodyPr wrap="square" rtlCol="0">
            <a:spAutoFit/>
          </a:bodyPr>
          <a:lstStyle/>
          <a:p>
            <a:r>
              <a:rPr kumimoji="1" lang="ja-JP" altLang="en-US" b="1" u="sng" dirty="0"/>
              <a:t>一般的な日本語明細書の場合に各国で直面する課題</a:t>
            </a:r>
            <a:endParaRPr kumimoji="1" lang="en-US" altLang="ja-JP" b="1" u="sng" dirty="0"/>
          </a:p>
          <a:p>
            <a:endParaRPr kumimoji="1" lang="en-US" altLang="ja-JP" sz="900" b="1" dirty="0"/>
          </a:p>
          <a:p>
            <a:r>
              <a:rPr lang="ja-JP" altLang="en-US" b="1" dirty="0"/>
              <a:t>課題➀ </a:t>
            </a:r>
            <a:r>
              <a:rPr lang="en-US" altLang="ja-JP" b="1" dirty="0"/>
              <a:t>JP/US</a:t>
            </a:r>
            <a:r>
              <a:rPr lang="ja-JP" altLang="en-US" b="1" dirty="0"/>
              <a:t>と同じ補正なのに</a:t>
            </a:r>
            <a:r>
              <a:rPr lang="en-US" altLang="ja-JP" b="1" dirty="0"/>
              <a:t>EP/CN</a:t>
            </a:r>
            <a:r>
              <a:rPr lang="ja-JP" altLang="en-US" b="1" dirty="0"/>
              <a:t>では受け入れてもらえない。</a:t>
            </a:r>
            <a:endParaRPr lang="en-US" altLang="ja-JP" b="1" dirty="0"/>
          </a:p>
          <a:p>
            <a:r>
              <a:rPr lang="ja-JP" altLang="en-US" b="1" dirty="0"/>
              <a:t>課題② </a:t>
            </a:r>
            <a:r>
              <a:rPr lang="en-US" altLang="ja-JP" b="1" dirty="0"/>
              <a:t>US</a:t>
            </a:r>
            <a:r>
              <a:rPr lang="ja-JP" altLang="en-US" b="1" dirty="0"/>
              <a:t>のクレーム限定解釈に不安がある。</a:t>
            </a:r>
            <a:endParaRPr lang="en-US" altLang="ja-JP" b="1" dirty="0"/>
          </a:p>
          <a:p>
            <a:r>
              <a:rPr lang="ja-JP" altLang="en-US" b="1" dirty="0"/>
              <a:t>課題③ 日本で登録になったが、</a:t>
            </a:r>
            <a:r>
              <a:rPr lang="en-US" altLang="ja-JP" b="1" dirty="0"/>
              <a:t>US/EP/CN</a:t>
            </a:r>
            <a:r>
              <a:rPr lang="ja-JP" altLang="en-US" b="1" dirty="0"/>
              <a:t>でなかなか登録にならない。</a:t>
            </a:r>
            <a:endParaRPr lang="en-US" altLang="ja-JP" b="1" dirty="0"/>
          </a:p>
        </p:txBody>
      </p:sp>
      <p:sp>
        <p:nvSpPr>
          <p:cNvPr id="22" name="ストライプ矢印 61">
            <a:extLst>
              <a:ext uri="{FF2B5EF4-FFF2-40B4-BE49-F238E27FC236}">
                <a16:creationId xmlns:a16="http://schemas.microsoft.com/office/drawing/2014/main" id="{F91250F2-60A9-0EB5-F902-C9C1D7025975}"/>
              </a:ext>
            </a:extLst>
          </p:cNvPr>
          <p:cNvSpPr/>
          <p:nvPr/>
        </p:nvSpPr>
        <p:spPr>
          <a:xfrm rot="5400000">
            <a:off x="5321162" y="4447010"/>
            <a:ext cx="432048" cy="402842"/>
          </a:xfrm>
          <a:prstGeom prst="stripedRightArrow">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pic>
        <p:nvPicPr>
          <p:cNvPr id="3" name="図 2">
            <a:extLst>
              <a:ext uri="{FF2B5EF4-FFF2-40B4-BE49-F238E27FC236}">
                <a16:creationId xmlns:a16="http://schemas.microsoft.com/office/drawing/2014/main" id="{644C2048-7211-C352-336D-073BE63F9A78}"/>
              </a:ext>
            </a:extLst>
          </p:cNvPr>
          <p:cNvPicPr>
            <a:picLocks noChangeAspect="1"/>
          </p:cNvPicPr>
          <p:nvPr/>
        </p:nvPicPr>
        <p:blipFill>
          <a:blip r:embed="rId2"/>
          <a:stretch>
            <a:fillRect/>
          </a:stretch>
        </p:blipFill>
        <p:spPr>
          <a:xfrm>
            <a:off x="2598608" y="1602360"/>
            <a:ext cx="5916587" cy="2802338"/>
          </a:xfrm>
          <a:prstGeom prst="rect">
            <a:avLst/>
          </a:prstGeom>
        </p:spPr>
      </p:pic>
      <p:sp>
        <p:nvSpPr>
          <p:cNvPr id="4" name="正方形/長方形 3">
            <a:extLst>
              <a:ext uri="{FF2B5EF4-FFF2-40B4-BE49-F238E27FC236}">
                <a16:creationId xmlns:a16="http://schemas.microsoft.com/office/drawing/2014/main" id="{BB439A3B-F46F-3115-9FFC-388F2F57B920}"/>
              </a:ext>
            </a:extLst>
          </p:cNvPr>
          <p:cNvSpPr/>
          <p:nvPr/>
        </p:nvSpPr>
        <p:spPr>
          <a:xfrm>
            <a:off x="6096000" y="2111829"/>
            <a:ext cx="2405744" cy="533400"/>
          </a:xfrm>
          <a:prstGeom prst="rect">
            <a:avLst/>
          </a:prstGeom>
          <a:noFill/>
          <a:ln w="57150">
            <a:solidFill>
              <a:srgbClr val="0070C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テキスト ボックス 4">
            <a:extLst>
              <a:ext uri="{FF2B5EF4-FFF2-40B4-BE49-F238E27FC236}">
                <a16:creationId xmlns:a16="http://schemas.microsoft.com/office/drawing/2014/main" id="{3E2D1EC2-4131-C7C0-F360-D41C7557D196}"/>
              </a:ext>
            </a:extLst>
          </p:cNvPr>
          <p:cNvSpPr txBox="1"/>
          <p:nvPr/>
        </p:nvSpPr>
        <p:spPr>
          <a:xfrm>
            <a:off x="8522594" y="1867127"/>
            <a:ext cx="1112805" cy="461665"/>
          </a:xfrm>
          <a:prstGeom prst="rect">
            <a:avLst/>
          </a:prstGeom>
          <a:noFill/>
        </p:spPr>
        <p:txBody>
          <a:bodyPr wrap="none" rtlCol="0">
            <a:spAutoFit/>
          </a:bodyPr>
          <a:lstStyle/>
          <a:p>
            <a:r>
              <a:rPr lang="ja-JP" altLang="en-US" sz="2400" b="1" dirty="0">
                <a:solidFill>
                  <a:srgbClr val="0070C0"/>
                </a:solidFill>
                <a:latin typeface="ＭＳ Ｐゴシック" panose="020B0600070205080204" pitchFamily="50" charset="-128"/>
                <a:ea typeface="ＭＳ Ｐゴシック" panose="020B0600070205080204" pitchFamily="50" charset="-128"/>
              </a:rPr>
              <a:t>課題</a:t>
            </a:r>
            <a:r>
              <a:rPr kumimoji="1" lang="ja-JP" altLang="en-US" sz="2400" b="1" dirty="0">
                <a:solidFill>
                  <a:srgbClr val="0070C0"/>
                </a:solidFill>
                <a:latin typeface="ＭＳ Ｐゴシック" panose="020B0600070205080204" pitchFamily="50" charset="-128"/>
                <a:ea typeface="ＭＳ Ｐゴシック" panose="020B0600070205080204" pitchFamily="50" charset="-128"/>
              </a:rPr>
              <a:t>➀</a:t>
            </a:r>
          </a:p>
        </p:txBody>
      </p:sp>
      <p:sp>
        <p:nvSpPr>
          <p:cNvPr id="6" name="正方形/長方形 5">
            <a:extLst>
              <a:ext uri="{FF2B5EF4-FFF2-40B4-BE49-F238E27FC236}">
                <a16:creationId xmlns:a16="http://schemas.microsoft.com/office/drawing/2014/main" id="{2507FF5B-A202-BA33-DF3A-1D72E2039D49}"/>
              </a:ext>
            </a:extLst>
          </p:cNvPr>
          <p:cNvSpPr/>
          <p:nvPr/>
        </p:nvSpPr>
        <p:spPr>
          <a:xfrm>
            <a:off x="5007429" y="2678728"/>
            <a:ext cx="1088571" cy="533400"/>
          </a:xfrm>
          <a:prstGeom prst="rect">
            <a:avLst/>
          </a:prstGeom>
          <a:noFill/>
          <a:ln w="57150">
            <a:solidFill>
              <a:srgbClr val="0070C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テキスト ボックス 6">
            <a:extLst>
              <a:ext uri="{FF2B5EF4-FFF2-40B4-BE49-F238E27FC236}">
                <a16:creationId xmlns:a16="http://schemas.microsoft.com/office/drawing/2014/main" id="{2B5CA5CE-2403-0437-D821-22238B1E046F}"/>
              </a:ext>
            </a:extLst>
          </p:cNvPr>
          <p:cNvSpPr txBox="1"/>
          <p:nvPr/>
        </p:nvSpPr>
        <p:spPr>
          <a:xfrm>
            <a:off x="6075150" y="2596729"/>
            <a:ext cx="1112805" cy="461665"/>
          </a:xfrm>
          <a:prstGeom prst="rect">
            <a:avLst/>
          </a:prstGeom>
          <a:noFill/>
        </p:spPr>
        <p:txBody>
          <a:bodyPr wrap="none" rtlCol="0">
            <a:spAutoFit/>
          </a:bodyPr>
          <a:lstStyle/>
          <a:p>
            <a:r>
              <a:rPr lang="ja-JP" altLang="en-US" sz="2400" b="1" dirty="0">
                <a:solidFill>
                  <a:srgbClr val="0070C0"/>
                </a:solidFill>
                <a:latin typeface="ＭＳ Ｐゴシック" panose="020B0600070205080204" pitchFamily="50" charset="-128"/>
                <a:ea typeface="ＭＳ Ｐゴシック" panose="020B0600070205080204" pitchFamily="50" charset="-128"/>
              </a:rPr>
              <a:t>課題②</a:t>
            </a:r>
            <a:endParaRPr kumimoji="1" lang="ja-JP" altLang="en-US" sz="2400" b="1" dirty="0">
              <a:solidFill>
                <a:srgbClr val="0070C0"/>
              </a:solidFill>
              <a:latin typeface="ＭＳ Ｐゴシック" panose="020B0600070205080204" pitchFamily="50" charset="-128"/>
              <a:ea typeface="ＭＳ Ｐゴシック" panose="020B0600070205080204" pitchFamily="50" charset="-128"/>
            </a:endParaRPr>
          </a:p>
        </p:txBody>
      </p:sp>
      <p:sp>
        <p:nvSpPr>
          <p:cNvPr id="9" name="正方形/長方形 8">
            <a:extLst>
              <a:ext uri="{FF2B5EF4-FFF2-40B4-BE49-F238E27FC236}">
                <a16:creationId xmlns:a16="http://schemas.microsoft.com/office/drawing/2014/main" id="{283214F1-2D53-4CF1-3DB9-6B3558A222D4}"/>
              </a:ext>
            </a:extLst>
          </p:cNvPr>
          <p:cNvSpPr/>
          <p:nvPr/>
        </p:nvSpPr>
        <p:spPr>
          <a:xfrm>
            <a:off x="5007428" y="3275701"/>
            <a:ext cx="3494315" cy="1024845"/>
          </a:xfrm>
          <a:prstGeom prst="rect">
            <a:avLst/>
          </a:prstGeom>
          <a:noFill/>
          <a:ln w="57150">
            <a:solidFill>
              <a:srgbClr val="0070C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テキスト ボックス 9">
            <a:extLst>
              <a:ext uri="{FF2B5EF4-FFF2-40B4-BE49-F238E27FC236}">
                <a16:creationId xmlns:a16="http://schemas.microsoft.com/office/drawing/2014/main" id="{C72CA1A7-EFE9-3518-993B-2EBB520FEC79}"/>
              </a:ext>
            </a:extLst>
          </p:cNvPr>
          <p:cNvSpPr txBox="1"/>
          <p:nvPr/>
        </p:nvSpPr>
        <p:spPr>
          <a:xfrm>
            <a:off x="8483320" y="3044868"/>
            <a:ext cx="1112805" cy="461665"/>
          </a:xfrm>
          <a:prstGeom prst="rect">
            <a:avLst/>
          </a:prstGeom>
          <a:noFill/>
        </p:spPr>
        <p:txBody>
          <a:bodyPr wrap="none" rtlCol="0">
            <a:spAutoFit/>
          </a:bodyPr>
          <a:lstStyle/>
          <a:p>
            <a:r>
              <a:rPr lang="ja-JP" altLang="en-US" sz="2400" b="1" dirty="0">
                <a:solidFill>
                  <a:srgbClr val="0070C0"/>
                </a:solidFill>
                <a:latin typeface="ＭＳ Ｐゴシック" panose="020B0600070205080204" pitchFamily="50" charset="-128"/>
                <a:ea typeface="ＭＳ Ｐゴシック" panose="020B0600070205080204" pitchFamily="50" charset="-128"/>
              </a:rPr>
              <a:t>課題③</a:t>
            </a:r>
            <a:endParaRPr kumimoji="1" lang="ja-JP" altLang="en-US" sz="2400" b="1" dirty="0">
              <a:solidFill>
                <a:srgbClr val="0070C0"/>
              </a:solidFill>
              <a:latin typeface="ＭＳ Ｐゴシック" panose="020B0600070205080204" pitchFamily="50" charset="-128"/>
              <a:ea typeface="ＭＳ Ｐゴシック" panose="020B0600070205080204" pitchFamily="50" charset="-128"/>
            </a:endParaRPr>
          </a:p>
        </p:txBody>
      </p:sp>
    </p:spTree>
    <p:extLst>
      <p:ext uri="{BB962C8B-B14F-4D97-AF65-F5344CB8AC3E}">
        <p14:creationId xmlns:p14="http://schemas.microsoft.com/office/powerpoint/2010/main" val="993110147"/>
      </p:ext>
    </p:extLst>
  </p:cSld>
  <p:clrMapOvr>
    <a:masterClrMapping/>
  </p:clrMapOvr>
</p:sld>
</file>

<file path=ppt/theme/theme1.xml><?xml version="1.0" encoding="utf-8"?>
<a:theme xmlns:a="http://schemas.openxmlformats.org/drawingml/2006/main" name="AngleLinesVTI">
  <a:themeElements>
    <a:clrScheme name="Custom 34">
      <a:dk1>
        <a:sysClr val="windowText" lastClr="000000"/>
      </a:dk1>
      <a:lt1>
        <a:sysClr val="window" lastClr="FFFFFF"/>
      </a:lt1>
      <a:dk2>
        <a:srgbClr val="001E2E"/>
      </a:dk2>
      <a:lt2>
        <a:srgbClr val="F0ECEC"/>
      </a:lt2>
      <a:accent1>
        <a:srgbClr val="155767"/>
      </a:accent1>
      <a:accent2>
        <a:srgbClr val="BA9CA0"/>
      </a:accent2>
      <a:accent3>
        <a:srgbClr val="A57931"/>
      </a:accent3>
      <a:accent4>
        <a:srgbClr val="0E577C"/>
      </a:accent4>
      <a:accent5>
        <a:srgbClr val="CC846E"/>
      </a:accent5>
      <a:accent6>
        <a:srgbClr val="93767A"/>
      </a:accent6>
      <a:hlink>
        <a:srgbClr val="0563C1"/>
      </a:hlink>
      <a:folHlink>
        <a:srgbClr val="954F72"/>
      </a:folHlink>
    </a:clrScheme>
    <a:fontScheme name="Walbaum Light Univers Light">
      <a:majorFont>
        <a:latin typeface="Yu Gothic Medium"/>
        <a:ea typeface=""/>
        <a:cs typeface=""/>
      </a:majorFont>
      <a:minorFont>
        <a:latin typeface="Yu Gothic"/>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AngleLinesVTI" id="{BC1FC193-C72F-4761-9899-1105EDF6BAE8}" vid="{64612625-F022-44B7-B9FA-9D26DEDBDC21}"/>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游ゴシック Light"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1974</TotalTime>
  <Words>5952</Words>
  <Application>Microsoft Office PowerPoint</Application>
  <PresentationFormat>ワイド画面</PresentationFormat>
  <Paragraphs>604</Paragraphs>
  <Slides>41</Slides>
  <Notes>1</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41</vt:i4>
      </vt:variant>
    </vt:vector>
  </HeadingPairs>
  <TitlesOfParts>
    <vt:vector size="50" baseType="lpstr">
      <vt:lpstr>Helvetica Narrow</vt:lpstr>
      <vt:lpstr>HGP創英角ｺﾞｼｯｸUB</vt:lpstr>
      <vt:lpstr>ＭＳ Ｐゴシック</vt:lpstr>
      <vt:lpstr>メイリオ</vt:lpstr>
      <vt:lpstr>游ゴシック</vt:lpstr>
      <vt:lpstr>游ゴシック</vt:lpstr>
      <vt:lpstr>Yu Gothic Medium</vt:lpstr>
      <vt:lpstr>Arial</vt:lpstr>
      <vt:lpstr>AngleLinesVTI</vt:lpstr>
      <vt:lpstr>PowerPoint プレゼンテーション</vt:lpstr>
      <vt:lpstr>目次</vt:lpstr>
      <vt:lpstr>1. グローバル明細書の必要性</vt:lpstr>
      <vt:lpstr>1.1 一般的な海外権利化の流れ</vt:lpstr>
      <vt:lpstr>1.2 一般的な日本語明細書の弱点</vt:lpstr>
      <vt:lpstr>1.3 グローバル明細書の必要性</vt:lpstr>
      <vt:lpstr>2. 主要国実務とグローバル明細書</vt:lpstr>
      <vt:lpstr>2.1 主要国実務の比較</vt:lpstr>
      <vt:lpstr>2.2 各国で直面しやすい課題</vt:lpstr>
      <vt:lpstr>2.3 グローバル明細書の強み</vt:lpstr>
      <vt:lpstr>3. グローバル明細書の米国向け対策</vt:lpstr>
      <vt:lpstr>3.1 US出願人の明細書の優れた点</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4. グローバル明細書の欧州向け対策</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5. グローバル明細書の中国向け対策</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6. グローバル明細書のCKリスト</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石橋 克之</dc:creator>
  <cp:lastModifiedBy>石橋 克之</cp:lastModifiedBy>
  <cp:revision>84</cp:revision>
  <dcterms:created xsi:type="dcterms:W3CDTF">2025-01-28T11:26:12Z</dcterms:created>
  <dcterms:modified xsi:type="dcterms:W3CDTF">2025-02-15T12:57:59Z</dcterms:modified>
</cp:coreProperties>
</file>